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notesMasterIdLst>
    <p:notesMasterId r:id="rId119"/>
  </p:notesMasterIdLst>
  <p:sldIdLst>
    <p:sldId id="452" r:id="rId2"/>
    <p:sldId id="1898" r:id="rId3"/>
    <p:sldId id="1853" r:id="rId4"/>
    <p:sldId id="406" r:id="rId5"/>
    <p:sldId id="413" r:id="rId6"/>
    <p:sldId id="537" r:id="rId7"/>
    <p:sldId id="2869" r:id="rId8"/>
    <p:sldId id="2840" r:id="rId9"/>
    <p:sldId id="2841" r:id="rId10"/>
    <p:sldId id="472" r:id="rId11"/>
    <p:sldId id="2842" r:id="rId12"/>
    <p:sldId id="427" r:id="rId13"/>
    <p:sldId id="425" r:id="rId14"/>
    <p:sldId id="1834" r:id="rId15"/>
    <p:sldId id="1835" r:id="rId16"/>
    <p:sldId id="1836" r:id="rId17"/>
    <p:sldId id="1837" r:id="rId18"/>
    <p:sldId id="1838" r:id="rId19"/>
    <p:sldId id="1839" r:id="rId20"/>
    <p:sldId id="2843" r:id="rId21"/>
    <p:sldId id="2849" r:id="rId22"/>
    <p:sldId id="2850" r:id="rId23"/>
    <p:sldId id="2844" r:id="rId24"/>
    <p:sldId id="2846" r:id="rId25"/>
    <p:sldId id="2847" r:id="rId26"/>
    <p:sldId id="352" r:id="rId27"/>
    <p:sldId id="2848" r:id="rId28"/>
    <p:sldId id="287" r:id="rId29"/>
    <p:sldId id="324" r:id="rId30"/>
    <p:sldId id="339" r:id="rId31"/>
    <p:sldId id="350" r:id="rId32"/>
    <p:sldId id="349" r:id="rId33"/>
    <p:sldId id="343" r:id="rId34"/>
    <p:sldId id="340" r:id="rId35"/>
    <p:sldId id="292" r:id="rId36"/>
    <p:sldId id="293" r:id="rId37"/>
    <p:sldId id="294" r:id="rId38"/>
    <p:sldId id="295" r:id="rId39"/>
    <p:sldId id="464" r:id="rId40"/>
    <p:sldId id="389" r:id="rId41"/>
    <p:sldId id="400" r:id="rId42"/>
    <p:sldId id="401" r:id="rId43"/>
    <p:sldId id="317" r:id="rId44"/>
    <p:sldId id="403" r:id="rId45"/>
    <p:sldId id="519" r:id="rId46"/>
    <p:sldId id="2851" r:id="rId47"/>
    <p:sldId id="521" r:id="rId48"/>
    <p:sldId id="522" r:id="rId49"/>
    <p:sldId id="525" r:id="rId50"/>
    <p:sldId id="405" r:id="rId51"/>
    <p:sldId id="2852" r:id="rId52"/>
    <p:sldId id="407" r:id="rId53"/>
    <p:sldId id="552" r:id="rId54"/>
    <p:sldId id="551" r:id="rId55"/>
    <p:sldId id="553" r:id="rId56"/>
    <p:sldId id="2853" r:id="rId57"/>
    <p:sldId id="511" r:id="rId58"/>
    <p:sldId id="513" r:id="rId59"/>
    <p:sldId id="512" r:id="rId60"/>
    <p:sldId id="547" r:id="rId61"/>
    <p:sldId id="548" r:id="rId62"/>
    <p:sldId id="571" r:id="rId63"/>
    <p:sldId id="454" r:id="rId64"/>
    <p:sldId id="565" r:id="rId65"/>
    <p:sldId id="568" r:id="rId66"/>
    <p:sldId id="569" r:id="rId67"/>
    <p:sldId id="496" r:id="rId68"/>
    <p:sldId id="2854" r:id="rId69"/>
    <p:sldId id="515" r:id="rId70"/>
    <p:sldId id="558" r:id="rId71"/>
    <p:sldId id="424" r:id="rId72"/>
    <p:sldId id="2836" r:id="rId73"/>
    <p:sldId id="1896" r:id="rId74"/>
    <p:sldId id="1899" r:id="rId75"/>
    <p:sldId id="2837" r:id="rId76"/>
    <p:sldId id="1900" r:id="rId77"/>
    <p:sldId id="2838" r:id="rId78"/>
    <p:sldId id="1914" r:id="rId79"/>
    <p:sldId id="431" r:id="rId80"/>
    <p:sldId id="433" r:id="rId81"/>
    <p:sldId id="437" r:id="rId82"/>
    <p:sldId id="438" r:id="rId83"/>
    <p:sldId id="1916" r:id="rId84"/>
    <p:sldId id="1901" r:id="rId85"/>
    <p:sldId id="2855" r:id="rId86"/>
    <p:sldId id="2857" r:id="rId87"/>
    <p:sldId id="2858" r:id="rId88"/>
    <p:sldId id="2859" r:id="rId89"/>
    <p:sldId id="1897" r:id="rId90"/>
    <p:sldId id="2860" r:id="rId91"/>
    <p:sldId id="2861" r:id="rId92"/>
    <p:sldId id="2862" r:id="rId93"/>
    <p:sldId id="2863" r:id="rId94"/>
    <p:sldId id="2865" r:id="rId95"/>
    <p:sldId id="2866" r:id="rId96"/>
    <p:sldId id="2867" r:id="rId97"/>
    <p:sldId id="2868" r:id="rId98"/>
    <p:sldId id="2871" r:id="rId99"/>
    <p:sldId id="1913" r:id="rId100"/>
    <p:sldId id="1915" r:id="rId101"/>
    <p:sldId id="455" r:id="rId102"/>
    <p:sldId id="457" r:id="rId103"/>
    <p:sldId id="458" r:id="rId104"/>
    <p:sldId id="463" r:id="rId105"/>
    <p:sldId id="462" r:id="rId106"/>
    <p:sldId id="2835" r:id="rId107"/>
    <p:sldId id="1881" r:id="rId108"/>
    <p:sldId id="2819" r:id="rId109"/>
    <p:sldId id="2820" r:id="rId110"/>
    <p:sldId id="2822" r:id="rId111"/>
    <p:sldId id="1886" r:id="rId112"/>
    <p:sldId id="516" r:id="rId113"/>
    <p:sldId id="507" r:id="rId114"/>
    <p:sldId id="518" r:id="rId115"/>
    <p:sldId id="489" r:id="rId116"/>
    <p:sldId id="503" r:id="rId117"/>
    <p:sldId id="520" r:id="rId1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A437"/>
    <a:srgbClr val="62B3D5"/>
    <a:srgbClr val="53D5A8"/>
    <a:srgbClr val="A58FC2"/>
    <a:srgbClr val="092C63"/>
    <a:srgbClr val="BF2DC0"/>
    <a:srgbClr val="DE84A2"/>
    <a:srgbClr val="C384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61"/>
    <p:restoredTop sz="94490"/>
  </p:normalViewPr>
  <p:slideViewPr>
    <p:cSldViewPr snapToGrid="0" snapToObjects="1">
      <p:cViewPr varScale="1">
        <p:scale>
          <a:sx n="214" d="100"/>
          <a:sy n="214" d="100"/>
        </p:scale>
        <p:origin x="192" y="320"/>
      </p:cViewPr>
      <p:guideLst/>
    </p:cSldViewPr>
  </p:slideViewPr>
  <p:notesTextViewPr>
    <p:cViewPr>
      <p:scale>
        <a:sx n="185" d="100"/>
        <a:sy n="185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napToObjects="1">
      <p:cViewPr varScale="1">
        <p:scale>
          <a:sx n="92" d="100"/>
          <a:sy n="92" d="100"/>
        </p:scale>
        <p:origin x="3600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notesMaster" Target="notesMasters/notesMaster1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viewProps" Target="viewProp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Sentences/Sec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Sheet1!$A$2:$A$6</c:f>
              <c:numCache>
                <c:formatCode>General</c:formatCode>
                <c:ptCount val="5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128</c:v>
                </c:pt>
              </c:numCache>
            </c:numRef>
          </c:xVal>
          <c:yVal>
            <c:numRef>
              <c:f>Sheet1!$B$2:$B$6</c:f>
              <c:numCache>
                <c:formatCode>General</c:formatCode>
                <c:ptCount val="5"/>
                <c:pt idx="0">
                  <c:v>239</c:v>
                </c:pt>
                <c:pt idx="1">
                  <c:v>407</c:v>
                </c:pt>
                <c:pt idx="2">
                  <c:v>562</c:v>
                </c:pt>
                <c:pt idx="3">
                  <c:v>636</c:v>
                </c:pt>
                <c:pt idx="4">
                  <c:v>823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3B66-794A-909B-9CB710958C0E}"/>
            </c:ext>
          </c:extLst>
        </c:ser>
        <c:dLbls>
          <c:dLblPos val="r"/>
          <c:showLegendKey val="0"/>
          <c:showVal val="1"/>
          <c:showCatName val="0"/>
          <c:showSerName val="0"/>
          <c:showPercent val="0"/>
          <c:showBubbleSize val="0"/>
        </c:dLbls>
        <c:axId val="1495777727"/>
        <c:axId val="1495779359"/>
      </c:scatterChart>
      <c:valAx>
        <c:axId val="1495777727"/>
        <c:scaling>
          <c:logBase val="10"/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Batch Size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in"/>
        <c:minorTickMark val="in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95779359"/>
        <c:crosses val="autoZero"/>
        <c:crossBetween val="midCat"/>
      </c:valAx>
      <c:valAx>
        <c:axId val="149577935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Sentences/Second</a:t>
                </a:r>
              </a:p>
            </c:rich>
          </c:tx>
          <c:layout>
            <c:manualLayout>
              <c:xMode val="edge"/>
              <c:yMode val="edge"/>
              <c:x val="0"/>
              <c:y val="0.1408186300479827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95777727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800"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Latency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Sheet1!$A$2:$A$6</c:f>
              <c:numCache>
                <c:formatCode>General</c:formatCode>
                <c:ptCount val="5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128</c:v>
                </c:pt>
              </c:numCache>
            </c:numRef>
          </c:xVal>
          <c:yVal>
            <c:numRef>
              <c:f>Sheet1!$B$2:$B$6</c:f>
              <c:numCache>
                <c:formatCode>General</c:formatCode>
                <c:ptCount val="5"/>
                <c:pt idx="0">
                  <c:v>4.2</c:v>
                </c:pt>
                <c:pt idx="1">
                  <c:v>4.9000000000000004</c:v>
                </c:pt>
                <c:pt idx="2">
                  <c:v>7.1</c:v>
                </c:pt>
                <c:pt idx="3">
                  <c:v>12.6</c:v>
                </c:pt>
                <c:pt idx="4">
                  <c:v>155.5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4C75-FE4D-8329-E47E29C0E147}"/>
            </c:ext>
          </c:extLst>
        </c:ser>
        <c:dLbls>
          <c:dLblPos val="r"/>
          <c:showLegendKey val="0"/>
          <c:showVal val="1"/>
          <c:showCatName val="0"/>
          <c:showSerName val="0"/>
          <c:showPercent val="0"/>
          <c:showBubbleSize val="0"/>
        </c:dLbls>
        <c:axId val="1495777727"/>
        <c:axId val="1495779359"/>
      </c:scatterChart>
      <c:valAx>
        <c:axId val="1495777727"/>
        <c:scaling>
          <c:logBase val="10"/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Batch Size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in"/>
        <c:minorTickMark val="in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95779359"/>
        <c:crosses val="autoZero"/>
        <c:crossBetween val="midCat"/>
      </c:valAx>
      <c:valAx>
        <c:axId val="149577935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Latency (</a:t>
                </a:r>
                <a:r>
                  <a:rPr lang="en-US" dirty="0" err="1"/>
                  <a:t>ms</a:t>
                </a:r>
                <a:r>
                  <a:rPr lang="en-US" dirty="0"/>
                  <a:t>)</a:t>
                </a:r>
              </a:p>
            </c:rich>
          </c:tx>
          <c:layout>
            <c:manualLayout>
              <c:xMode val="edge"/>
              <c:yMode val="edge"/>
              <c:x val="0"/>
              <c:y val="0.1408186300479827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95777727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800"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Online Learning</c:v>
                </c:pt>
              </c:strCache>
            </c:strRef>
          </c:tx>
          <c:spPr>
            <a:ln w="63500" cap="rnd">
              <a:solidFill>
                <a:schemeClr val="accent2"/>
              </a:solidFill>
              <a:prstDash val="solid"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88900">
                <a:solidFill>
                  <a:schemeClr val="accent2"/>
                </a:solidFill>
              </a:ln>
              <a:effectLst/>
            </c:spPr>
          </c:marker>
          <c:xVal>
            <c:numRef>
              <c:f>Sheet1!$A$2:$A$32</c:f>
              <c:numCache>
                <c:formatCode>General</c:formatCode>
                <c:ptCount val="31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</c:numCache>
            </c:numRef>
          </c:xVal>
          <c:yVal>
            <c:numRef>
              <c:f>Sheet1!$B$2:$B$32</c:f>
              <c:numCache>
                <c:formatCode>General</c:formatCode>
                <c:ptCount val="31"/>
                <c:pt idx="0">
                  <c:v>0.52400000000000002</c:v>
                </c:pt>
                <c:pt idx="1">
                  <c:v>0.46725</c:v>
                </c:pt>
                <c:pt idx="2">
                  <c:v>0.42349999999999999</c:v>
                </c:pt>
                <c:pt idx="3">
                  <c:v>0.36325000000000002</c:v>
                </c:pt>
                <c:pt idx="4">
                  <c:v>0.33250000000000002</c:v>
                </c:pt>
                <c:pt idx="5">
                  <c:v>0.27700000000000002</c:v>
                </c:pt>
                <c:pt idx="6">
                  <c:v>0.24775</c:v>
                </c:pt>
                <c:pt idx="7">
                  <c:v>0.22275</c:v>
                </c:pt>
                <c:pt idx="8">
                  <c:v>0.20899999999999999</c:v>
                </c:pt>
                <c:pt idx="9">
                  <c:v>0.19875000000000001</c:v>
                </c:pt>
                <c:pt idx="10">
                  <c:v>0.19650000000000001</c:v>
                </c:pt>
                <c:pt idx="11">
                  <c:v>0.19175</c:v>
                </c:pt>
                <c:pt idx="12">
                  <c:v>0.18625</c:v>
                </c:pt>
                <c:pt idx="13">
                  <c:v>0.18475</c:v>
                </c:pt>
                <c:pt idx="14">
                  <c:v>0.17524999999999999</c:v>
                </c:pt>
                <c:pt idx="15">
                  <c:v>0.17499999999999999</c:v>
                </c:pt>
                <c:pt idx="16">
                  <c:v>0.16550000000000001</c:v>
                </c:pt>
                <c:pt idx="17">
                  <c:v>0.16650000000000001</c:v>
                </c:pt>
                <c:pt idx="18">
                  <c:v>0.1605</c:v>
                </c:pt>
                <c:pt idx="19">
                  <c:v>0.1555</c:v>
                </c:pt>
                <c:pt idx="20">
                  <c:v>0.14524999999999999</c:v>
                </c:pt>
                <c:pt idx="21">
                  <c:v>0.14524999999999999</c:v>
                </c:pt>
                <c:pt idx="22">
                  <c:v>0.14274999999999999</c:v>
                </c:pt>
                <c:pt idx="23">
                  <c:v>0.14299999999999999</c:v>
                </c:pt>
                <c:pt idx="24">
                  <c:v>0.13925000000000001</c:v>
                </c:pt>
                <c:pt idx="25">
                  <c:v>0.13875000000000001</c:v>
                </c:pt>
                <c:pt idx="26">
                  <c:v>0.14149999999999999</c:v>
                </c:pt>
                <c:pt idx="27">
                  <c:v>0.14449999999999999</c:v>
                </c:pt>
                <c:pt idx="28">
                  <c:v>0.14799999999999999</c:v>
                </c:pt>
                <c:pt idx="29">
                  <c:v>0.14624999999999999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F51C-A441-B4D3-7C768C30E4DD}"/>
            </c:ext>
          </c:extLst>
        </c:ser>
        <c:ser>
          <c:idx val="2"/>
          <c:order val="1"/>
          <c:tx>
            <c:strRef>
              <c:f>Sheet1!$D$1</c:f>
              <c:strCache>
                <c:ptCount val="1"/>
                <c:pt idx="0">
                  <c:v>Full Retrain</c:v>
                </c:pt>
              </c:strCache>
            </c:strRef>
          </c:tx>
          <c:spPr>
            <a:ln w="63500" cap="rnd">
              <a:solidFill>
                <a:schemeClr val="accent1"/>
              </a:solidFill>
              <a:prstDash val="solid"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88900">
                <a:solidFill>
                  <a:schemeClr val="accent1"/>
                </a:solidFill>
              </a:ln>
              <a:effectLst/>
            </c:spPr>
          </c:marker>
          <c:xVal>
            <c:numRef>
              <c:f>Sheet1!$A$2:$A$32</c:f>
              <c:numCache>
                <c:formatCode>General</c:formatCode>
                <c:ptCount val="31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</c:numCache>
            </c:numRef>
          </c:xVal>
          <c:yVal>
            <c:numRef>
              <c:f>Sheet1!$D$2:$D$32</c:f>
              <c:numCache>
                <c:formatCode>General</c:formatCode>
                <c:ptCount val="31"/>
                <c:pt idx="0">
                  <c:v>0.52424999999999999</c:v>
                </c:pt>
                <c:pt idx="1">
                  <c:v>0.46650000000000003</c:v>
                </c:pt>
                <c:pt idx="2">
                  <c:v>0.41425000000000001</c:v>
                </c:pt>
                <c:pt idx="3">
                  <c:v>0.35399999999999998</c:v>
                </c:pt>
                <c:pt idx="4">
                  <c:v>0.31900000000000001</c:v>
                </c:pt>
                <c:pt idx="5">
                  <c:v>0.26400000000000001</c:v>
                </c:pt>
                <c:pt idx="6">
                  <c:v>0.22825000000000001</c:v>
                </c:pt>
                <c:pt idx="7">
                  <c:v>0.20399999999999999</c:v>
                </c:pt>
                <c:pt idx="8">
                  <c:v>0.1925</c:v>
                </c:pt>
                <c:pt idx="9">
                  <c:v>0.17649999999999999</c:v>
                </c:pt>
                <c:pt idx="10">
                  <c:v>0.17</c:v>
                </c:pt>
                <c:pt idx="11">
                  <c:v>0.16125</c:v>
                </c:pt>
                <c:pt idx="12">
                  <c:v>0.15375</c:v>
                </c:pt>
                <c:pt idx="13">
                  <c:v>0.15475</c:v>
                </c:pt>
                <c:pt idx="14">
                  <c:v>0.15049999999999999</c:v>
                </c:pt>
                <c:pt idx="15">
                  <c:v>0.14874999999999999</c:v>
                </c:pt>
                <c:pt idx="16">
                  <c:v>0.14000000000000001</c:v>
                </c:pt>
                <c:pt idx="17">
                  <c:v>0.13900000000000001</c:v>
                </c:pt>
                <c:pt idx="18">
                  <c:v>0.13850000000000001</c:v>
                </c:pt>
                <c:pt idx="19">
                  <c:v>0.13700000000000001</c:v>
                </c:pt>
                <c:pt idx="20">
                  <c:v>0.13375000000000001</c:v>
                </c:pt>
                <c:pt idx="21">
                  <c:v>0.13100000000000001</c:v>
                </c:pt>
                <c:pt idx="22">
                  <c:v>0.1275</c:v>
                </c:pt>
                <c:pt idx="23">
                  <c:v>0.1245</c:v>
                </c:pt>
                <c:pt idx="24">
                  <c:v>0.124</c:v>
                </c:pt>
                <c:pt idx="25">
                  <c:v>0.12225</c:v>
                </c:pt>
                <c:pt idx="26">
                  <c:v>0.11899999999999999</c:v>
                </c:pt>
                <c:pt idx="27">
                  <c:v>0.11975</c:v>
                </c:pt>
                <c:pt idx="28">
                  <c:v>0.11799999999999999</c:v>
                </c:pt>
                <c:pt idx="29">
                  <c:v>0.11600000000000001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F51C-A441-B4D3-7C768C30E4D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139757872"/>
        <c:axId val="-2131398448"/>
      </c:scatterChart>
      <c:valAx>
        <c:axId val="-2139757872"/>
        <c:scaling>
          <c:orientation val="minMax"/>
          <c:max val="30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 charset="0"/>
                <a:ea typeface="Helvetica Neue" charset="0"/>
                <a:cs typeface="Helvetica Neue" charset="0"/>
              </a:defRPr>
            </a:pPr>
            <a:endParaRPr lang="en-US"/>
          </a:p>
        </c:txPr>
        <c:crossAx val="-2131398448"/>
        <c:crosses val="autoZero"/>
        <c:crossBetween val="midCat"/>
      </c:valAx>
      <c:valAx>
        <c:axId val="-21313984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 charset="0"/>
                <a:ea typeface="Helvetica Neue" charset="0"/>
                <a:cs typeface="Helvetica Neue" charset="0"/>
              </a:defRPr>
            </a:pPr>
            <a:endParaRPr lang="en-US"/>
          </a:p>
        </c:txPr>
        <c:crossAx val="-213975787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2800">
          <a:latin typeface="Helvetica Neue" charset="0"/>
          <a:ea typeface="Helvetica Neue" charset="0"/>
          <a:cs typeface="Helvetica Neue" charset="0"/>
        </a:defRPr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Century Gothic" charset="0"/>
              <a:ea typeface="Century Gothic" charset="0"/>
              <a:cs typeface="Century Gothic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Accuracy</c:v>
                </c:pt>
              </c:strCache>
            </c:strRef>
          </c:tx>
          <c:spPr>
            <a:gradFill rotWithShape="1">
              <a:gsLst>
                <a:gs pos="0">
                  <a:schemeClr val="accent6">
                    <a:satMod val="103000"/>
                    <a:lumMod val="102000"/>
                    <a:tint val="94000"/>
                  </a:schemeClr>
                </a:gs>
                <a:gs pos="50000">
                  <a:schemeClr val="accent6">
                    <a:satMod val="110000"/>
                    <a:lumMod val="100000"/>
                    <a:shade val="100000"/>
                  </a:schemeClr>
                </a:gs>
                <a:gs pos="100000">
                  <a:schemeClr val="accent6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Pt>
            <c:idx val="4"/>
            <c:invertIfNegative val="0"/>
            <c:bubble3D val="0"/>
            <c:spPr>
              <a:gradFill rotWithShape="1">
                <a:gsLst>
                  <a:gs pos="0">
                    <a:schemeClr val="accent5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5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5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6E93-BE42-92F2-051D4F90621D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entury Gothic" charset="0"/>
                    <a:ea typeface="Century Gothic" charset="0"/>
                    <a:cs typeface="Century Gothic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AlexNet</c:v>
                </c:pt>
                <c:pt idx="1">
                  <c:v>ResNet18</c:v>
                </c:pt>
                <c:pt idx="2">
                  <c:v>ResNet34</c:v>
                </c:pt>
                <c:pt idx="3">
                  <c:v>ResNet50</c:v>
                </c:pt>
                <c:pt idx="4">
                  <c:v>ResNet152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78.3</c:v>
                </c:pt>
                <c:pt idx="1">
                  <c:v>78.3</c:v>
                </c:pt>
                <c:pt idx="2">
                  <c:v>78.3</c:v>
                </c:pt>
                <c:pt idx="3">
                  <c:v>78.3</c:v>
                </c:pt>
                <c:pt idx="4">
                  <c:v>78.3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E93-BE42-92F2-051D4F90621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748475808"/>
        <c:axId val="748478560"/>
      </c:barChart>
      <c:catAx>
        <c:axId val="7484758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charset="0"/>
                <a:ea typeface="Century Gothic" charset="0"/>
                <a:cs typeface="Century Gothic" charset="0"/>
              </a:defRPr>
            </a:pPr>
            <a:endParaRPr lang="en-US"/>
          </a:p>
        </c:txPr>
        <c:crossAx val="748478560"/>
        <c:crosses val="autoZero"/>
        <c:auto val="1"/>
        <c:lblAlgn val="ctr"/>
        <c:lblOffset val="100"/>
        <c:noMultiLvlLbl val="0"/>
      </c:catAx>
      <c:valAx>
        <c:axId val="748478560"/>
        <c:scaling>
          <c:orientation val="minMax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charset="0"/>
                <a:ea typeface="Century Gothic" charset="0"/>
                <a:cs typeface="Century Gothic" charset="0"/>
              </a:defRPr>
            </a:pPr>
            <a:endParaRPr lang="en-US"/>
          </a:p>
        </c:txPr>
        <c:crossAx val="7484758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2000">
          <a:latin typeface="Century Gothic" charset="0"/>
          <a:ea typeface="Century Gothic" charset="0"/>
          <a:cs typeface="Century Gothic" charset="0"/>
        </a:defRPr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Century Gothic" charset="0"/>
              <a:ea typeface="Century Gothic" charset="0"/>
              <a:cs typeface="Century Gothic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Relative Cost</c:v>
                </c:pt>
              </c:strCache>
            </c:strRef>
          </c:tx>
          <c:spPr>
            <a:gradFill rotWithShape="1">
              <a:gsLst>
                <a:gs pos="0">
                  <a:schemeClr val="accent6">
                    <a:satMod val="103000"/>
                    <a:lumMod val="102000"/>
                    <a:tint val="94000"/>
                  </a:schemeClr>
                </a:gs>
                <a:gs pos="50000">
                  <a:schemeClr val="accent6">
                    <a:satMod val="110000"/>
                    <a:lumMod val="100000"/>
                    <a:shade val="100000"/>
                  </a:schemeClr>
                </a:gs>
                <a:gs pos="100000">
                  <a:schemeClr val="accent6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Pt>
            <c:idx val="4"/>
            <c:invertIfNegative val="0"/>
            <c:bubble3D val="0"/>
            <c:spPr>
              <a:gradFill rotWithShape="1">
                <a:gsLst>
                  <a:gs pos="0">
                    <a:schemeClr val="accent5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5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5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8813-3A46-91DE-30F517612935}"/>
              </c:ext>
            </c:extLst>
          </c:dPt>
          <c:dLbls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000" b="1" i="0" u="none" strike="noStrike" kern="1200" baseline="0">
                      <a:solidFill>
                        <a:schemeClr val="accent2"/>
                      </a:solidFill>
                      <a:latin typeface="Century Gothic" charset="0"/>
                      <a:ea typeface="Century Gothic" charset="0"/>
                      <a:cs typeface="Century Gothic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2-8813-3A46-91DE-30F51761293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entury Gothic" charset="0"/>
                    <a:ea typeface="Century Gothic" charset="0"/>
                    <a:cs typeface="Century Gothic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AlexNet</c:v>
                </c:pt>
                <c:pt idx="1">
                  <c:v>ResNet18</c:v>
                </c:pt>
                <c:pt idx="2">
                  <c:v>ResNet34</c:v>
                </c:pt>
                <c:pt idx="3">
                  <c:v>ResNet50</c:v>
                </c:pt>
                <c:pt idx="4">
                  <c:v>ResNet152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0.89</c:v>
                </c:pt>
                <c:pt idx="1">
                  <c:v>0.76</c:v>
                </c:pt>
                <c:pt idx="2">
                  <c:v>0.8</c:v>
                </c:pt>
                <c:pt idx="3">
                  <c:v>0.63</c:v>
                </c:pt>
                <c:pt idx="4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8813-3A46-91DE-30F51761293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818916624"/>
        <c:axId val="818918944"/>
      </c:barChart>
      <c:catAx>
        <c:axId val="8189166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charset="0"/>
                <a:ea typeface="Century Gothic" charset="0"/>
                <a:cs typeface="Century Gothic" charset="0"/>
              </a:defRPr>
            </a:pPr>
            <a:endParaRPr lang="en-US"/>
          </a:p>
        </c:txPr>
        <c:crossAx val="818918944"/>
        <c:crosses val="autoZero"/>
        <c:auto val="1"/>
        <c:lblAlgn val="ctr"/>
        <c:lblOffset val="100"/>
        <c:noMultiLvlLbl val="0"/>
      </c:catAx>
      <c:valAx>
        <c:axId val="818918944"/>
        <c:scaling>
          <c:orientation val="minMax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charset="0"/>
                <a:ea typeface="Century Gothic" charset="0"/>
                <a:cs typeface="Century Gothic" charset="0"/>
              </a:defRPr>
            </a:pPr>
            <a:endParaRPr lang="en-US"/>
          </a:p>
        </c:txPr>
        <c:crossAx val="8189166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2000">
          <a:latin typeface="Century Gothic" charset="0"/>
          <a:ea typeface="Century Gothic" charset="0"/>
          <a:cs typeface="Century Gothic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5010D5-81C9-C448-82E8-71177EBFEC32}" type="datetimeFigureOut">
              <a:rPr lang="en-US" smtClean="0"/>
              <a:t>10/7/19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86DF27-AD16-B741-919E-EA3A35DE95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6074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6736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7136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2430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1699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86DF27-AD16-B741-919E-EA3A35DE951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499013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7097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2543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4881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3236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3553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4208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86DF27-AD16-B741-919E-EA3A35DE951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9087787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23663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7569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because model-abstraction</a:t>
            </a:r>
            <a:r>
              <a:rPr lang="en-US" baseline="0" dirty="0"/>
              <a:t> layer lets you plug in many models, model selection layer chooses between them</a:t>
            </a:r>
          </a:p>
          <a:p>
            <a:endParaRPr lang="en-US" baseline="0" dirty="0"/>
          </a:p>
          <a:p>
            <a:r>
              <a:rPr lang="en-US" baseline="0" dirty="0"/>
              <a:t>introduce learning </a:t>
            </a:r>
            <a:r>
              <a:rPr lang="en-US" baseline="0"/>
              <a:t>in selection layer later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93390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80147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92189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make containers green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11925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Black-box</a:t>
            </a:r>
            <a:r>
              <a:rPr lang="en-US" baseline="0" dirty="0"/>
              <a:t> abstraction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14705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 scientist doesn’t have</a:t>
            </a:r>
            <a:r>
              <a:rPr lang="en-US" baseline="0" dirty="0"/>
              <a:t> to learn any new skills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32428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59379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From the frontend dev</a:t>
            </a:r>
            <a:r>
              <a:rPr lang="en-US" baseline="0" dirty="0"/>
              <a:t> </a:t>
            </a:r>
            <a:r>
              <a:rPr lang="en-US" baseline="0"/>
              <a:t>perspective Clipper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9016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00D723-DBB7-0D44-A29D-CD772EA9290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0944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Make</a:t>
            </a:r>
            <a:r>
              <a:rPr lang="en-US" baseline="0" dirty="0"/>
              <a:t> clearer that batching navigates tradeoff between throughput and latency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61281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04940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Two</a:t>
            </a:r>
            <a:r>
              <a:rPr lang="en-US" baseline="0" dirty="0">
                <a:solidFill>
                  <a:srgbClr val="FF0000"/>
                </a:solidFill>
              </a:rPr>
              <a:t> plots, </a:t>
            </a:r>
            <a:r>
              <a:rPr lang="en-US" baseline="0" dirty="0" err="1">
                <a:solidFill>
                  <a:srgbClr val="FF0000"/>
                </a:solidFill>
              </a:rPr>
              <a:t>thorughput</a:t>
            </a:r>
            <a:r>
              <a:rPr lang="en-US" baseline="0" dirty="0">
                <a:solidFill>
                  <a:srgbClr val="FF0000"/>
                </a:solidFill>
              </a:rPr>
              <a:t> on top, latency on bottom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0680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Two</a:t>
            </a:r>
            <a:r>
              <a:rPr lang="en-US" baseline="0" dirty="0">
                <a:solidFill>
                  <a:srgbClr val="FF0000"/>
                </a:solidFill>
              </a:rPr>
              <a:t> plots, </a:t>
            </a:r>
            <a:r>
              <a:rPr lang="en-US" baseline="0" dirty="0" err="1">
                <a:solidFill>
                  <a:srgbClr val="FF0000"/>
                </a:solidFill>
              </a:rPr>
              <a:t>thorughput</a:t>
            </a:r>
            <a:r>
              <a:rPr lang="en-US" baseline="0" dirty="0">
                <a:solidFill>
                  <a:srgbClr val="FF0000"/>
                </a:solidFill>
              </a:rPr>
              <a:t> on top, latency on bottom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54282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Two</a:t>
            </a:r>
            <a:r>
              <a:rPr lang="en-US" baseline="0" dirty="0">
                <a:solidFill>
                  <a:srgbClr val="FF0000"/>
                </a:solidFill>
              </a:rPr>
              <a:t> plots, </a:t>
            </a:r>
            <a:r>
              <a:rPr lang="en-US" baseline="0" dirty="0" err="1">
                <a:solidFill>
                  <a:srgbClr val="FF0000"/>
                </a:solidFill>
              </a:rPr>
              <a:t>thorughput</a:t>
            </a:r>
            <a:r>
              <a:rPr lang="en-US" baseline="0" dirty="0">
                <a:solidFill>
                  <a:srgbClr val="FF0000"/>
                </a:solidFill>
              </a:rPr>
              <a:t> on top, latency on bottom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84080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04946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26716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40559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put</a:t>
            </a:r>
            <a:r>
              <a:rPr lang="en-US" baseline="0" dirty="0"/>
              <a:t> batching on bottom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29732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9314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FLOPs,</a:t>
            </a:r>
            <a:r>
              <a:rPr lang="en-US" baseline="0" dirty="0"/>
              <a:t> </a:t>
            </a:r>
            <a:r>
              <a:rPr lang="en-US" dirty="0"/>
              <a:t>numbers for models,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86DF27-AD16-B741-919E-EA3A35DE951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563536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adopts</a:t>
            </a:r>
            <a:r>
              <a:rPr lang="en-US" baseline="0" dirty="0"/>
              <a:t> a more monolithic architecture with both the serving and model-evaluation code in a single process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6366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adopts</a:t>
            </a:r>
            <a:r>
              <a:rPr lang="en-US" baseline="0" dirty="0"/>
              <a:t> a more monolithic architecture with both the serving and model-evaluation code in a single process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32987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just</a:t>
            </a:r>
            <a:r>
              <a:rPr lang="en-US" baseline="0" dirty="0"/>
              <a:t> </a:t>
            </a:r>
            <a:r>
              <a:rPr lang="en-US" baseline="0" dirty="0" err="1"/>
              <a:t>cifar</a:t>
            </a:r>
            <a:r>
              <a:rPr lang="en-US" baseline="0" dirty="0"/>
              <a:t>, cut python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25456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because model-abstraction</a:t>
            </a:r>
            <a:r>
              <a:rPr lang="en-US" baseline="0" dirty="0"/>
              <a:t> layer lets you plug in many models, model selection layer chooses between them</a:t>
            </a:r>
          </a:p>
          <a:p>
            <a:endParaRPr lang="en-US" baseline="0" dirty="0"/>
          </a:p>
          <a:p>
            <a:r>
              <a:rPr lang="en-US" baseline="0" dirty="0"/>
              <a:t>introduce learning </a:t>
            </a:r>
            <a:r>
              <a:rPr lang="en-US" baseline="0"/>
              <a:t>in selection layer later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156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By</a:t>
            </a:r>
            <a:r>
              <a:rPr lang="en-US" baseline="0" dirty="0"/>
              <a:t> combining predictions from multiple models we can improve application accuracy and quantify confidence in predictions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92646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31794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“Not a cat picture”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34507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put best model accuracy back 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63148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50265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0929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Model scoring that drove Google to develop new hardware, not training</a:t>
            </a:r>
          </a:p>
          <a:p>
            <a:r>
              <a:rPr lang="en-US" baseline="0" dirty="0"/>
              <a:t>Mention Paul Barham’s talk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86DF27-AD16-B741-919E-EA3A35DE951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4812437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29271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04459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95149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86DF27-AD16-B741-919E-EA3A35DE951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7404854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15846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4DB17D3-99E1-4420-81D7-8B4A93584CA0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101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1614565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86DF27-AD16-B741-919E-EA3A35DE951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7743626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86DF27-AD16-B741-919E-EA3A35DE951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4718467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86DF27-AD16-B741-919E-EA3A35DE951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7718546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8332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58986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063943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DB17D3-99E1-4420-81D7-8B4A93584CA0}" type="slidenum">
              <a:rPr lang="en-US" altLang="en-US" smtClean="0">
                <a:solidFill>
                  <a:prstClr val="black"/>
                </a:solidFill>
              </a:rPr>
              <a:pPr/>
              <a:t>112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846519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113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0487417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114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7422606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412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2925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4130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2400">
                <a:uFillTx/>
              </a:defRPr>
            </a:lvl1pPr>
            <a:lvl2pPr marL="457189" indent="0" algn="ctr">
              <a:buNone/>
              <a:defRPr sz="2000">
                <a:uFillTx/>
              </a:defRPr>
            </a:lvl2pPr>
            <a:lvl3pPr marL="914377" indent="0" algn="ctr">
              <a:buNone/>
              <a:defRPr sz="1800">
                <a:uFillTx/>
              </a:defRPr>
            </a:lvl3pPr>
            <a:lvl4pPr marL="1371566" indent="0" algn="ctr">
              <a:buNone/>
              <a:defRPr sz="1600">
                <a:uFillTx/>
              </a:defRPr>
            </a:lvl4pPr>
            <a:lvl5pPr marL="1828754" indent="0" algn="ctr">
              <a:buNone/>
              <a:defRPr sz="1600">
                <a:uFillTx/>
              </a:defRPr>
            </a:lvl5pPr>
            <a:lvl6pPr marL="2285943" indent="0" algn="ctr">
              <a:buNone/>
              <a:defRPr sz="1600">
                <a:uFillTx/>
              </a:defRPr>
            </a:lvl6pPr>
            <a:lvl7pPr marL="2743131" indent="0" algn="ctr">
              <a:buNone/>
              <a:defRPr sz="1600">
                <a:uFillTx/>
              </a:defRPr>
            </a:lvl7pPr>
            <a:lvl8pPr marL="3200320" indent="0" algn="ctr">
              <a:buNone/>
              <a:defRPr sz="1600">
                <a:uFillTx/>
              </a:defRPr>
            </a:lvl8pPr>
            <a:lvl9pPr marL="3657509" indent="0" algn="ctr">
              <a:buNone/>
              <a:defRPr sz="1600">
                <a:uFillTx/>
              </a:defRPr>
            </a:lvl9pPr>
          </a:lstStyle>
          <a:p>
            <a:r>
              <a:rPr lang="en-US" dirty="0">
                <a:uFillTx/>
              </a:rPr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10/7/19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267865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2_Section Header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tx1"/>
                </a:solidFill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  <a:uFillTx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  <a:uFillTx/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  <a:uFillTx/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uFillTx/>
              </a:defRPr>
            </a:lvl1pPr>
          </a:lstStyle>
          <a:p>
            <a:fld id="{F51376BE-D49D-E946-9484-81A0C482C8D7}" type="datetimeFigureOut">
              <a:rPr lang="en-US" smtClean="0">
                <a:uFillTx/>
              </a:rPr>
              <a:pPr/>
              <a:t>10/7/19</a:t>
            </a:fld>
            <a:endParaRPr lang="en-US"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uFillTx/>
              </a:defRPr>
            </a:lvl1pPr>
          </a:lstStyle>
          <a:p>
            <a:endParaRPr lang="en-US"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uFillTx/>
              </a:defRPr>
            </a:lvl1pPr>
          </a:lstStyle>
          <a:p>
            <a:fld id="{DC2A921A-EC74-6F4D-8465-D463C43FF014}" type="slidenum">
              <a:rPr lang="en-US" smtClean="0">
                <a:uFillTx/>
              </a:rPr>
              <a:pPr/>
              <a:t>‹#›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8355045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9"/>
          </a:xfrm>
        </p:spPr>
        <p:txBody>
          <a:bodyPr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9"/>
          </a:xfrm>
        </p:spPr>
        <p:txBody>
          <a:bodyPr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10/7/19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9393901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uFillTx/>
              </a:defRPr>
            </a:lvl1pPr>
            <a:lvl2pPr marL="457189" indent="0">
              <a:buNone/>
              <a:defRPr sz="2000" b="1">
                <a:uFillTx/>
              </a:defRPr>
            </a:lvl2pPr>
            <a:lvl3pPr marL="914377" indent="0">
              <a:buNone/>
              <a:defRPr sz="1800" b="1">
                <a:uFillTx/>
              </a:defRPr>
            </a:lvl3pPr>
            <a:lvl4pPr marL="1371566" indent="0">
              <a:buNone/>
              <a:defRPr sz="1600" b="1">
                <a:uFillTx/>
              </a:defRPr>
            </a:lvl4pPr>
            <a:lvl5pPr marL="1828754" indent="0">
              <a:buNone/>
              <a:defRPr sz="1600" b="1">
                <a:uFillTx/>
              </a:defRPr>
            </a:lvl5pPr>
            <a:lvl6pPr marL="2285943" indent="0">
              <a:buNone/>
              <a:defRPr sz="1600" b="1">
                <a:uFillTx/>
              </a:defRPr>
            </a:lvl6pPr>
            <a:lvl7pPr marL="2743131" indent="0">
              <a:buNone/>
              <a:defRPr sz="1600" b="1">
                <a:uFillTx/>
              </a:defRPr>
            </a:lvl7pPr>
            <a:lvl8pPr marL="3200320" indent="0">
              <a:buNone/>
              <a:defRPr sz="1600" b="1">
                <a:uFillTx/>
              </a:defRPr>
            </a:lvl8pPr>
            <a:lvl9pPr marL="3657509" indent="0">
              <a:buNone/>
              <a:defRPr sz="1600" b="1"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uFillTx/>
              </a:defRPr>
            </a:lvl1pPr>
            <a:lvl2pPr marL="457189" indent="0">
              <a:buNone/>
              <a:defRPr sz="2000" b="1">
                <a:uFillTx/>
              </a:defRPr>
            </a:lvl2pPr>
            <a:lvl3pPr marL="914377" indent="0">
              <a:buNone/>
              <a:defRPr sz="1800" b="1">
                <a:uFillTx/>
              </a:defRPr>
            </a:lvl3pPr>
            <a:lvl4pPr marL="1371566" indent="0">
              <a:buNone/>
              <a:defRPr sz="1600" b="1">
                <a:uFillTx/>
              </a:defRPr>
            </a:lvl4pPr>
            <a:lvl5pPr marL="1828754" indent="0">
              <a:buNone/>
              <a:defRPr sz="1600" b="1">
                <a:uFillTx/>
              </a:defRPr>
            </a:lvl5pPr>
            <a:lvl6pPr marL="2285943" indent="0">
              <a:buNone/>
              <a:defRPr sz="1600" b="1">
                <a:uFillTx/>
              </a:defRPr>
            </a:lvl6pPr>
            <a:lvl7pPr marL="2743131" indent="0">
              <a:buNone/>
              <a:defRPr sz="1600" b="1">
                <a:uFillTx/>
              </a:defRPr>
            </a:lvl7pPr>
            <a:lvl8pPr marL="3200320" indent="0">
              <a:buNone/>
              <a:defRPr sz="1600" b="1">
                <a:uFillTx/>
              </a:defRPr>
            </a:lvl8pPr>
            <a:lvl9pPr marL="3657509" indent="0">
              <a:buNone/>
              <a:defRPr sz="1600" b="1"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10/7/19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4508073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10/7/19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7351448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10/7/19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9510131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0">
                <a:uFillTx/>
              </a:defRPr>
            </a:lvl1pPr>
            <a:lvl2pPr>
              <a:defRPr sz="2800">
                <a:uFillTx/>
              </a:defRPr>
            </a:lvl2pPr>
            <a:lvl3pPr>
              <a:defRPr sz="2400">
                <a:uFillTx/>
              </a:defRPr>
            </a:lvl3pPr>
            <a:lvl4pPr>
              <a:defRPr sz="2000">
                <a:uFillTx/>
              </a:defRPr>
            </a:lvl4pPr>
            <a:lvl5pPr>
              <a:defRPr sz="2000">
                <a:uFillTx/>
              </a:defRPr>
            </a:lvl5pPr>
            <a:lvl6pPr>
              <a:defRPr sz="2000">
                <a:uFillTx/>
              </a:defRPr>
            </a:lvl6pPr>
            <a:lvl7pPr>
              <a:defRPr sz="2000">
                <a:uFillTx/>
              </a:defRPr>
            </a:lvl7pPr>
            <a:lvl8pPr>
              <a:defRPr sz="2000">
                <a:uFillTx/>
              </a:defRPr>
            </a:lvl8pPr>
            <a:lvl9pPr>
              <a:defRPr sz="2000"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>
                <a:uFillTx/>
              </a:defRPr>
            </a:lvl1pPr>
            <a:lvl2pPr marL="457189" indent="0">
              <a:buNone/>
              <a:defRPr sz="1400">
                <a:uFillTx/>
              </a:defRPr>
            </a:lvl2pPr>
            <a:lvl3pPr marL="914377" indent="0">
              <a:buNone/>
              <a:defRPr sz="1200">
                <a:uFillTx/>
              </a:defRPr>
            </a:lvl3pPr>
            <a:lvl4pPr marL="1371566" indent="0">
              <a:buNone/>
              <a:defRPr sz="1000">
                <a:uFillTx/>
              </a:defRPr>
            </a:lvl4pPr>
            <a:lvl5pPr marL="1828754" indent="0">
              <a:buNone/>
              <a:defRPr sz="1000">
                <a:uFillTx/>
              </a:defRPr>
            </a:lvl5pPr>
            <a:lvl6pPr marL="2285943" indent="0">
              <a:buNone/>
              <a:defRPr sz="1000">
                <a:uFillTx/>
              </a:defRPr>
            </a:lvl6pPr>
            <a:lvl7pPr marL="2743131" indent="0">
              <a:buNone/>
              <a:defRPr sz="1000">
                <a:uFillTx/>
              </a:defRPr>
            </a:lvl7pPr>
            <a:lvl8pPr marL="3200320" indent="0">
              <a:buNone/>
              <a:defRPr sz="1000">
                <a:uFillTx/>
              </a:defRPr>
            </a:lvl8pPr>
            <a:lvl9pPr marL="3657509" indent="0">
              <a:buNone/>
              <a:defRPr sz="1000"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10/7/19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00061840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 marL="0" indent="0">
              <a:buNone/>
              <a:defRPr sz="3200">
                <a:uFillTx/>
              </a:defRPr>
            </a:lvl1pPr>
            <a:lvl2pPr marL="457189" indent="0">
              <a:buNone/>
              <a:defRPr sz="2800">
                <a:uFillTx/>
              </a:defRPr>
            </a:lvl2pPr>
            <a:lvl3pPr marL="914377" indent="0">
              <a:buNone/>
              <a:defRPr sz="2400">
                <a:uFillTx/>
              </a:defRPr>
            </a:lvl3pPr>
            <a:lvl4pPr marL="1371566" indent="0">
              <a:buNone/>
              <a:defRPr sz="2000">
                <a:uFillTx/>
              </a:defRPr>
            </a:lvl4pPr>
            <a:lvl5pPr marL="1828754" indent="0">
              <a:buNone/>
              <a:defRPr sz="2000">
                <a:uFillTx/>
              </a:defRPr>
            </a:lvl5pPr>
            <a:lvl6pPr marL="2285943" indent="0">
              <a:buNone/>
              <a:defRPr sz="2000">
                <a:uFillTx/>
              </a:defRPr>
            </a:lvl6pPr>
            <a:lvl7pPr marL="2743131" indent="0">
              <a:buNone/>
              <a:defRPr sz="2000">
                <a:uFillTx/>
              </a:defRPr>
            </a:lvl7pPr>
            <a:lvl8pPr marL="3200320" indent="0">
              <a:buNone/>
              <a:defRPr sz="2000">
                <a:uFillTx/>
              </a:defRPr>
            </a:lvl8pPr>
            <a:lvl9pPr marL="3657509" indent="0">
              <a:buNone/>
              <a:defRPr sz="2000">
                <a:uFillTx/>
              </a:defRPr>
            </a:lvl9pPr>
          </a:lstStyle>
          <a:p>
            <a:endParaRPr lang="en-US">
              <a:uFillTx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>
                <a:uFillTx/>
              </a:defRPr>
            </a:lvl1pPr>
            <a:lvl2pPr marL="457189" indent="0">
              <a:buNone/>
              <a:defRPr sz="1400">
                <a:uFillTx/>
              </a:defRPr>
            </a:lvl2pPr>
            <a:lvl3pPr marL="914377" indent="0">
              <a:buNone/>
              <a:defRPr sz="1200">
                <a:uFillTx/>
              </a:defRPr>
            </a:lvl3pPr>
            <a:lvl4pPr marL="1371566" indent="0">
              <a:buNone/>
              <a:defRPr sz="1000">
                <a:uFillTx/>
              </a:defRPr>
            </a:lvl4pPr>
            <a:lvl5pPr marL="1828754" indent="0">
              <a:buNone/>
              <a:defRPr sz="1000">
                <a:uFillTx/>
              </a:defRPr>
            </a:lvl5pPr>
            <a:lvl6pPr marL="2285943" indent="0">
              <a:buNone/>
              <a:defRPr sz="1000">
                <a:uFillTx/>
              </a:defRPr>
            </a:lvl6pPr>
            <a:lvl7pPr marL="2743131" indent="0">
              <a:buNone/>
              <a:defRPr sz="1000">
                <a:uFillTx/>
              </a:defRPr>
            </a:lvl7pPr>
            <a:lvl8pPr marL="3200320" indent="0">
              <a:buNone/>
              <a:defRPr sz="1000">
                <a:uFillTx/>
              </a:defRPr>
            </a:lvl8pPr>
            <a:lvl9pPr marL="3657509" indent="0">
              <a:buNone/>
              <a:defRPr sz="1000"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10/7/19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79569531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10/7/19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23975689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6"/>
            <a:ext cx="2628900" cy="5811839"/>
          </a:xfrm>
        </p:spPr>
        <p:txBody>
          <a:bodyPr vert="eaVert"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6"/>
            <a:ext cx="7734300" cy="5811839"/>
          </a:xfrm>
        </p:spPr>
        <p:txBody>
          <a:bodyPr vert="eaVert"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10/7/19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291935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" y="1915566"/>
            <a:ext cx="12191999" cy="1996034"/>
          </a:xfrm>
        </p:spPr>
        <p:txBody>
          <a:bodyPr/>
          <a:lstStyle>
            <a:lvl1pPr algn="ctr">
              <a:defRPr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r>
              <a:rPr lang="en-US" dirty="0">
                <a:uFillTx/>
              </a:rPr>
              <a:t>Click to edit Master title style</a:t>
            </a: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914400" y="6248400"/>
            <a:ext cx="25400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400"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pPr>
              <a:defRPr>
                <a:uFillTx/>
              </a:defRPr>
            </a:pPr>
            <a:endParaRPr lang="en-US">
              <a:uFillTx/>
            </a:endParaRPr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4165600" y="6248400"/>
            <a:ext cx="38608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defRPr sz="1400"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pPr>
              <a:defRPr>
                <a:uFillTx/>
              </a:defRPr>
            </a:pPr>
            <a:endParaRPr lang="en-US">
              <a:uFillTx/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8400"/>
            <a:ext cx="2540000" cy="457200"/>
          </a:xfrm>
        </p:spPr>
        <p:txBody>
          <a:bodyPr/>
          <a:lstStyle>
            <a:lvl1pPr>
              <a:defRPr b="0" i="0"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fld id="{0707532D-10C1-AA49-B4A4-A871B8E03AF0}" type="slidenum">
              <a:rPr lang="en-US" smtClean="0">
                <a:uFillTx/>
              </a:rPr>
              <a:pPr/>
              <a:t>‹#›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2325717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42913">
              <a:buClr>
                <a:schemeClr val="tx1"/>
              </a:buClr>
              <a:buSzPct val="100000"/>
              <a:buFont typeface="Wingdings" charset="2"/>
              <a:buChar char="Ø"/>
              <a:defRPr>
                <a:uFillTx/>
              </a:defRPr>
            </a:lvl1pPr>
            <a:lvl2pPr marL="914400" indent="-457200">
              <a:defRPr>
                <a:uFillTx/>
              </a:defRPr>
            </a:lvl2pPr>
            <a:lvl3pPr marL="1373188" indent="-311150">
              <a:defRPr>
                <a:uFillTx/>
              </a:defRPr>
            </a:lvl3pPr>
            <a:lvl4pPr marL="1830388" indent="-236538">
              <a:defRPr>
                <a:uFillTx/>
              </a:defRPr>
            </a:lvl4pPr>
            <a:lvl5pPr marL="2287588" indent="-234950">
              <a:defRPr>
                <a:uFillTx/>
              </a:defRPr>
            </a:lvl5pPr>
          </a:lstStyle>
          <a:p>
            <a:pPr lvl="0"/>
            <a:r>
              <a:rPr lang="en-US" dirty="0">
                <a:uFillTx/>
              </a:rPr>
              <a:t>Click to edit Master text styles</a:t>
            </a:r>
          </a:p>
          <a:p>
            <a:pPr lvl="1"/>
            <a:r>
              <a:rPr lang="en-US" dirty="0">
                <a:uFillTx/>
              </a:rPr>
              <a:t>Second level</a:t>
            </a:r>
          </a:p>
          <a:p>
            <a:pPr lvl="2"/>
            <a:r>
              <a:rPr lang="en-US" dirty="0">
                <a:uFillTx/>
              </a:rPr>
              <a:t>Third level</a:t>
            </a:r>
          </a:p>
          <a:p>
            <a:pPr lvl="3"/>
            <a:r>
              <a:rPr lang="en-US" dirty="0">
                <a:uFillTx/>
              </a:rPr>
              <a:t>Fourth level</a:t>
            </a:r>
          </a:p>
          <a:p>
            <a:pPr lvl="4"/>
            <a:r>
              <a:rPr lang="en-US" dirty="0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10/7/19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04657843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Title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" y="1915566"/>
            <a:ext cx="12191999" cy="1996034"/>
          </a:xfrm>
        </p:spPr>
        <p:txBody>
          <a:bodyPr/>
          <a:lstStyle>
            <a:lvl1pPr algn="ctr">
              <a:defRPr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r>
              <a:rPr lang="en-US" dirty="0">
                <a:uFillTx/>
              </a:rPr>
              <a:t>Click to edit Master title style</a:t>
            </a: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914400" y="6248400"/>
            <a:ext cx="25400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400"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pPr>
              <a:defRPr>
                <a:uFillTx/>
              </a:defRPr>
            </a:pPr>
            <a:endParaRPr lang="en-US">
              <a:uFillTx/>
            </a:endParaRPr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4165600" y="6248400"/>
            <a:ext cx="38608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defRPr sz="1400"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pPr>
              <a:defRPr>
                <a:uFillTx/>
              </a:defRPr>
            </a:pPr>
            <a:endParaRPr lang="en-US">
              <a:uFillTx/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8400"/>
            <a:ext cx="2540000" cy="457200"/>
          </a:xfrm>
        </p:spPr>
        <p:txBody>
          <a:bodyPr/>
          <a:lstStyle>
            <a:lvl1pPr>
              <a:defRPr b="0" i="0"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fld id="{0707532D-10C1-AA49-B4A4-A871B8E03AF0}" type="slidenum">
              <a:rPr lang="en-US" smtClean="0">
                <a:uFillTx/>
              </a:rPr>
              <a:pPr/>
              <a:t>‹#›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8610907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Title and Content"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541060"/>
            <a:ext cx="10801350" cy="1305579"/>
          </a:xfrm>
        </p:spPr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026025"/>
            <a:ext cx="10515600" cy="4150940"/>
          </a:xfrm>
        </p:spPr>
        <p:txBody>
          <a:bodyPr/>
          <a:lstStyle>
            <a:lvl1pPr marL="457200" indent="-442913">
              <a:buClr>
                <a:schemeClr val="tx1"/>
              </a:buClr>
              <a:buSzPct val="100000"/>
              <a:buFont typeface="Wingdings" charset="2"/>
              <a:buChar char="Ø"/>
              <a:defRPr>
                <a:uFillTx/>
              </a:defRPr>
            </a:lvl1pPr>
            <a:lvl2pPr marL="914400" indent="-457200">
              <a:defRPr>
                <a:uFillTx/>
              </a:defRPr>
            </a:lvl2pPr>
            <a:lvl3pPr marL="1373188" indent="-311150">
              <a:defRPr>
                <a:uFillTx/>
              </a:defRPr>
            </a:lvl3pPr>
            <a:lvl4pPr marL="1830388" indent="-236538">
              <a:defRPr>
                <a:uFillTx/>
              </a:defRPr>
            </a:lvl4pPr>
            <a:lvl5pPr marL="2287588" indent="-234950">
              <a:defRPr>
                <a:uFillTx/>
              </a:defRPr>
            </a:lvl5pPr>
          </a:lstStyle>
          <a:p>
            <a:pPr lvl="0"/>
            <a:r>
              <a:rPr lang="en-US" dirty="0">
                <a:uFillTx/>
              </a:rPr>
              <a:t>Click to edit Master text styles</a:t>
            </a:r>
          </a:p>
          <a:p>
            <a:pPr lvl="1"/>
            <a:r>
              <a:rPr lang="en-US" dirty="0">
                <a:uFillTx/>
              </a:rPr>
              <a:t>Second level</a:t>
            </a:r>
          </a:p>
          <a:p>
            <a:pPr lvl="2"/>
            <a:r>
              <a:rPr lang="en-US" dirty="0">
                <a:uFillTx/>
              </a:rPr>
              <a:t>Third level</a:t>
            </a:r>
          </a:p>
          <a:p>
            <a:pPr lvl="3"/>
            <a:r>
              <a:rPr lang="en-US" dirty="0">
                <a:uFillTx/>
              </a:rPr>
              <a:t>Fourth level</a:t>
            </a:r>
          </a:p>
          <a:p>
            <a:pPr lvl="4"/>
            <a:r>
              <a:rPr lang="en-US" dirty="0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10/7/19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7" name="TextBox 6"/>
          <p:cNvSpPr txBox="1">
            <a:spLocks/>
          </p:cNvSpPr>
          <p:nvPr userDrawn="1"/>
        </p:nvSpPr>
        <p:spPr>
          <a:xfrm>
            <a:off x="175999" y="171728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uFillTx/>
              </a:rPr>
              <a:t>Todo</a:t>
            </a:r>
            <a:r>
              <a:rPr lang="en-US" dirty="0">
                <a:uFillTx/>
              </a:rPr>
              <a:t> Slide</a:t>
            </a:r>
          </a:p>
        </p:txBody>
      </p:sp>
      <p:sp>
        <p:nvSpPr>
          <p:cNvPr id="8" name="TextBox 7"/>
          <p:cNvSpPr txBox="1">
            <a:spLocks/>
          </p:cNvSpPr>
          <p:nvPr userDrawn="1"/>
        </p:nvSpPr>
        <p:spPr>
          <a:xfrm rot="2080315">
            <a:off x="8030560" y="740354"/>
            <a:ext cx="5319706" cy="461665"/>
          </a:xfrm>
          <a:prstGeom prst="rect">
            <a:avLst/>
          </a:prstGeom>
          <a:pattFill prst="wdUpDiag">
            <a:fgClr>
              <a:schemeClr val="accent2">
                <a:lumMod val="50000"/>
              </a:schemeClr>
            </a:fgClr>
            <a:bgClr>
              <a:srgbClr val="FFC000"/>
            </a:bgClr>
          </a:pattFill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effectLst>
                  <a:glow rad="368300">
                    <a:srgbClr val="FFC000">
                      <a:alpha val="76000"/>
                    </a:srgbClr>
                  </a:glow>
                </a:effectLst>
                <a:uFillTx/>
              </a:rPr>
              <a:t>Under Construction</a:t>
            </a:r>
          </a:p>
        </p:txBody>
      </p:sp>
    </p:spTree>
    <p:extLst>
      <p:ext uri="{BB962C8B-B14F-4D97-AF65-F5344CB8AC3E}">
        <p14:creationId xmlns:p14="http://schemas.microsoft.com/office/powerpoint/2010/main" val="6951827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4287" indent="0">
              <a:buClr>
                <a:schemeClr val="tx1"/>
              </a:buClr>
              <a:buSzPct val="100000"/>
              <a:buFont typeface="Wingdings" charset="2"/>
              <a:buNone/>
              <a:defRPr>
                <a:uFillTx/>
              </a:defRPr>
            </a:lvl1pPr>
            <a:lvl2pPr marL="914400" indent="-457200">
              <a:defRPr>
                <a:uFillTx/>
              </a:defRPr>
            </a:lvl2pPr>
            <a:lvl3pPr marL="1373188" indent="-311150">
              <a:defRPr>
                <a:uFillTx/>
              </a:defRPr>
            </a:lvl3pPr>
            <a:lvl4pPr marL="1830388" indent="-236538">
              <a:defRPr>
                <a:uFillTx/>
              </a:defRPr>
            </a:lvl4pPr>
            <a:lvl5pPr marL="2287588" indent="-234950">
              <a:defRPr>
                <a:uFillTx/>
              </a:defRPr>
            </a:lvl5pPr>
          </a:lstStyle>
          <a:p>
            <a:pPr lvl="0"/>
            <a:r>
              <a:rPr lang="en-US" dirty="0">
                <a:uFillTx/>
              </a:rPr>
              <a:t>Click to edit Master text styles</a:t>
            </a:r>
          </a:p>
          <a:p>
            <a:pPr lvl="1"/>
            <a:r>
              <a:rPr lang="en-US" dirty="0">
                <a:uFillTx/>
              </a:rPr>
              <a:t>Second level</a:t>
            </a:r>
          </a:p>
          <a:p>
            <a:pPr lvl="2"/>
            <a:r>
              <a:rPr lang="en-US" dirty="0">
                <a:uFillTx/>
              </a:rPr>
              <a:t>Third level</a:t>
            </a:r>
          </a:p>
          <a:p>
            <a:pPr lvl="3"/>
            <a:r>
              <a:rPr lang="en-US" dirty="0">
                <a:uFillTx/>
              </a:rPr>
              <a:t>Fourth level</a:t>
            </a:r>
          </a:p>
          <a:p>
            <a:pPr lvl="4"/>
            <a:r>
              <a:rPr lang="en-US" dirty="0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10/7/19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3033136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4287" indent="0">
              <a:buClr>
                <a:schemeClr val="tx1"/>
              </a:buClr>
              <a:buSzPct val="100000"/>
              <a:buFont typeface="Wingdings" charset="2"/>
              <a:buNone/>
              <a:defRPr>
                <a:uFillTx/>
                <a:latin typeface="Monaco" charset="0"/>
                <a:ea typeface="Monaco" charset="0"/>
                <a:cs typeface="Monaco" charset="0"/>
              </a:defRPr>
            </a:lvl1pPr>
            <a:lvl2pPr marL="457200" indent="0">
              <a:buNone/>
              <a:defRPr>
                <a:uFillTx/>
                <a:latin typeface="Monaco" charset="0"/>
                <a:ea typeface="Monaco" charset="0"/>
                <a:cs typeface="Monaco" charset="0"/>
              </a:defRPr>
            </a:lvl2pPr>
            <a:lvl3pPr marL="1062038" indent="0">
              <a:buNone/>
              <a:defRPr>
                <a:uFillTx/>
                <a:latin typeface="Monaco" charset="0"/>
                <a:ea typeface="Monaco" charset="0"/>
                <a:cs typeface="Monaco" charset="0"/>
              </a:defRPr>
            </a:lvl3pPr>
            <a:lvl4pPr marL="1593850" indent="0">
              <a:buNone/>
              <a:defRPr>
                <a:uFillTx/>
                <a:latin typeface="Monaco" charset="0"/>
                <a:ea typeface="Monaco" charset="0"/>
                <a:cs typeface="Monaco" charset="0"/>
              </a:defRPr>
            </a:lvl4pPr>
            <a:lvl5pPr marL="2052638" indent="0">
              <a:buNone/>
              <a:defRPr>
                <a:uFillTx/>
                <a:latin typeface="Monaco" charset="0"/>
                <a:ea typeface="Monaco" charset="0"/>
                <a:cs typeface="Monaco" charset="0"/>
              </a:defRPr>
            </a:lvl5pPr>
          </a:lstStyle>
          <a:p>
            <a:pPr lvl="0"/>
            <a:r>
              <a:rPr lang="en-US" dirty="0">
                <a:uFillTx/>
              </a:rPr>
              <a:t>Click to edit Master text styles</a:t>
            </a:r>
          </a:p>
          <a:p>
            <a:pPr lvl="1"/>
            <a:r>
              <a:rPr lang="en-US" dirty="0">
                <a:uFillTx/>
              </a:rPr>
              <a:t>Second level</a:t>
            </a:r>
          </a:p>
          <a:p>
            <a:pPr lvl="2"/>
            <a:r>
              <a:rPr lang="en-US" dirty="0">
                <a:uFillTx/>
              </a:rPr>
              <a:t>Third level</a:t>
            </a:r>
          </a:p>
          <a:p>
            <a:pPr lvl="3"/>
            <a:r>
              <a:rPr lang="en-US" dirty="0">
                <a:uFillTx/>
              </a:rPr>
              <a:t>Fourth level</a:t>
            </a:r>
          </a:p>
          <a:p>
            <a:pPr lvl="4"/>
            <a:r>
              <a:rPr lang="en-US" dirty="0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10/7/19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0384051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42913">
              <a:buClr>
                <a:schemeClr val="bg1"/>
              </a:buClr>
              <a:buSzPct val="100000"/>
              <a:buFont typeface="Wingdings" charset="2"/>
              <a:buChar char="Ø"/>
              <a:defRPr>
                <a:solidFill>
                  <a:schemeClr val="bg1"/>
                </a:solidFill>
                <a:uFillTx/>
              </a:defRPr>
            </a:lvl1pPr>
            <a:lvl2pPr marL="914400" indent="-457200">
              <a:defRPr>
                <a:solidFill>
                  <a:schemeClr val="bg1"/>
                </a:solidFill>
                <a:uFillTx/>
              </a:defRPr>
            </a:lvl2pPr>
            <a:lvl3pPr marL="1373188" indent="-311150">
              <a:defRPr>
                <a:solidFill>
                  <a:schemeClr val="bg1"/>
                </a:solidFill>
                <a:uFillTx/>
              </a:defRPr>
            </a:lvl3pPr>
            <a:lvl4pPr marL="1830388" indent="-236538">
              <a:defRPr>
                <a:solidFill>
                  <a:schemeClr val="bg1"/>
                </a:solidFill>
                <a:uFillTx/>
              </a:defRPr>
            </a:lvl4pPr>
            <a:lvl5pPr marL="2287588" indent="-234950">
              <a:defRPr>
                <a:solidFill>
                  <a:schemeClr val="bg1"/>
                </a:solidFill>
                <a:uFillTx/>
              </a:defRPr>
            </a:lvl5pPr>
          </a:lstStyle>
          <a:p>
            <a:pPr lvl="0"/>
            <a:r>
              <a:rPr lang="en-US" dirty="0">
                <a:uFillTx/>
              </a:rPr>
              <a:t>Click to edit Master text styles</a:t>
            </a:r>
          </a:p>
          <a:p>
            <a:pPr lvl="1"/>
            <a:r>
              <a:rPr lang="en-US" dirty="0">
                <a:uFillTx/>
              </a:rPr>
              <a:t>Second level</a:t>
            </a:r>
          </a:p>
          <a:p>
            <a:pPr lvl="2"/>
            <a:r>
              <a:rPr lang="en-US" dirty="0">
                <a:uFillTx/>
              </a:rPr>
              <a:t>Third level</a:t>
            </a:r>
          </a:p>
          <a:p>
            <a:pPr lvl="3"/>
            <a:r>
              <a:rPr lang="en-US" dirty="0">
                <a:uFillTx/>
              </a:rPr>
              <a:t>Fourth level</a:t>
            </a:r>
          </a:p>
          <a:p>
            <a:pPr lvl="4"/>
            <a:r>
              <a:rPr lang="en-US" dirty="0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F51376BE-D49D-E946-9484-81A0C482C8D7}" type="datetimeFigureOut">
              <a:rPr lang="en-US" smtClean="0">
                <a:uFillTx/>
              </a:rPr>
              <a:pPr/>
              <a:t>10/7/19</a:t>
            </a:fld>
            <a:endParaRPr lang="en-US"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endParaRPr lang="en-US"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DC2A921A-EC74-6F4D-8465-D463C43FF014}" type="slidenum">
              <a:rPr lang="en-US" smtClean="0">
                <a:uFillTx/>
              </a:rPr>
              <a:pPr/>
              <a:t>‹#›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3612232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r>
              <a:rPr lang="en-US" dirty="0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42913">
              <a:buClr>
                <a:schemeClr val="bg1"/>
              </a:buClr>
              <a:buSzPct val="100000"/>
              <a:buFont typeface="Wingdings" charset="2"/>
              <a:buChar char="Ø"/>
              <a:defRPr>
                <a:solidFill>
                  <a:schemeClr val="bg1"/>
                </a:solidFill>
                <a:uFillTx/>
              </a:defRPr>
            </a:lvl1pPr>
            <a:lvl2pPr marL="914400" indent="-457200">
              <a:defRPr>
                <a:solidFill>
                  <a:schemeClr val="bg1"/>
                </a:solidFill>
                <a:uFillTx/>
              </a:defRPr>
            </a:lvl2pPr>
            <a:lvl3pPr marL="1373188" indent="-311150">
              <a:defRPr>
                <a:solidFill>
                  <a:schemeClr val="bg1"/>
                </a:solidFill>
                <a:uFillTx/>
              </a:defRPr>
            </a:lvl3pPr>
            <a:lvl4pPr marL="1830388" indent="-236538">
              <a:defRPr>
                <a:solidFill>
                  <a:schemeClr val="bg1"/>
                </a:solidFill>
                <a:uFillTx/>
              </a:defRPr>
            </a:lvl4pPr>
            <a:lvl5pPr marL="2287588" indent="-234950">
              <a:defRPr>
                <a:solidFill>
                  <a:schemeClr val="bg1"/>
                </a:solidFill>
                <a:uFillTx/>
              </a:defRPr>
            </a:lvl5pPr>
          </a:lstStyle>
          <a:p>
            <a:pPr lvl="0"/>
            <a:r>
              <a:rPr lang="en-US" dirty="0">
                <a:uFillTx/>
              </a:rPr>
              <a:t>Click to edit Master text styles</a:t>
            </a:r>
          </a:p>
          <a:p>
            <a:pPr lvl="1"/>
            <a:r>
              <a:rPr lang="en-US" dirty="0">
                <a:uFillTx/>
              </a:rPr>
              <a:t>Second level</a:t>
            </a:r>
          </a:p>
          <a:p>
            <a:pPr lvl="2"/>
            <a:r>
              <a:rPr lang="en-US" dirty="0">
                <a:uFillTx/>
              </a:rPr>
              <a:t>Third level</a:t>
            </a:r>
          </a:p>
          <a:p>
            <a:pPr lvl="3"/>
            <a:r>
              <a:rPr lang="en-US" dirty="0">
                <a:uFillTx/>
              </a:rPr>
              <a:t>Fourth level</a:t>
            </a:r>
          </a:p>
          <a:p>
            <a:pPr lvl="4"/>
            <a:r>
              <a:rPr lang="en-US" dirty="0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F51376BE-D49D-E946-9484-81A0C482C8D7}" type="datetimeFigureOut">
              <a:rPr lang="en-US" smtClean="0">
                <a:uFillTx/>
              </a:rPr>
              <a:pPr/>
              <a:t>10/7/19</a:t>
            </a:fld>
            <a:endParaRPr lang="en-US"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endParaRPr lang="en-US"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DC2A921A-EC74-6F4D-8465-D463C43FF014}" type="slidenum">
              <a:rPr lang="en-US" smtClean="0">
                <a:uFillTx/>
              </a:rPr>
              <a:pPr/>
              <a:t>‹#›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2435489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uFillTx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  <a:uFillTx/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  <a:uFillTx/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10/7/19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7440878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  <a:uFillTx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  <a:uFillTx/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  <a:uFillTx/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F51376BE-D49D-E946-9484-81A0C482C8D7}" type="datetimeFigureOut">
              <a:rPr lang="en-US" smtClean="0">
                <a:uFillTx/>
              </a:rPr>
              <a:pPr/>
              <a:t>10/7/19</a:t>
            </a:fld>
            <a:endParaRPr lang="en-US"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endParaRPr lang="en-US"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DC2A921A-EC74-6F4D-8465-D463C43FF014}" type="slidenum">
              <a:rPr lang="en-US" smtClean="0">
                <a:uFillTx/>
              </a:rPr>
              <a:pPr/>
              <a:t>‹#›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7921043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52450" y="320675"/>
            <a:ext cx="1080135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uFillTx/>
              </a:rP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>
                <a:uFillTx/>
              </a:rPr>
              <a:t>Click to edit Master text styles</a:t>
            </a:r>
          </a:p>
          <a:p>
            <a:pPr lvl="1"/>
            <a:r>
              <a:rPr lang="en-US" dirty="0">
                <a:uFillTx/>
              </a:rPr>
              <a:t>Second level</a:t>
            </a:r>
          </a:p>
          <a:p>
            <a:pPr lvl="2"/>
            <a:r>
              <a:rPr lang="en-US" dirty="0">
                <a:uFillTx/>
              </a:rPr>
              <a:t>Third level</a:t>
            </a:r>
          </a:p>
          <a:p>
            <a:pPr lvl="3"/>
            <a:r>
              <a:rPr lang="en-US" dirty="0">
                <a:uFillTx/>
              </a:rPr>
              <a:t>Fourth level</a:t>
            </a:r>
          </a:p>
          <a:p>
            <a:pPr lvl="4"/>
            <a:r>
              <a:rPr lang="en-US" dirty="0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uFillTx/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defTabSz="914377"/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 defTabSz="914377"/>
              <a:t>10/7/19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uFillTx/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defTabSz="914377"/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uFillTx/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defTabSz="914377"/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 defTabSz="914377"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3876504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  <p:sldLayoutId id="2147483701" r:id="rId17"/>
    <p:sldLayoutId id="2147483702" r:id="rId18"/>
    <p:sldLayoutId id="2147483703" r:id="rId19"/>
    <p:sldLayoutId id="2147483704" r:id="rId20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uFillTx/>
          <a:latin typeface="+mj-lt"/>
          <a:ea typeface="Helvetica Neue" charset="0"/>
          <a:cs typeface="Helvetica Neue" charset="0"/>
        </a:defRPr>
      </a:lvl1pPr>
    </p:titleStyle>
    <p:bodyStyle>
      <a:lvl1pPr marL="0" indent="0" algn="l" defTabSz="914377" rtl="0" eaLnBrk="1" latinLnBrk="0" hangingPunct="1">
        <a:lnSpc>
          <a:spcPct val="90000"/>
        </a:lnSpc>
        <a:spcBef>
          <a:spcPts val="2200"/>
        </a:spcBef>
        <a:buFont typeface="Wingdings" charset="2"/>
        <a:buNone/>
        <a:defRPr sz="2800" b="0" i="0" kern="1200">
          <a:solidFill>
            <a:schemeClr val="tx1"/>
          </a:solidFill>
          <a:uFillTx/>
          <a:latin typeface="+mn-lt"/>
          <a:ea typeface="Helvetica Neue Light" charset="0"/>
          <a:cs typeface="Helvetica Neue Light" charset="0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charset="2"/>
        <a:buChar char="Ø"/>
        <a:defRPr sz="2400" b="0" i="0" kern="1200">
          <a:solidFill>
            <a:schemeClr val="tx1"/>
          </a:solidFill>
          <a:uFillTx/>
          <a:latin typeface="+mn-lt"/>
          <a:ea typeface="Helvetica Neue Light" charset="0"/>
          <a:cs typeface="Helvetica Neue Light" charset="0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charset="2"/>
        <a:buChar char="Ø"/>
        <a:defRPr sz="2000" b="0" i="0" kern="1200">
          <a:solidFill>
            <a:schemeClr val="tx1"/>
          </a:solidFill>
          <a:uFillTx/>
          <a:latin typeface="+mn-lt"/>
          <a:ea typeface="Helvetica Neue Light" charset="0"/>
          <a:cs typeface="Helvetica Neue Light" charset="0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charset="2"/>
        <a:buChar char="Ø"/>
        <a:defRPr sz="1800" b="0" i="0" kern="1200">
          <a:solidFill>
            <a:schemeClr val="tx1"/>
          </a:solidFill>
          <a:uFillTx/>
          <a:latin typeface="+mn-lt"/>
          <a:ea typeface="Helvetica Neue Light" charset="0"/>
          <a:cs typeface="Helvetica Neue Light" charset="0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charset="2"/>
        <a:buChar char="Ø"/>
        <a:defRPr sz="1800" b="0" i="0" kern="1200">
          <a:solidFill>
            <a:schemeClr val="tx1"/>
          </a:solidFill>
          <a:uFillTx/>
          <a:latin typeface="+mn-lt"/>
          <a:ea typeface="Helvetica Neue Light" charset="0"/>
          <a:cs typeface="Helvetica Neue Light" charset="0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9pPr>
    </p:bodyStyle>
    <p:otherStyle>
      <a:defPPr>
        <a:defRPr lang="en-US">
          <a:uFillTx/>
        </a:defRPr>
      </a:defPPr>
      <a:lvl1pPr marL="0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jpe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5.tiff"/><Relationship Id="rId5" Type="http://schemas.openxmlformats.org/officeDocument/2006/relationships/image" Target="../media/image154.png"/><Relationship Id="rId4" Type="http://schemas.openxmlformats.org/officeDocument/2006/relationships/image" Target="../media/image153.tiff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tiff"/><Relationship Id="rId2" Type="http://schemas.openxmlformats.org/officeDocument/2006/relationships/image" Target="../media/image156.tiff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emf"/><Relationship Id="rId2" Type="http://schemas.openxmlformats.org/officeDocument/2006/relationships/image" Target="../media/image158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1.emf"/><Relationship Id="rId4" Type="http://schemas.openxmlformats.org/officeDocument/2006/relationships/image" Target="../media/image160.emf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emf"/><Relationship Id="rId1" Type="http://schemas.openxmlformats.org/officeDocument/2006/relationships/slideLayout" Target="../slideLayouts/slideLayout13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tiff"/><Relationship Id="rId2" Type="http://schemas.openxmlformats.org/officeDocument/2006/relationships/image" Target="../media/image163.tiff"/><Relationship Id="rId1" Type="http://schemas.openxmlformats.org/officeDocument/2006/relationships/slideLayout" Target="../slideLayouts/slideLayout13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64.jpe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jpe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67.emf"/><Relationship Id="rId5" Type="http://schemas.openxmlformats.org/officeDocument/2006/relationships/image" Target="../media/image166.emf"/><Relationship Id="rId4" Type="http://schemas.openxmlformats.org/officeDocument/2006/relationships/image" Target="../media/image165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tiff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69.emf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5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emf"/><Relationship Id="rId1" Type="http://schemas.openxmlformats.org/officeDocument/2006/relationships/slideLayout" Target="../slideLayouts/slideLayout13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emf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emf"/><Relationship Id="rId3" Type="http://schemas.openxmlformats.org/officeDocument/2006/relationships/image" Target="../media/image2.emf"/><Relationship Id="rId7" Type="http://schemas.openxmlformats.org/officeDocument/2006/relationships/image" Target="../media/image7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emf"/><Relationship Id="rId5" Type="http://schemas.openxmlformats.org/officeDocument/2006/relationships/image" Target="../media/image3.emf"/><Relationship Id="rId4" Type="http://schemas.openxmlformats.org/officeDocument/2006/relationships/image" Target="../media/image5.em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emf"/><Relationship Id="rId3" Type="http://schemas.openxmlformats.org/officeDocument/2006/relationships/image" Target="../media/image2.emf"/><Relationship Id="rId7" Type="http://schemas.openxmlformats.org/officeDocument/2006/relationships/image" Target="../media/image7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emf"/><Relationship Id="rId5" Type="http://schemas.openxmlformats.org/officeDocument/2006/relationships/image" Target="../media/image3.emf"/><Relationship Id="rId4" Type="http://schemas.openxmlformats.org/officeDocument/2006/relationships/image" Target="../media/image5.emf"/><Relationship Id="rId9" Type="http://schemas.openxmlformats.org/officeDocument/2006/relationships/image" Target="../media/image27.tif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emf"/><Relationship Id="rId3" Type="http://schemas.openxmlformats.org/officeDocument/2006/relationships/image" Target="../media/image2.emf"/><Relationship Id="rId7" Type="http://schemas.openxmlformats.org/officeDocument/2006/relationships/image" Target="../media/image7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emf"/><Relationship Id="rId11" Type="http://schemas.openxmlformats.org/officeDocument/2006/relationships/image" Target="../media/image29.emf"/><Relationship Id="rId5" Type="http://schemas.openxmlformats.org/officeDocument/2006/relationships/image" Target="../media/image3.emf"/><Relationship Id="rId10" Type="http://schemas.openxmlformats.org/officeDocument/2006/relationships/image" Target="../media/image28.tiff"/><Relationship Id="rId4" Type="http://schemas.openxmlformats.org/officeDocument/2006/relationships/image" Target="../media/image5.emf"/><Relationship Id="rId9" Type="http://schemas.openxmlformats.org/officeDocument/2006/relationships/image" Target="../media/image27.tif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emf"/><Relationship Id="rId3" Type="http://schemas.openxmlformats.org/officeDocument/2006/relationships/image" Target="../media/image2.emf"/><Relationship Id="rId7" Type="http://schemas.openxmlformats.org/officeDocument/2006/relationships/image" Target="../media/image6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emf"/><Relationship Id="rId11" Type="http://schemas.openxmlformats.org/officeDocument/2006/relationships/image" Target="../media/image32.emf"/><Relationship Id="rId5" Type="http://schemas.openxmlformats.org/officeDocument/2006/relationships/image" Target="../media/image4.emf"/><Relationship Id="rId10" Type="http://schemas.openxmlformats.org/officeDocument/2006/relationships/image" Target="../media/image31.tiff"/><Relationship Id="rId4" Type="http://schemas.openxmlformats.org/officeDocument/2006/relationships/image" Target="../media/image5.emf"/><Relationship Id="rId9" Type="http://schemas.openxmlformats.org/officeDocument/2006/relationships/image" Target="../media/image30.tif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emf"/><Relationship Id="rId3" Type="http://schemas.openxmlformats.org/officeDocument/2006/relationships/image" Target="../media/image2.emf"/><Relationship Id="rId7" Type="http://schemas.openxmlformats.org/officeDocument/2006/relationships/image" Target="../media/image6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emf"/><Relationship Id="rId11" Type="http://schemas.openxmlformats.org/officeDocument/2006/relationships/image" Target="../media/image33.emf"/><Relationship Id="rId5" Type="http://schemas.openxmlformats.org/officeDocument/2006/relationships/image" Target="../media/image4.emf"/><Relationship Id="rId10" Type="http://schemas.openxmlformats.org/officeDocument/2006/relationships/image" Target="../media/image31.tiff"/><Relationship Id="rId4" Type="http://schemas.openxmlformats.org/officeDocument/2006/relationships/image" Target="../media/image5.emf"/><Relationship Id="rId9" Type="http://schemas.openxmlformats.org/officeDocument/2006/relationships/image" Target="../media/image30.tif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emf"/><Relationship Id="rId3" Type="http://schemas.openxmlformats.org/officeDocument/2006/relationships/image" Target="../media/image2.emf"/><Relationship Id="rId7" Type="http://schemas.openxmlformats.org/officeDocument/2006/relationships/image" Target="../media/image6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emf"/><Relationship Id="rId11" Type="http://schemas.openxmlformats.org/officeDocument/2006/relationships/image" Target="../media/image34.emf"/><Relationship Id="rId5" Type="http://schemas.openxmlformats.org/officeDocument/2006/relationships/image" Target="../media/image4.emf"/><Relationship Id="rId10" Type="http://schemas.openxmlformats.org/officeDocument/2006/relationships/image" Target="../media/image31.tiff"/><Relationship Id="rId4" Type="http://schemas.openxmlformats.org/officeDocument/2006/relationships/image" Target="../media/image5.emf"/><Relationship Id="rId9" Type="http://schemas.openxmlformats.org/officeDocument/2006/relationships/image" Target="../media/image30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7" Type="http://schemas.openxmlformats.org/officeDocument/2006/relationships/image" Target="../media/image7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emf"/><Relationship Id="rId5" Type="http://schemas.openxmlformats.org/officeDocument/2006/relationships/image" Target="../media/image5.emf"/><Relationship Id="rId4" Type="http://schemas.openxmlformats.org/officeDocument/2006/relationships/image" Target="../media/image4.emf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emf"/><Relationship Id="rId3" Type="http://schemas.openxmlformats.org/officeDocument/2006/relationships/image" Target="../media/image2.emf"/><Relationship Id="rId7" Type="http://schemas.openxmlformats.org/officeDocument/2006/relationships/image" Target="../media/image6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emf"/><Relationship Id="rId11" Type="http://schemas.openxmlformats.org/officeDocument/2006/relationships/image" Target="../media/image34.emf"/><Relationship Id="rId5" Type="http://schemas.openxmlformats.org/officeDocument/2006/relationships/image" Target="../media/image4.emf"/><Relationship Id="rId10" Type="http://schemas.openxmlformats.org/officeDocument/2006/relationships/image" Target="../media/image31.tiff"/><Relationship Id="rId4" Type="http://schemas.openxmlformats.org/officeDocument/2006/relationships/image" Target="../media/image5.emf"/><Relationship Id="rId9" Type="http://schemas.openxmlformats.org/officeDocument/2006/relationships/image" Target="../media/image30.tif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emf"/><Relationship Id="rId3" Type="http://schemas.openxmlformats.org/officeDocument/2006/relationships/image" Target="../media/image2.emf"/><Relationship Id="rId7" Type="http://schemas.openxmlformats.org/officeDocument/2006/relationships/image" Target="../media/image7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emf"/><Relationship Id="rId5" Type="http://schemas.openxmlformats.org/officeDocument/2006/relationships/image" Target="../media/image3.emf"/><Relationship Id="rId4" Type="http://schemas.openxmlformats.org/officeDocument/2006/relationships/image" Target="../media/image5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tiff"/><Relationship Id="rId4" Type="http://schemas.openxmlformats.org/officeDocument/2006/relationships/image" Target="../media/image37.tif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tiff"/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tiff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2.tiff"/><Relationship Id="rId3" Type="http://schemas.microsoft.com/office/2007/relationships/hdphoto" Target="../media/hdphoto2.wdp"/><Relationship Id="rId7" Type="http://schemas.openxmlformats.org/officeDocument/2006/relationships/image" Target="../media/image46.png"/><Relationship Id="rId12" Type="http://schemas.openxmlformats.org/officeDocument/2006/relationships/image" Target="../media/image51.jpeg"/><Relationship Id="rId2" Type="http://schemas.openxmlformats.org/officeDocument/2006/relationships/image" Target="../media/image42.png"/><Relationship Id="rId16" Type="http://schemas.openxmlformats.org/officeDocument/2006/relationships/image" Target="../media/image5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5.png"/><Relationship Id="rId11" Type="http://schemas.openxmlformats.org/officeDocument/2006/relationships/image" Target="../media/image50.tiff"/><Relationship Id="rId5" Type="http://schemas.openxmlformats.org/officeDocument/2006/relationships/image" Target="../media/image44.png"/><Relationship Id="rId15" Type="http://schemas.openxmlformats.org/officeDocument/2006/relationships/image" Target="../media/image54.png"/><Relationship Id="rId10" Type="http://schemas.openxmlformats.org/officeDocument/2006/relationships/image" Target="../media/image49.tiff"/><Relationship Id="rId4" Type="http://schemas.openxmlformats.org/officeDocument/2006/relationships/image" Target="../media/image43.tiff"/><Relationship Id="rId9" Type="http://schemas.openxmlformats.org/officeDocument/2006/relationships/image" Target="../media/image48.png"/><Relationship Id="rId14" Type="http://schemas.openxmlformats.org/officeDocument/2006/relationships/image" Target="../media/image53.png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microsoft.com/office/2007/relationships/hdphoto" Target="../media/hdphoto3.wdp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emf"/><Relationship Id="rId3" Type="http://schemas.openxmlformats.org/officeDocument/2006/relationships/image" Target="../media/image2.emf"/><Relationship Id="rId7" Type="http://schemas.openxmlformats.org/officeDocument/2006/relationships/image" Target="../media/image7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emf"/><Relationship Id="rId5" Type="http://schemas.openxmlformats.org/officeDocument/2006/relationships/image" Target="../media/image3.emf"/><Relationship Id="rId4" Type="http://schemas.openxmlformats.org/officeDocument/2006/relationships/image" Target="../media/image5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6.emf"/><Relationship Id="rId4" Type="http://schemas.microsoft.com/office/2007/relationships/hdphoto" Target="../media/hdphoto4.wdp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7" Type="http://schemas.microsoft.com/office/2007/relationships/hdphoto" Target="../media/hdphoto6.wdp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microsoft.com/office/2007/relationships/hdphoto" Target="../media/hdphoto5.wdp"/><Relationship Id="rId4" Type="http://schemas.openxmlformats.org/officeDocument/2006/relationships/image" Target="../media/image5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7" Type="http://schemas.microsoft.com/office/2007/relationships/hdphoto" Target="../media/hdphoto8.wdp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microsoft.com/office/2007/relationships/hdphoto" Target="../media/hdphoto7.wdp"/><Relationship Id="rId4" Type="http://schemas.openxmlformats.org/officeDocument/2006/relationships/image" Target="../media/image5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tif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tiff"/><Relationship Id="rId13" Type="http://schemas.openxmlformats.org/officeDocument/2006/relationships/image" Target="../media/image69.png"/><Relationship Id="rId3" Type="http://schemas.openxmlformats.org/officeDocument/2006/relationships/image" Target="../media/image60.png"/><Relationship Id="rId7" Type="http://schemas.openxmlformats.org/officeDocument/2006/relationships/image" Target="../media/image49.tiff"/><Relationship Id="rId12" Type="http://schemas.openxmlformats.org/officeDocument/2006/relationships/image" Target="../media/image68.png"/><Relationship Id="rId2" Type="http://schemas.openxmlformats.org/officeDocument/2006/relationships/image" Target="../media/image59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11" Type="http://schemas.openxmlformats.org/officeDocument/2006/relationships/image" Target="../media/image67.png"/><Relationship Id="rId5" Type="http://schemas.openxmlformats.org/officeDocument/2006/relationships/image" Target="../media/image62.png"/><Relationship Id="rId10" Type="http://schemas.openxmlformats.org/officeDocument/2006/relationships/image" Target="../media/image66.tiff"/><Relationship Id="rId4" Type="http://schemas.openxmlformats.org/officeDocument/2006/relationships/image" Target="../media/image61.png"/><Relationship Id="rId9" Type="http://schemas.openxmlformats.org/officeDocument/2006/relationships/image" Target="../media/image65.tiff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tiff"/><Relationship Id="rId13" Type="http://schemas.openxmlformats.org/officeDocument/2006/relationships/image" Target="../media/image68.png"/><Relationship Id="rId3" Type="http://schemas.openxmlformats.org/officeDocument/2006/relationships/image" Target="../media/image60.png"/><Relationship Id="rId7" Type="http://schemas.openxmlformats.org/officeDocument/2006/relationships/image" Target="../media/image70.png"/><Relationship Id="rId12" Type="http://schemas.openxmlformats.org/officeDocument/2006/relationships/image" Target="../media/image67.png"/><Relationship Id="rId2" Type="http://schemas.openxmlformats.org/officeDocument/2006/relationships/image" Target="../media/image59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11" Type="http://schemas.openxmlformats.org/officeDocument/2006/relationships/image" Target="../media/image66.tiff"/><Relationship Id="rId5" Type="http://schemas.openxmlformats.org/officeDocument/2006/relationships/image" Target="../media/image62.png"/><Relationship Id="rId10" Type="http://schemas.openxmlformats.org/officeDocument/2006/relationships/image" Target="../media/image65.tiff"/><Relationship Id="rId4" Type="http://schemas.openxmlformats.org/officeDocument/2006/relationships/image" Target="../media/image61.png"/><Relationship Id="rId9" Type="http://schemas.openxmlformats.org/officeDocument/2006/relationships/image" Target="../media/image64.tiff"/><Relationship Id="rId14" Type="http://schemas.openxmlformats.org/officeDocument/2006/relationships/image" Target="../media/image69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tiff"/><Relationship Id="rId13" Type="http://schemas.openxmlformats.org/officeDocument/2006/relationships/image" Target="../media/image68.png"/><Relationship Id="rId3" Type="http://schemas.openxmlformats.org/officeDocument/2006/relationships/image" Target="../media/image60.png"/><Relationship Id="rId7" Type="http://schemas.openxmlformats.org/officeDocument/2006/relationships/image" Target="../media/image70.png"/><Relationship Id="rId12" Type="http://schemas.openxmlformats.org/officeDocument/2006/relationships/image" Target="../media/image67.png"/><Relationship Id="rId2" Type="http://schemas.openxmlformats.org/officeDocument/2006/relationships/image" Target="../media/image59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11" Type="http://schemas.openxmlformats.org/officeDocument/2006/relationships/image" Target="../media/image66.tiff"/><Relationship Id="rId5" Type="http://schemas.openxmlformats.org/officeDocument/2006/relationships/image" Target="../media/image62.png"/><Relationship Id="rId10" Type="http://schemas.openxmlformats.org/officeDocument/2006/relationships/image" Target="../media/image65.tiff"/><Relationship Id="rId4" Type="http://schemas.openxmlformats.org/officeDocument/2006/relationships/image" Target="../media/image61.png"/><Relationship Id="rId9" Type="http://schemas.openxmlformats.org/officeDocument/2006/relationships/image" Target="../media/image64.tiff"/><Relationship Id="rId14" Type="http://schemas.openxmlformats.org/officeDocument/2006/relationships/image" Target="../media/image69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tiff"/><Relationship Id="rId13" Type="http://schemas.openxmlformats.org/officeDocument/2006/relationships/image" Target="../media/image69.png"/><Relationship Id="rId3" Type="http://schemas.openxmlformats.org/officeDocument/2006/relationships/image" Target="../media/image71.tiff"/><Relationship Id="rId7" Type="http://schemas.openxmlformats.org/officeDocument/2006/relationships/image" Target="../media/image49.tiff"/><Relationship Id="rId12" Type="http://schemas.openxmlformats.org/officeDocument/2006/relationships/image" Target="../media/image73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11" Type="http://schemas.openxmlformats.org/officeDocument/2006/relationships/image" Target="../media/image67.png"/><Relationship Id="rId5" Type="http://schemas.openxmlformats.org/officeDocument/2006/relationships/image" Target="../media/image72.png"/><Relationship Id="rId10" Type="http://schemas.openxmlformats.org/officeDocument/2006/relationships/image" Target="../media/image66.tiff"/><Relationship Id="rId4" Type="http://schemas.openxmlformats.org/officeDocument/2006/relationships/image" Target="../media/image61.png"/><Relationship Id="rId9" Type="http://schemas.openxmlformats.org/officeDocument/2006/relationships/image" Target="../media/image65.tiff"/><Relationship Id="rId14" Type="http://schemas.openxmlformats.org/officeDocument/2006/relationships/image" Target="../media/image74.tif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tiff"/><Relationship Id="rId3" Type="http://schemas.openxmlformats.org/officeDocument/2006/relationships/image" Target="../media/image8.tiff"/><Relationship Id="rId7" Type="http://schemas.openxmlformats.org/officeDocument/2006/relationships/image" Target="../media/image12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tiff"/><Relationship Id="rId5" Type="http://schemas.openxmlformats.org/officeDocument/2006/relationships/image" Target="../media/image10.tiff"/><Relationship Id="rId10" Type="http://schemas.openxmlformats.org/officeDocument/2006/relationships/image" Target="../media/image15.tiff"/><Relationship Id="rId4" Type="http://schemas.openxmlformats.org/officeDocument/2006/relationships/image" Target="../media/image9.tiff"/><Relationship Id="rId9" Type="http://schemas.openxmlformats.org/officeDocument/2006/relationships/image" Target="../media/image14.tiff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13" Type="http://schemas.openxmlformats.org/officeDocument/2006/relationships/image" Target="../media/image73.png"/><Relationship Id="rId3" Type="http://schemas.openxmlformats.org/officeDocument/2006/relationships/image" Target="../media/image66.tiff"/><Relationship Id="rId7" Type="http://schemas.openxmlformats.org/officeDocument/2006/relationships/image" Target="../media/image77.png"/><Relationship Id="rId12" Type="http://schemas.openxmlformats.org/officeDocument/2006/relationships/image" Target="../media/image6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11" Type="http://schemas.openxmlformats.org/officeDocument/2006/relationships/image" Target="../media/image65.tiff"/><Relationship Id="rId5" Type="http://schemas.openxmlformats.org/officeDocument/2006/relationships/image" Target="../media/image75.tiff"/><Relationship Id="rId15" Type="http://schemas.openxmlformats.org/officeDocument/2006/relationships/image" Target="../media/image79.tiff"/><Relationship Id="rId10" Type="http://schemas.openxmlformats.org/officeDocument/2006/relationships/image" Target="../media/image64.tiff"/><Relationship Id="rId4" Type="http://schemas.openxmlformats.org/officeDocument/2006/relationships/image" Target="../media/image49.tiff"/><Relationship Id="rId9" Type="http://schemas.openxmlformats.org/officeDocument/2006/relationships/image" Target="../media/image63.png"/><Relationship Id="rId14" Type="http://schemas.openxmlformats.org/officeDocument/2006/relationships/image" Target="../media/image69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tiff"/><Relationship Id="rId3" Type="http://schemas.openxmlformats.org/officeDocument/2006/relationships/image" Target="../media/image80.tiff"/><Relationship Id="rId7" Type="http://schemas.openxmlformats.org/officeDocument/2006/relationships/image" Target="../media/image8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10" Type="http://schemas.openxmlformats.org/officeDocument/2006/relationships/image" Target="../media/image79.tiff"/><Relationship Id="rId4" Type="http://schemas.openxmlformats.org/officeDocument/2006/relationships/image" Target="../media/image81.png"/><Relationship Id="rId9" Type="http://schemas.openxmlformats.org/officeDocument/2006/relationships/image" Target="../media/image66.tiff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tiff"/><Relationship Id="rId3" Type="http://schemas.openxmlformats.org/officeDocument/2006/relationships/image" Target="../media/image80.tiff"/><Relationship Id="rId7" Type="http://schemas.openxmlformats.org/officeDocument/2006/relationships/image" Target="../media/image8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10" Type="http://schemas.openxmlformats.org/officeDocument/2006/relationships/image" Target="../media/image79.tiff"/><Relationship Id="rId4" Type="http://schemas.openxmlformats.org/officeDocument/2006/relationships/image" Target="../media/image81.png"/><Relationship Id="rId9" Type="http://schemas.openxmlformats.org/officeDocument/2006/relationships/image" Target="../media/image66.tiff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tiff"/><Relationship Id="rId3" Type="http://schemas.openxmlformats.org/officeDocument/2006/relationships/image" Target="../media/image85.tiff"/><Relationship Id="rId7" Type="http://schemas.openxmlformats.org/officeDocument/2006/relationships/image" Target="../media/image8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5" Type="http://schemas.openxmlformats.org/officeDocument/2006/relationships/image" Target="../media/image82.png"/><Relationship Id="rId10" Type="http://schemas.openxmlformats.org/officeDocument/2006/relationships/image" Target="../media/image66.tiff"/><Relationship Id="rId4" Type="http://schemas.openxmlformats.org/officeDocument/2006/relationships/image" Target="../media/image81.png"/><Relationship Id="rId9" Type="http://schemas.openxmlformats.org/officeDocument/2006/relationships/image" Target="../media/image7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tif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tiff"/><Relationship Id="rId4" Type="http://schemas.openxmlformats.org/officeDocument/2006/relationships/image" Target="../media/image49.tiff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tiff"/><Relationship Id="rId3" Type="http://schemas.openxmlformats.org/officeDocument/2006/relationships/image" Target="../media/image64.tiff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67.png"/><Relationship Id="rId4" Type="http://schemas.openxmlformats.org/officeDocument/2006/relationships/image" Target="../media/image65.tiff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66.tiff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tiff"/><Relationship Id="rId5" Type="http://schemas.openxmlformats.org/officeDocument/2006/relationships/image" Target="../media/image64.tiff"/><Relationship Id="rId10" Type="http://schemas.openxmlformats.org/officeDocument/2006/relationships/image" Target="../media/image79.tiff"/><Relationship Id="rId4" Type="http://schemas.openxmlformats.org/officeDocument/2006/relationships/image" Target="../media/image49.tiff"/><Relationship Id="rId9" Type="http://schemas.openxmlformats.org/officeDocument/2006/relationships/image" Target="../media/image6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tiff"/><Relationship Id="rId2" Type="http://schemas.openxmlformats.org/officeDocument/2006/relationships/image" Target="../media/image66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tif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tiff"/><Relationship Id="rId2" Type="http://schemas.openxmlformats.org/officeDocument/2006/relationships/image" Target="../media/image66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tif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tif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tif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tif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tif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em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em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em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em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em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em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em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tiff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66.tiff"/><Relationship Id="rId7" Type="http://schemas.openxmlformats.org/officeDocument/2006/relationships/image" Target="../media/image7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tiff"/><Relationship Id="rId10" Type="http://schemas.openxmlformats.org/officeDocument/2006/relationships/image" Target="../media/image79.tiff"/><Relationship Id="rId4" Type="http://schemas.openxmlformats.org/officeDocument/2006/relationships/image" Target="../media/image49.tiff"/><Relationship Id="rId9" Type="http://schemas.openxmlformats.org/officeDocument/2006/relationships/image" Target="../media/image63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66.tiff"/><Relationship Id="rId7" Type="http://schemas.openxmlformats.org/officeDocument/2006/relationships/image" Target="../media/image10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tiff"/><Relationship Id="rId11" Type="http://schemas.openxmlformats.org/officeDocument/2006/relationships/image" Target="../media/image104.tiff"/><Relationship Id="rId5" Type="http://schemas.openxmlformats.org/officeDocument/2006/relationships/image" Target="../media/image49.tiff"/><Relationship Id="rId10" Type="http://schemas.openxmlformats.org/officeDocument/2006/relationships/image" Target="../media/image103.png"/><Relationship Id="rId4" Type="http://schemas.openxmlformats.org/officeDocument/2006/relationships/image" Target="../media/image98.tiff"/><Relationship Id="rId9" Type="http://schemas.openxmlformats.org/officeDocument/2006/relationships/image" Target="../media/image102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3" Type="http://schemas.openxmlformats.org/officeDocument/2006/relationships/image" Target="../media/image105.tiff"/><Relationship Id="rId7" Type="http://schemas.openxmlformats.org/officeDocument/2006/relationships/image" Target="../media/image10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.png"/><Relationship Id="rId11" Type="http://schemas.openxmlformats.org/officeDocument/2006/relationships/image" Target="../media/image66.tiff"/><Relationship Id="rId5" Type="http://schemas.openxmlformats.org/officeDocument/2006/relationships/image" Target="../media/image106.tiff"/><Relationship Id="rId10" Type="http://schemas.openxmlformats.org/officeDocument/2006/relationships/image" Target="../media/image111.tiff"/><Relationship Id="rId4" Type="http://schemas.openxmlformats.org/officeDocument/2006/relationships/image" Target="../media/image49.tiff"/><Relationship Id="rId9" Type="http://schemas.openxmlformats.org/officeDocument/2006/relationships/image" Target="../media/image110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emf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3.emf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tiff"/><Relationship Id="rId3" Type="http://schemas.openxmlformats.org/officeDocument/2006/relationships/image" Target="../media/image80.tiff"/><Relationship Id="rId7" Type="http://schemas.openxmlformats.org/officeDocument/2006/relationships/image" Target="../media/image8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10" Type="http://schemas.openxmlformats.org/officeDocument/2006/relationships/image" Target="../media/image79.tiff"/><Relationship Id="rId4" Type="http://schemas.openxmlformats.org/officeDocument/2006/relationships/image" Target="../media/image81.png"/><Relationship Id="rId9" Type="http://schemas.openxmlformats.org/officeDocument/2006/relationships/image" Target="../media/image66.tiff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tiff"/><Relationship Id="rId3" Type="http://schemas.openxmlformats.org/officeDocument/2006/relationships/image" Target="../media/image80.tiff"/><Relationship Id="rId7" Type="http://schemas.openxmlformats.org/officeDocument/2006/relationships/image" Target="../media/image8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Relationship Id="rId9" Type="http://schemas.openxmlformats.org/officeDocument/2006/relationships/image" Target="../media/image114.tiff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tiff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5.tiff"/><Relationship Id="rId4" Type="http://schemas.openxmlformats.org/officeDocument/2006/relationships/image" Target="../media/image114.tiff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tiff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6.tiff"/><Relationship Id="rId4" Type="http://schemas.openxmlformats.org/officeDocument/2006/relationships/image" Target="../media/image49.tiff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emf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1.emf"/><Relationship Id="rId4" Type="http://schemas.openxmlformats.org/officeDocument/2006/relationships/hyperlink" Target="https://arxiv.org/pdf/1810.00736.pdf" TargetMode="Externa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jpe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microsoft.com/office/2007/relationships/hdphoto" Target="../media/hdphoto9.wdp"/><Relationship Id="rId5" Type="http://schemas.openxmlformats.org/officeDocument/2006/relationships/image" Target="../media/image123.png"/><Relationship Id="rId4" Type="http://schemas.openxmlformats.org/officeDocument/2006/relationships/image" Target="../media/image122.tiff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jpe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0.wdp"/><Relationship Id="rId5" Type="http://schemas.openxmlformats.org/officeDocument/2006/relationships/image" Target="../media/image124.png"/><Relationship Id="rId4" Type="http://schemas.openxmlformats.org/officeDocument/2006/relationships/image" Target="../media/image122.tiff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tiff"/><Relationship Id="rId2" Type="http://schemas.openxmlformats.org/officeDocument/2006/relationships/image" Target="../media/image126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arxiv.org/pdf/1810.00736.pdf" TargetMode="External"/><Relationship Id="rId1" Type="http://schemas.openxmlformats.org/officeDocument/2006/relationships/slideLayout" Target="../slideLayouts/slideLayout14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6.tiff"/><Relationship Id="rId1" Type="http://schemas.openxmlformats.org/officeDocument/2006/relationships/slideLayout" Target="../slideLayouts/slideLayout2.xml"/><Relationship Id="rId4" Type="http://schemas.microsoft.com/office/2007/relationships/hdphoto" Target="../media/hdphoto11.wdp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tiff"/><Relationship Id="rId3" Type="http://schemas.openxmlformats.org/officeDocument/2006/relationships/image" Target="../media/image129.tiff"/><Relationship Id="rId7" Type="http://schemas.openxmlformats.org/officeDocument/2006/relationships/image" Target="../media/image132.tiff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1.tiff"/><Relationship Id="rId5" Type="http://schemas.openxmlformats.org/officeDocument/2006/relationships/image" Target="../media/image130.tiff"/><Relationship Id="rId4" Type="http://schemas.openxmlformats.org/officeDocument/2006/relationships/image" Target="../media/image127.tiff"/><Relationship Id="rId9" Type="http://schemas.openxmlformats.org/officeDocument/2006/relationships/image" Target="../media/image134.tiff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tiff"/><Relationship Id="rId7" Type="http://schemas.openxmlformats.org/officeDocument/2006/relationships/image" Target="../media/image134.tiff"/><Relationship Id="rId2" Type="http://schemas.openxmlformats.org/officeDocument/2006/relationships/image" Target="../media/image127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tiff"/><Relationship Id="rId5" Type="http://schemas.openxmlformats.org/officeDocument/2006/relationships/image" Target="../media/image132.tiff"/><Relationship Id="rId4" Type="http://schemas.openxmlformats.org/officeDocument/2006/relationships/image" Target="../media/image131.tiff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hyperlink" Target="https://ucbrise.github.io/cs294-ai-sys-fa19/assets/preprint/inferline_draft.pdf" TargetMode="External"/><Relationship Id="rId2" Type="http://schemas.openxmlformats.org/officeDocument/2006/relationships/hyperlink" Target="https://www.usenix.org/system/files/osdi18-lee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usenix.org/system/files/osdi18-hsieh.pdf" TargetMode="Externa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tiff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.emf"/><Relationship Id="rId5" Type="http://schemas.openxmlformats.org/officeDocument/2006/relationships/image" Target="../media/image139.emf"/><Relationship Id="rId4" Type="http://schemas.openxmlformats.org/officeDocument/2006/relationships/image" Target="../media/image138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eveloper.nvidia.com/deep-learning-performance-training-inference" TargetMode="Externa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hyperlink" Target="http://people.cs.uchicago.edu/~junchenj/docs/Chameleon_SIGCOMM_CameraReady.pdf" TargetMode="External"/><Relationship Id="rId2" Type="http://schemas.openxmlformats.org/officeDocument/2006/relationships/hyperlink" Target="https://www.usenix.org/system/files/conference/nsdi17/nsdi17-zhang.pdf" TargetMode="Externa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tiff"/><Relationship Id="rId2" Type="http://schemas.openxmlformats.org/officeDocument/2006/relationships/image" Target="../media/image142.tiff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jonathan_hui/what-do-we-learn-from-region-based-object-detectors-faster-r-cnn-r-fcn-fpn-7e354377a7c9" TargetMode="External"/><Relationship Id="rId2" Type="http://schemas.openxmlformats.org/officeDocument/2006/relationships/image" Target="../media/image144.tiff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tiff"/><Relationship Id="rId2" Type="http://schemas.openxmlformats.org/officeDocument/2006/relationships/image" Target="../media/image145.tiff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medium.com/@jonathan_hui/what-do-we-learn-from-region-based-object-detectors-faster-r-cnn-r-fcn-fpn-7e354377a7c9" TargetMode="Externa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tiff"/><Relationship Id="rId2" Type="http://schemas.openxmlformats.org/officeDocument/2006/relationships/image" Target="../media/image147.tiff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medium.com/@jonathan_hui/what-do-we-learn-from-region-based-object-detectors-faster-r-cnn-r-fcn-fpn-7e354377a7c9" TargetMode="External"/><Relationship Id="rId4" Type="http://schemas.openxmlformats.org/officeDocument/2006/relationships/image" Target="../media/image149.tiff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tiff"/><Relationship Id="rId2" Type="http://schemas.openxmlformats.org/officeDocument/2006/relationships/image" Target="../media/image150.tiff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edium.com/@jonathan_hui/what-do-we-learn-from-region-based-object-detectors-faster-r-cnn-r-fcn-fpn-7e354377a7c9" TargetMode="External"/><Relationship Id="rId5" Type="http://schemas.openxmlformats.org/officeDocument/2006/relationships/image" Target="../media/image151.tiff"/><Relationship Id="rId4" Type="http://schemas.openxmlformats.org/officeDocument/2006/relationships/image" Target="../media/image148.tiff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ubtitle 2">
            <a:extLst>
              <a:ext uri="{FF2B5EF4-FFF2-40B4-BE49-F238E27FC236}">
                <a16:creationId xmlns:a16="http://schemas.microsoft.com/office/drawing/2014/main" id="{2E258B90-0F12-634D-B10B-BF94645DDE0A}"/>
              </a:ext>
            </a:extLst>
          </p:cNvPr>
          <p:cNvSpPr txBox="1">
            <a:spLocks/>
          </p:cNvSpPr>
          <p:nvPr/>
        </p:nvSpPr>
        <p:spPr bwMode="auto">
          <a:xfrm>
            <a:off x="701517" y="5001459"/>
            <a:ext cx="7001435" cy="12717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</a:bodyPr>
          <a:lstStyle>
            <a:lvl1pPr marL="342900" lvl="0" indent="-342900" algn="ctr" defTabSz="457200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 charset="0"/>
              <a:buNone/>
              <a:defRPr sz="2800" b="0" i="0" kern="1200">
                <a:solidFill>
                  <a:srgbClr val="404040"/>
                </a:solidFill>
                <a:latin typeface="Tahoma"/>
                <a:ea typeface="Helvetica Neue Light" charset="0"/>
                <a:cs typeface="Tahoma"/>
              </a:defRPr>
            </a:lvl1pPr>
            <a:lvl2pPr marL="628650" lvl="1" indent="-171450" algn="ctr" defTabSz="457200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 charset="0"/>
              <a:buNone/>
              <a:defRPr sz="2800" b="0" i="0" kern="1200">
                <a:solidFill>
                  <a:srgbClr val="404040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2pPr>
            <a:lvl3pPr marL="1089025" lvl="2" indent="-174625" algn="ctr" defTabSz="457200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Lucida Grande" charset="0"/>
              <a:buNone/>
              <a:defRPr sz="2800" b="0" i="0" kern="1200">
                <a:solidFill>
                  <a:srgbClr val="404040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3pPr>
            <a:lvl4pPr marL="1541463" lvl="3" indent="-169863" algn="ctr" defTabSz="457200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 charset="0"/>
              <a:buNone/>
              <a:defRPr sz="2800" b="0" i="0" kern="1200">
                <a:solidFill>
                  <a:srgbClr val="404040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4pPr>
            <a:lvl5pPr marL="2001838" lvl="4" indent="-173038" algn="ctr" defTabSz="457200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Lucida Grande" charset="0"/>
              <a:buNone/>
              <a:defRPr sz="2800" b="0" i="0" kern="1200">
                <a:solidFill>
                  <a:srgbClr val="404040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5pPr>
            <a:lvl6pPr marL="2514600" lvl="5" indent="-228600" algn="ctr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ctr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ctr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ctr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r" defTabSz="4572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itchFamily="34" charset="0"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entury Gothic" panose="020B0502020202020204" pitchFamily="34" charset="0"/>
                <a:cs typeface="Calibri" panose="020F0502020204030204" pitchFamily="34" charset="0"/>
              </a:rPr>
              <a:t>Joseph E. Gonzalez</a:t>
            </a:r>
          </a:p>
          <a:p>
            <a:pPr marL="342900" marR="0" lvl="0" indent="-342900" algn="r" defTabSz="4572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itchFamily="34" charset="0"/>
              <a:buNone/>
              <a:tabLst/>
              <a:defRPr/>
            </a:pPr>
            <a:r>
              <a:rPr lang="en-US" sz="2400" dirty="0">
                <a:latin typeface="Century Gothic" panose="020B0502020202020204" pitchFamily="34" charset="0"/>
                <a:cs typeface="Calibri" panose="020F0502020204030204" pitchFamily="34" charset="0"/>
              </a:rPr>
              <a:t>Co-director of the RISE Lab</a:t>
            </a:r>
            <a:br>
              <a:rPr lang="en-US" sz="2400" dirty="0">
                <a:latin typeface="Century Gothic" panose="020B0502020202020204" pitchFamily="34" charset="0"/>
                <a:cs typeface="Calibri" panose="020F0502020204030204" pitchFamily="34" charset="0"/>
              </a:rPr>
            </a:br>
            <a:r>
              <a:rPr kumimoji="0" lang="en-US" sz="2000" b="0" i="0" u="sng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entury Gothic" panose="020B0502020202020204" pitchFamily="34" charset="0"/>
                <a:cs typeface="Calibri" panose="020F0502020204030204" pitchFamily="34" charset="0"/>
              </a:rPr>
              <a:t>jegonzal@cs.berkeley.edu</a:t>
            </a:r>
            <a:endParaRPr kumimoji="0" lang="en-US" sz="2000" b="0" i="0" u="sng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Century Gothic" panose="020B050202020202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DB2976-31A7-0C41-A48C-33994F7292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6817" y="362834"/>
            <a:ext cx="10477500" cy="4053794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chemeClr val="accent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AI-Systems</a:t>
            </a:r>
            <a:br>
              <a:rPr lang="en-US" sz="11500" dirty="0">
                <a:solidFill>
                  <a:schemeClr val="accent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US" sz="8800" dirty="0">
                <a:solidFill>
                  <a:schemeClr val="accent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Prediction Serving</a:t>
            </a:r>
            <a:endParaRPr lang="en-US" sz="11500" dirty="0">
              <a:solidFill>
                <a:schemeClr val="accent5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D6064E-37DB-4E47-9B1B-E2640317CE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400" b="100000" l="9924" r="86565">
                        <a14:foregroundMark x1="72824" y1="51000" x2="80916" y2="56400"/>
                        <a14:foregroundMark x1="80153" y1="73200" x2="78015" y2="77600"/>
                        <a14:foregroundMark x1="22748" y1="20200" x2="21832" y2="25400"/>
                        <a14:foregroundMark x1="26260" y1="41400" x2="25344" y2="47200"/>
                        <a14:foregroundMark x1="23359" y1="34400" x2="24580" y2="35000"/>
                        <a14:foregroundMark x1="26412" y1="34400" x2="24885" y2="34800"/>
                        <a14:foregroundMark x1="63664" y1="61400" x2="63969" y2="65600"/>
                        <a14:foregroundMark x1="74962" y1="48800" x2="71603" y2="49000"/>
                        <a14:foregroundMark x1="77710" y1="79000" x2="75725" y2="80200"/>
                        <a14:foregroundMark x1="65496" y1="79800" x2="66870" y2="81000"/>
                        <a14:foregroundMark x1="82443" y1="72000" x2="81374" y2="74400"/>
                        <a14:foregroundMark x1="62901" y1="60600" x2="63206" y2="62000"/>
                        <a14:foregroundMark x1="62748" y1="59800" x2="63206" y2="600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6839336" y="1975256"/>
            <a:ext cx="6396394" cy="4882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8785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9704">
        <p159:morph option="byObject"/>
      </p:transition>
    </mc:Choice>
    <mc:Fallback xmlns="">
      <p:transition spd="slow" advTm="19704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86192" y="354702"/>
            <a:ext cx="6039547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500" b="0" i="1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Century Gothic" charset="0"/>
                <a:ea typeface="Century Gothic" charset="0"/>
                <a:cs typeface="Century Gothic" charset="0"/>
              </a:rPr>
              <a:t>Google Translate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" b="7012"/>
          <a:stretch/>
        </p:blipFill>
        <p:spPr>
          <a:xfrm>
            <a:off x="6513288" y="157609"/>
            <a:ext cx="5386660" cy="192024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TextBox 12"/>
          <p:cNvSpPr txBox="1"/>
          <p:nvPr/>
        </p:nvSpPr>
        <p:spPr>
          <a:xfrm>
            <a:off x="1607813" y="1682064"/>
            <a:ext cx="2153155" cy="748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6095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267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charset="0"/>
                <a:ea typeface="Century Gothic" charset="0"/>
                <a:cs typeface="Century Gothic" charset="0"/>
              </a:rPr>
              <a:t>Serving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2296" y="2499485"/>
            <a:ext cx="4867534" cy="2015371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937658" y="4779358"/>
            <a:ext cx="420168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charset="0"/>
                <a:ea typeface="Century Gothic" charset="0"/>
                <a:cs typeface="Century Gothic" charset="0"/>
              </a:rPr>
              <a:t>82,000 GPUs running 24/7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86192" y="6403714"/>
            <a:ext cx="62600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charset="0"/>
                <a:ea typeface="Century Gothic" charset="0"/>
                <a:cs typeface="Century Gothic" charset="0"/>
              </a:rPr>
              <a:t>[1] https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charset="0"/>
                <a:ea typeface="Century Gothic" charset="0"/>
                <a:cs typeface="Century Gothic" charset="0"/>
              </a:rPr>
              <a:t>://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charset="0"/>
                <a:ea typeface="Century Gothic" charset="0"/>
                <a:cs typeface="Century Gothic" charset="0"/>
              </a:rPr>
              <a:t>www.nytimes.com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charset="0"/>
                <a:ea typeface="Century Gothic" charset="0"/>
                <a:cs typeface="Century Gothic" charset="0"/>
              </a:rPr>
              <a:t>/2016/12/14/magazine/the-great-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charset="0"/>
                <a:ea typeface="Century Gothic" charset="0"/>
                <a:cs typeface="Century Gothic" charset="0"/>
              </a:rPr>
              <a:t>ai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charset="0"/>
                <a:ea typeface="Century Gothic" charset="0"/>
                <a:cs typeface="Century Gothic" charset="0"/>
              </a:rPr>
              <a:t>-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charset="0"/>
                <a:ea typeface="Century Gothic" charset="0"/>
                <a:cs typeface="Century Gothic" charset="0"/>
              </a:rPr>
              <a:t>awakening.html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 charset="0"/>
              <a:ea typeface="Century Gothic" charset="0"/>
              <a:cs typeface="Century Gothic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352604" y="3255742"/>
            <a:ext cx="5371797" cy="1004276"/>
            <a:chOff x="6573836" y="3855470"/>
            <a:chExt cx="5371797" cy="1004276"/>
          </a:xfrm>
        </p:grpSpPr>
        <p:sp>
          <p:nvSpPr>
            <p:cNvPr id="2" name="Rounded Rectangle 1"/>
            <p:cNvSpPr/>
            <p:nvPr/>
          </p:nvSpPr>
          <p:spPr>
            <a:xfrm>
              <a:off x="6573836" y="3855470"/>
              <a:ext cx="5306918" cy="1004276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charset="0"/>
                <a:ea typeface="Century Gothic" charset="0"/>
                <a:cs typeface="Century Gothic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6573836" y="4005525"/>
              <a:ext cx="5371797" cy="630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5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entury Gothic" charset="0"/>
                  <a:ea typeface="Century Gothic" charset="0"/>
                  <a:cs typeface="Century Gothic" charset="0"/>
                </a:rPr>
                <a:t>140 billion words a day</a:t>
              </a:r>
              <a:r>
                <a:rPr kumimoji="0" lang="en-US" sz="2500" b="0" i="0" u="none" strike="noStrike" kern="1200" cap="none" spc="0" normalizeH="0" baseline="50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entury Gothic" charset="0"/>
                  <a:ea typeface="Century Gothic" charset="0"/>
                  <a:cs typeface="Century Gothic" charset="0"/>
                </a:rPr>
                <a:t>1</a:t>
              </a:r>
              <a:r>
                <a:rPr kumimoji="0" lang="en-US" sz="35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entury Gothic" charset="0"/>
                  <a:ea typeface="Century Gothic" charset="0"/>
                  <a:cs typeface="Century Gothic" charset="0"/>
                </a:rPr>
                <a:t> </a:t>
              </a:r>
            </a:p>
          </p:txBody>
        </p:sp>
      </p:grpSp>
      <p:sp>
        <p:nvSpPr>
          <p:cNvPr id="19" name="Rounded Rectangle 18"/>
          <p:cNvSpPr/>
          <p:nvPr/>
        </p:nvSpPr>
        <p:spPr>
          <a:xfrm>
            <a:off x="6118721" y="4444824"/>
            <a:ext cx="5781227" cy="1849795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charset="0"/>
                <a:ea typeface="Century Gothic" charset="0"/>
                <a:cs typeface="Century Gothic" charset="0"/>
              </a:rPr>
              <a:t>Designed New Hardware!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charset="0"/>
                <a:ea typeface="Century Gothic" charset="0"/>
                <a:cs typeface="Century Gothic" charset="0"/>
              </a:rPr>
              <a:t>Tensor Processing Unit (TPU)</a:t>
            </a:r>
          </a:p>
        </p:txBody>
      </p:sp>
      <p:sp>
        <p:nvSpPr>
          <p:cNvPr id="4" name="Rectangle 3"/>
          <p:cNvSpPr/>
          <p:nvPr/>
        </p:nvSpPr>
        <p:spPr>
          <a:xfrm>
            <a:off x="6225739" y="2212783"/>
            <a:ext cx="5674209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charset="0"/>
                <a:ea typeface="Century Gothic" charset="0"/>
                <a:cs typeface="Century Gothic" charset="0"/>
              </a:rPr>
              <a:t>“If each of the </a:t>
            </a:r>
            <a:r>
              <a:rPr kumimoji="0" lang="en-US" sz="24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charset="0"/>
                <a:ea typeface="Century Gothic" charset="0"/>
                <a:cs typeface="Century Gothic" charset="0"/>
              </a:rPr>
              <a:t>world’s Android phones 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charset="0"/>
                <a:ea typeface="Century Gothic" charset="0"/>
                <a:cs typeface="Century Gothic" charset="0"/>
              </a:rPr>
              <a:t>used the new Google voice search for just </a:t>
            </a:r>
            <a:r>
              <a:rPr kumimoji="0" lang="en-US" sz="24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charset="0"/>
                <a:ea typeface="Century Gothic" charset="0"/>
                <a:cs typeface="Century Gothic" charset="0"/>
              </a:rPr>
              <a:t>three minutes a day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charset="0"/>
                <a:ea typeface="Century Gothic" charset="0"/>
                <a:cs typeface="Century Gothic" charset="0"/>
              </a:rPr>
              <a:t>, 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charset="0"/>
                <a:ea typeface="Century Gothic" charset="0"/>
                <a:cs typeface="Century Gothic" charset="0"/>
              </a:rPr>
              <a:t>these engineers realized, the company would </a:t>
            </a:r>
            <a:b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charset="0"/>
                <a:ea typeface="Century Gothic" charset="0"/>
                <a:cs typeface="Century Gothic" charset="0"/>
              </a:rPr>
            </a:br>
            <a:r>
              <a:rPr kumimoji="0" lang="en-US" sz="24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charset="0"/>
                <a:ea typeface="Century Gothic" charset="0"/>
                <a:cs typeface="Century Gothic" charset="0"/>
              </a:rPr>
              <a:t>need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charset="0"/>
                <a:ea typeface="Century Gothic" charset="0"/>
                <a:cs typeface="Century Gothic" charset="0"/>
              </a:rPr>
              <a:t> </a:t>
            </a:r>
            <a:r>
              <a:rPr kumimoji="0" lang="en-US" sz="24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charset="0"/>
                <a:ea typeface="Century Gothic" charset="0"/>
                <a:cs typeface="Century Gothic" charset="0"/>
              </a:rPr>
              <a:t>twice as many data centers.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charset="0"/>
                <a:ea typeface="Century Gothic" charset="0"/>
                <a:cs typeface="Century Gothic" charset="0"/>
              </a:rPr>
              <a:t>”</a:t>
            </a:r>
            <a:b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charset="0"/>
                <a:ea typeface="Century Gothic" charset="0"/>
                <a:cs typeface="Century Gothic" charset="0"/>
              </a:rPr>
            </a:b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charset="0"/>
                <a:ea typeface="Century Gothic" charset="0"/>
                <a:cs typeface="Century Gothic" charset="0"/>
              </a:rPr>
              <a:t> </a:t>
            </a:r>
            <a:r>
              <a:rPr kumimoji="0" lang="mr-I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charset="0"/>
                <a:ea typeface="Century Gothic" charset="0"/>
                <a:cs typeface="Century Gothic" charset="0"/>
              </a:rPr>
              <a:t>–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charset="0"/>
                <a:ea typeface="Century Gothic" charset="0"/>
                <a:cs typeface="Century Gothic" charset="0"/>
              </a:rPr>
              <a:t> Wired</a:t>
            </a:r>
          </a:p>
        </p:txBody>
      </p:sp>
    </p:spTree>
    <p:extLst>
      <p:ext uri="{BB962C8B-B14F-4D97-AF65-F5344CB8AC3E}">
        <p14:creationId xmlns:p14="http://schemas.microsoft.com/office/powerpoint/2010/main" val="2195055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8" grpId="0"/>
      <p:bldP spid="21" grpId="0"/>
      <p:bldP spid="19" grpId="0" animBg="1"/>
      <p:bldP spid="4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A1FA068-687A-2F4B-B0B8-C1CAC2E08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Cascaded Predictions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4C9BF64-2D34-E946-8922-6887791447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594301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328843" y="-34757"/>
            <a:ext cx="7144976" cy="2331296"/>
            <a:chOff x="7714219" y="4464374"/>
            <a:chExt cx="4725477" cy="1748472"/>
          </a:xfrm>
        </p:grpSpPr>
        <p:sp>
          <p:nvSpPr>
            <p:cNvPr id="9" name="TextBox 8"/>
            <p:cNvSpPr txBox="1"/>
            <p:nvPr/>
          </p:nvSpPr>
          <p:spPr>
            <a:xfrm>
              <a:off x="7714219" y="4464374"/>
              <a:ext cx="1859766" cy="1546577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rPr>
                <a:t>IDK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9517688" y="4677862"/>
              <a:ext cx="2776132" cy="11772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rPr>
                <a:t>Prediction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rPr>
                <a:t>Cascades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7764678" y="5774265"/>
              <a:ext cx="4675018" cy="43858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rPr>
                <a:t>Simple models for simple tasks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6703778" y="454800"/>
            <a:ext cx="5056511" cy="2369795"/>
            <a:chOff x="4781765" y="2336847"/>
            <a:chExt cx="3983345" cy="1866842"/>
          </a:xfrm>
        </p:grpSpPr>
        <p:sp>
          <p:nvSpPr>
            <p:cNvPr id="33" name="TextBox 32"/>
            <p:cNvSpPr txBox="1"/>
            <p:nvPr/>
          </p:nvSpPr>
          <p:spPr>
            <a:xfrm>
              <a:off x="7140577" y="3635975"/>
              <a:ext cx="534262" cy="5576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6095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 Neue Light" charset="0"/>
                  <a:ea typeface="Helvetica Neue Light" charset="0"/>
                  <a:cs typeface="Helvetica Neue Light" charset="0"/>
                </a:rPr>
                <a:t>Zi</a:t>
              </a: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 Neue Light" charset="0"/>
                  <a:ea typeface="Helvetica Neue Light" charset="0"/>
                  <a:cs typeface="Helvetica Neue Light" charset="0"/>
                </a:rPr>
                <a:t>-Yi</a:t>
              </a:r>
            </a:p>
            <a:p>
              <a:pPr marL="0" marR="0" lvl="0" indent="0" algn="ctr" defTabSz="6095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000" dirty="0">
                  <a:solidFill>
                    <a:srgbClr val="00000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Duo</a:t>
              </a: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grpSp>
          <p:nvGrpSpPr>
            <p:cNvPr id="14" name="Group 13"/>
            <p:cNvGrpSpPr/>
            <p:nvPr/>
          </p:nvGrpSpPr>
          <p:grpSpPr>
            <a:xfrm>
              <a:off x="4781765" y="2341412"/>
              <a:ext cx="922629" cy="1845423"/>
              <a:chOff x="2182666" y="4248162"/>
              <a:chExt cx="1351101" cy="2702444"/>
            </a:xfrm>
          </p:grpSpPr>
          <p:pic>
            <p:nvPicPr>
              <p:cNvPr id="30" name="Picture 29"/>
              <p:cNvPicPr>
                <a:picLocks noChangeAspect="1"/>
              </p:cNvPicPr>
              <p:nvPr/>
            </p:nvPicPr>
            <p:blipFill rotWithShape="1"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2182666" y="4248162"/>
                <a:ext cx="1351101" cy="1901952"/>
              </a:xfrm>
              <a:prstGeom prst="rect">
                <a:avLst/>
              </a:prstGeom>
            </p:spPr>
          </p:pic>
          <p:sp>
            <p:nvSpPr>
              <p:cNvPr id="31" name="TextBox 30"/>
              <p:cNvSpPr txBox="1"/>
              <p:nvPr/>
            </p:nvSpPr>
            <p:spPr>
              <a:xfrm>
                <a:off x="2324167" y="6133984"/>
                <a:ext cx="947325" cy="81662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609585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 Neue Light" charset="0"/>
                    <a:ea typeface="Helvetica Neue Light" charset="0"/>
                    <a:cs typeface="Helvetica Neue Light" charset="0"/>
                  </a:rPr>
                  <a:t>Xin</a:t>
                </a:r>
              </a:p>
              <a:p>
                <a:pPr marL="0" marR="0" lvl="0" indent="0" algn="ctr" defTabSz="609585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 Neue Light" charset="0"/>
                    <a:ea typeface="Helvetica Neue Light" charset="0"/>
                    <a:cs typeface="Helvetica Neue Light" charset="0"/>
                  </a:rPr>
                  <a:t>Wang</a:t>
                </a:r>
              </a:p>
            </p:txBody>
          </p:sp>
        </p:grpSp>
        <p:sp>
          <p:nvSpPr>
            <p:cNvPr id="25" name="TextBox 24"/>
            <p:cNvSpPr txBox="1"/>
            <p:nvPr/>
          </p:nvSpPr>
          <p:spPr>
            <a:xfrm>
              <a:off x="8099367" y="3646041"/>
              <a:ext cx="665743" cy="5576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6095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 Neue Light" charset="0"/>
                  <a:ea typeface="Helvetica Neue Light" charset="0"/>
                  <a:cs typeface="Helvetica Neue Light" charset="0"/>
                </a:rPr>
                <a:t>Fisher</a:t>
              </a:r>
            </a:p>
            <a:p>
              <a:pPr marL="0" marR="0" lvl="0" indent="0" algn="ctr" defTabSz="6095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000" dirty="0">
                  <a:solidFill>
                    <a:srgbClr val="00000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Yu</a:t>
              </a: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grpSp>
          <p:nvGrpSpPr>
            <p:cNvPr id="19" name="Group 18"/>
            <p:cNvGrpSpPr/>
            <p:nvPr/>
          </p:nvGrpSpPr>
          <p:grpSpPr>
            <a:xfrm>
              <a:off x="5807761" y="2336847"/>
              <a:ext cx="982120" cy="1858518"/>
              <a:chOff x="6643993" y="4562229"/>
              <a:chExt cx="982120" cy="1858518"/>
            </a:xfrm>
          </p:grpSpPr>
          <p:pic>
            <p:nvPicPr>
              <p:cNvPr id="20" name="Picture 19"/>
              <p:cNvPicPr>
                <a:picLocks noChangeAspect="1"/>
              </p:cNvPicPr>
              <p:nvPr/>
            </p:nvPicPr>
            <p:blipFill rotWithShape="1"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6643993" y="4562229"/>
                <a:ext cx="982120" cy="1300870"/>
              </a:xfrm>
              <a:prstGeom prst="rect">
                <a:avLst/>
              </a:prstGeom>
            </p:spPr>
          </p:pic>
          <p:sp>
            <p:nvSpPr>
              <p:cNvPr id="21" name="TextBox 20"/>
              <p:cNvSpPr txBox="1"/>
              <p:nvPr/>
            </p:nvSpPr>
            <p:spPr>
              <a:xfrm>
                <a:off x="6906534" y="5863099"/>
                <a:ext cx="511531" cy="5576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609585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 Neue Light" charset="0"/>
                    <a:ea typeface="Helvetica Neue Light" charset="0"/>
                    <a:cs typeface="Helvetica Neue Light" charset="0"/>
                  </a:rPr>
                  <a:t>Yika</a:t>
                </a: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 Neue Light" charset="0"/>
                  <a:ea typeface="Helvetica Neue Light" charset="0"/>
                  <a:cs typeface="Helvetica Neue Light" charset="0"/>
                </a:endParaRPr>
              </a:p>
              <a:p>
                <a:pPr marL="0" marR="0" lvl="0" indent="0" algn="ctr" defTabSz="609585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 Neue Light" charset="0"/>
                    <a:ea typeface="Helvetica Neue Light" charset="0"/>
                    <a:cs typeface="Helvetica Neue Light" charset="0"/>
                  </a:rPr>
                  <a:t>Luo</a:t>
                </a:r>
              </a:p>
            </p:txBody>
          </p:sp>
        </p:grp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3C078DB-3661-6942-BCC8-087D5095A765}"/>
              </a:ext>
            </a:extLst>
          </p:cNvPr>
          <p:cNvGrpSpPr/>
          <p:nvPr/>
        </p:nvGrpSpPr>
        <p:grpSpPr>
          <a:xfrm>
            <a:off x="668729" y="3214912"/>
            <a:ext cx="5357355" cy="850139"/>
            <a:chOff x="668729" y="3214912"/>
            <a:chExt cx="5357355" cy="850139"/>
          </a:xfrm>
        </p:grpSpPr>
        <p:sp>
          <p:nvSpPr>
            <p:cNvPr id="34" name="TextBox 33"/>
            <p:cNvSpPr txBox="1"/>
            <p:nvPr/>
          </p:nvSpPr>
          <p:spPr>
            <a:xfrm>
              <a:off x="668729" y="3347593"/>
              <a:ext cx="156687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6095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entury Gothic" charset="0"/>
                  <a:ea typeface="Century Gothic" charset="0"/>
                  <a:cs typeface="Century Gothic" charset="0"/>
                </a:rPr>
                <a:t>Query</a:t>
              </a: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3055709" y="3214912"/>
              <a:ext cx="2970375" cy="850139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095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entury Gothic" charset="0"/>
                  <a:ea typeface="Century Gothic" charset="0"/>
                  <a:cs typeface="Century Gothic" charset="0"/>
                </a:rPr>
                <a:t>Simple Model</a:t>
              </a:r>
            </a:p>
          </p:txBody>
        </p:sp>
        <p:cxnSp>
          <p:nvCxnSpPr>
            <p:cNvPr id="44" name="Straight Arrow Connector 43"/>
            <p:cNvCxnSpPr>
              <a:stCxn id="34" idx="3"/>
              <a:endCxn id="35" idx="1"/>
            </p:cNvCxnSpPr>
            <p:nvPr/>
          </p:nvCxnSpPr>
          <p:spPr>
            <a:xfrm>
              <a:off x="2235604" y="3639981"/>
              <a:ext cx="820105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A4B87B86-6C4D-1341-83A3-D0EC93D51FFD}"/>
              </a:ext>
            </a:extLst>
          </p:cNvPr>
          <p:cNvGrpSpPr/>
          <p:nvPr/>
        </p:nvGrpSpPr>
        <p:grpSpPr>
          <a:xfrm>
            <a:off x="5842251" y="3171259"/>
            <a:ext cx="2344000" cy="913199"/>
            <a:chOff x="5842251" y="3171259"/>
            <a:chExt cx="2344000" cy="913199"/>
          </a:xfrm>
        </p:grpSpPr>
        <p:sp>
          <p:nvSpPr>
            <p:cNvPr id="40" name="TextBox 39"/>
            <p:cNvSpPr txBox="1"/>
            <p:nvPr/>
          </p:nvSpPr>
          <p:spPr>
            <a:xfrm>
              <a:off x="5842251" y="3171259"/>
              <a:ext cx="2344000" cy="9131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6095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667" b="0" i="1" u="none" strike="noStrike" kern="1200" cap="none" spc="0" normalizeH="0" baseline="0" noProof="0" dirty="0">
                  <a:ln>
                    <a:noFill/>
                  </a:ln>
                  <a:solidFill>
                    <a:srgbClr val="D9615F"/>
                  </a:solidFill>
                  <a:effectLst/>
                  <a:uLnTx/>
                  <a:uFillTx/>
                  <a:latin typeface="Century Gothic" charset="0"/>
                  <a:ea typeface="Century Gothic" charset="0"/>
                  <a:cs typeface="Century Gothic" charset="0"/>
                </a:rPr>
                <a:t>I don’t</a:t>
              </a:r>
            </a:p>
            <a:p>
              <a:pPr marL="0" marR="0" lvl="0" indent="0" algn="ctr" defTabSz="6095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667" b="0" i="1" u="none" strike="noStrike" kern="1200" cap="none" spc="0" normalizeH="0" baseline="0" noProof="0" dirty="0">
                  <a:ln>
                    <a:noFill/>
                  </a:ln>
                  <a:solidFill>
                    <a:srgbClr val="D9615F"/>
                  </a:solidFill>
                  <a:effectLst/>
                  <a:uLnTx/>
                  <a:uFillTx/>
                  <a:latin typeface="Century Gothic" charset="0"/>
                  <a:ea typeface="Century Gothic" charset="0"/>
                  <a:cs typeface="Century Gothic" charset="0"/>
                </a:rPr>
                <a:t>Know</a:t>
              </a:r>
            </a:p>
          </p:txBody>
        </p:sp>
        <p:cxnSp>
          <p:nvCxnSpPr>
            <p:cNvPr id="46" name="Straight Arrow Connector 45"/>
            <p:cNvCxnSpPr>
              <a:stCxn id="35" idx="3"/>
              <a:endCxn id="38" idx="1"/>
            </p:cNvCxnSpPr>
            <p:nvPr/>
          </p:nvCxnSpPr>
          <p:spPr>
            <a:xfrm>
              <a:off x="6026083" y="3639981"/>
              <a:ext cx="197633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FCB4C96D-274D-CB47-A317-08136B65207F}"/>
              </a:ext>
            </a:extLst>
          </p:cNvPr>
          <p:cNvGrpSpPr/>
          <p:nvPr/>
        </p:nvGrpSpPr>
        <p:grpSpPr>
          <a:xfrm>
            <a:off x="3368895" y="4024226"/>
            <a:ext cx="2344000" cy="1036390"/>
            <a:chOff x="3368895" y="4024226"/>
            <a:chExt cx="2344000" cy="1036390"/>
          </a:xfrm>
        </p:grpSpPr>
        <p:sp>
          <p:nvSpPr>
            <p:cNvPr id="37" name="TextBox 36"/>
            <p:cNvSpPr txBox="1"/>
            <p:nvPr/>
          </p:nvSpPr>
          <p:spPr>
            <a:xfrm>
              <a:off x="3368895" y="4475841"/>
              <a:ext cx="2344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6095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entury Gothic" charset="0"/>
                  <a:ea typeface="Century Gothic" charset="0"/>
                  <a:cs typeface="Century Gothic" charset="0"/>
                </a:rPr>
                <a:t>Prediction</a:t>
              </a:r>
            </a:p>
          </p:txBody>
        </p:sp>
        <p:cxnSp>
          <p:nvCxnSpPr>
            <p:cNvPr id="49" name="Straight Arrow Connector 48"/>
            <p:cNvCxnSpPr>
              <a:stCxn id="35" idx="2"/>
              <a:endCxn id="37" idx="0"/>
            </p:cNvCxnSpPr>
            <p:nvPr/>
          </p:nvCxnSpPr>
          <p:spPr>
            <a:xfrm flipH="1">
              <a:off x="4540895" y="4065051"/>
              <a:ext cx="2" cy="41079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77" name="TextBox 76"/>
            <p:cNvSpPr txBox="1"/>
            <p:nvPr/>
          </p:nvSpPr>
          <p:spPr>
            <a:xfrm>
              <a:off x="4503689" y="4024226"/>
              <a:ext cx="68461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6095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itchFamily="34" charset="0"/>
                  <a:ea typeface="MS PGothic" pitchFamily="34" charset="-128"/>
                  <a:cs typeface="+mn-cs"/>
                </a:rPr>
                <a:t>Fast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43432210-DAC0-6E44-8F19-D9A238740C2A}"/>
              </a:ext>
            </a:extLst>
          </p:cNvPr>
          <p:cNvGrpSpPr/>
          <p:nvPr/>
        </p:nvGrpSpPr>
        <p:grpSpPr>
          <a:xfrm>
            <a:off x="8002419" y="3214912"/>
            <a:ext cx="3589020" cy="1845704"/>
            <a:chOff x="8002419" y="3214912"/>
            <a:chExt cx="3589020" cy="1845704"/>
          </a:xfrm>
        </p:grpSpPr>
        <p:sp>
          <p:nvSpPr>
            <p:cNvPr id="38" name="Rectangle 37"/>
            <p:cNvSpPr/>
            <p:nvPr/>
          </p:nvSpPr>
          <p:spPr>
            <a:xfrm>
              <a:off x="8002419" y="3214912"/>
              <a:ext cx="3589020" cy="850139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095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entury Gothic" charset="0"/>
                  <a:ea typeface="Century Gothic" charset="0"/>
                  <a:cs typeface="Century Gothic" charset="0"/>
                </a:rPr>
                <a:t>Accurate Model</a:t>
              </a:r>
              <a:endPara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charset="0"/>
                <a:ea typeface="Century Gothic" charset="0"/>
                <a:cs typeface="Century Gothic" charset="0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8624928" y="4475841"/>
              <a:ext cx="2344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6095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entury Gothic" charset="0"/>
                  <a:ea typeface="Century Gothic" charset="0"/>
                  <a:cs typeface="Century Gothic" charset="0"/>
                </a:rPr>
                <a:t>Prediction</a:t>
              </a:r>
            </a:p>
          </p:txBody>
        </p:sp>
        <p:cxnSp>
          <p:nvCxnSpPr>
            <p:cNvPr id="52" name="Straight Arrow Connector 51"/>
            <p:cNvCxnSpPr>
              <a:stCxn id="38" idx="2"/>
              <a:endCxn id="39" idx="0"/>
            </p:cNvCxnSpPr>
            <p:nvPr/>
          </p:nvCxnSpPr>
          <p:spPr>
            <a:xfrm flipH="1">
              <a:off x="9796928" y="4065051"/>
              <a:ext cx="1" cy="41079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78" name="TextBox 77"/>
            <p:cNvSpPr txBox="1"/>
            <p:nvPr/>
          </p:nvSpPr>
          <p:spPr>
            <a:xfrm>
              <a:off x="9789793" y="3983399"/>
              <a:ext cx="77687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6095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itchFamily="34" charset="0"/>
                  <a:ea typeface="MS PGothic" pitchFamily="34" charset="-128"/>
                  <a:cs typeface="+mn-cs"/>
                </a:rPr>
                <a:t>Slow</a:t>
              </a: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0" y="5227927"/>
            <a:ext cx="121920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charset="0"/>
                <a:ea typeface="Century Gothic" charset="0"/>
                <a:cs typeface="Century Gothic" charset="0"/>
              </a:rPr>
              <a:t>Learn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charset="0"/>
                <a:ea typeface="Century Gothic" charset="0"/>
                <a:cs typeface="Century Gothic" charset="0"/>
              </a:rPr>
              <a:t> to combine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charset="0"/>
                <a:ea typeface="Century Gothic" charset="0"/>
                <a:cs typeface="Century Gothic" charset="0"/>
              </a:rPr>
              <a:t> fast (inaccurate) models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charset="0"/>
                <a:ea typeface="Century Gothic" charset="0"/>
                <a:cs typeface="Century Gothic" charset="0"/>
              </a:rPr>
              <a:t> with </a:t>
            </a:r>
            <a:b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charset="0"/>
                <a:ea typeface="Century Gothic" charset="0"/>
                <a:cs typeface="Century Gothic" charset="0"/>
              </a:rPr>
            </a:b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charset="0"/>
                <a:ea typeface="Century Gothic" charset="0"/>
                <a:cs typeface="Century Gothic" charset="0"/>
              </a:rPr>
              <a:t>slow (accurate) models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charset="0"/>
                <a:ea typeface="Century Gothic" charset="0"/>
                <a:cs typeface="Century Gothic" charset="0"/>
              </a:rPr>
              <a:t>to maximize accuracy </a:t>
            </a:r>
            <a:b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charset="0"/>
                <a:ea typeface="Century Gothic" charset="0"/>
                <a:cs typeface="Century Gothic" charset="0"/>
              </a:rPr>
            </a:b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charset="0"/>
                <a:ea typeface="Century Gothic" charset="0"/>
                <a:cs typeface="Century Gothic" charset="0"/>
              </a:rPr>
              <a:t>while reducing computational costs.</a:t>
            </a:r>
          </a:p>
        </p:txBody>
      </p:sp>
      <p:pic>
        <p:nvPicPr>
          <p:cNvPr id="3077" name="Picture 5" descr="https://lh4.googleusercontent.com/b2-eqP4gPNtQPobN6gwJ-M-AqNvV_-UX_xMjThGzPXfvAjc0bRShXE2g5scx80i34uBZZerX6BtGT2B4wOQt3ExTFUjkIAjOhAXiY8ianaZYAM456OQ-_Ggs0T01beIipOYmqgH07FQ">
            <a:extLst>
              <a:ext uri="{FF2B5EF4-FFF2-40B4-BE49-F238E27FC236}">
                <a16:creationId xmlns:a16="http://schemas.microsoft.com/office/drawing/2014/main" id="{742366BA-2B2E-9746-89B2-A935B5E8B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380169" y="464644"/>
            <a:ext cx="1252908" cy="1652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BAB8AE1-9DD9-254B-8684-16D129FF152B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66672" y="520217"/>
            <a:ext cx="1520570" cy="1520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895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ounded Rectangle 72"/>
          <p:cNvSpPr/>
          <p:nvPr/>
        </p:nvSpPr>
        <p:spPr>
          <a:xfrm rot="5400000">
            <a:off x="3608909" y="5006293"/>
            <a:ext cx="1451610" cy="37032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charset="0"/>
                <a:ea typeface="Century Gothic" charset="0"/>
                <a:cs typeface="Century Gothic" charset="0"/>
              </a:rPr>
              <a:t>Conv</a:t>
            </a:r>
          </a:p>
        </p:txBody>
      </p:sp>
      <p:sp>
        <p:nvSpPr>
          <p:cNvPr id="74" name="Rounded Rectangle 73"/>
          <p:cNvSpPr/>
          <p:nvPr/>
        </p:nvSpPr>
        <p:spPr>
          <a:xfrm rot="5400000">
            <a:off x="4317530" y="5006293"/>
            <a:ext cx="1451610" cy="37032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charset="0"/>
                <a:ea typeface="Century Gothic" charset="0"/>
                <a:cs typeface="Century Gothic" charset="0"/>
              </a:rPr>
              <a:t>Conv</a:t>
            </a:r>
          </a:p>
        </p:txBody>
      </p:sp>
      <p:cxnSp>
        <p:nvCxnSpPr>
          <p:cNvPr id="75" name="Straight Arrow Connector 74"/>
          <p:cNvCxnSpPr>
            <a:stCxn id="864" idx="6"/>
            <a:endCxn id="73" idx="2"/>
          </p:cNvCxnSpPr>
          <p:nvPr/>
        </p:nvCxnSpPr>
        <p:spPr>
          <a:xfrm>
            <a:off x="3727097" y="5191454"/>
            <a:ext cx="42245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>
            <a:stCxn id="74" idx="0"/>
            <a:endCxn id="830" idx="2"/>
          </p:cNvCxnSpPr>
          <p:nvPr/>
        </p:nvCxnSpPr>
        <p:spPr>
          <a:xfrm>
            <a:off x="5228496" y="5191454"/>
            <a:ext cx="33829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0" name="Curved Connector 79"/>
          <p:cNvCxnSpPr>
            <a:stCxn id="864" idx="0"/>
            <a:endCxn id="830" idx="1"/>
          </p:cNvCxnSpPr>
          <p:nvPr/>
        </p:nvCxnSpPr>
        <p:spPr>
          <a:xfrm rot="5400000" flipH="1" flipV="1">
            <a:off x="4537458" y="3856973"/>
            <a:ext cx="309483" cy="2119514"/>
          </a:xfrm>
          <a:prstGeom prst="curvedConnector3">
            <a:avLst>
              <a:gd name="adj1" fmla="val 387066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1" name="Rounded Rectangle 80"/>
          <p:cNvSpPr/>
          <p:nvPr/>
        </p:nvSpPr>
        <p:spPr>
          <a:xfrm rot="5400000">
            <a:off x="5734772" y="5006293"/>
            <a:ext cx="1451610" cy="370322"/>
          </a:xfrm>
          <a:prstGeom prst="round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charset="0"/>
                <a:ea typeface="Century Gothic" charset="0"/>
                <a:cs typeface="Century Gothic" charset="0"/>
              </a:rPr>
              <a:t>Conv</a:t>
            </a:r>
          </a:p>
        </p:txBody>
      </p:sp>
      <p:sp>
        <p:nvSpPr>
          <p:cNvPr id="82" name="Rounded Rectangle 81"/>
          <p:cNvSpPr/>
          <p:nvPr/>
        </p:nvSpPr>
        <p:spPr>
          <a:xfrm rot="5400000">
            <a:off x="6443393" y="5006293"/>
            <a:ext cx="1451610" cy="370322"/>
          </a:xfrm>
          <a:prstGeom prst="round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charset="0"/>
                <a:ea typeface="Century Gothic" charset="0"/>
                <a:cs typeface="Century Gothic" charset="0"/>
              </a:rPr>
              <a:t>Conv</a:t>
            </a:r>
          </a:p>
        </p:txBody>
      </p:sp>
      <p:cxnSp>
        <p:nvCxnSpPr>
          <p:cNvPr id="83" name="Straight Arrow Connector 82"/>
          <p:cNvCxnSpPr>
            <a:stCxn id="81" idx="0"/>
            <a:endCxn id="82" idx="2"/>
          </p:cNvCxnSpPr>
          <p:nvPr/>
        </p:nvCxnSpPr>
        <p:spPr>
          <a:xfrm>
            <a:off x="6645738" y="5191454"/>
            <a:ext cx="33829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85" name="Straight Arrow Connector 84"/>
          <p:cNvCxnSpPr>
            <a:stCxn id="830" idx="0"/>
            <a:endCxn id="81" idx="2"/>
          </p:cNvCxnSpPr>
          <p:nvPr/>
        </p:nvCxnSpPr>
        <p:spPr>
          <a:xfrm>
            <a:off x="5937117" y="5191454"/>
            <a:ext cx="33829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95" name="Rounded Rectangle 94"/>
          <p:cNvSpPr/>
          <p:nvPr/>
        </p:nvSpPr>
        <p:spPr>
          <a:xfrm rot="5400000">
            <a:off x="1483046" y="5006293"/>
            <a:ext cx="1451610" cy="370322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charset="0"/>
                <a:ea typeface="Century Gothic" charset="0"/>
                <a:cs typeface="Century Gothic" charset="0"/>
              </a:rPr>
              <a:t>Conv</a:t>
            </a:r>
          </a:p>
        </p:txBody>
      </p:sp>
      <p:sp>
        <p:nvSpPr>
          <p:cNvPr id="96" name="Rounded Rectangle 95"/>
          <p:cNvSpPr/>
          <p:nvPr/>
        </p:nvSpPr>
        <p:spPr>
          <a:xfrm rot="5400000">
            <a:off x="2191667" y="5006293"/>
            <a:ext cx="1451610" cy="370322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charset="0"/>
                <a:ea typeface="Century Gothic" charset="0"/>
                <a:cs typeface="Century Gothic" charset="0"/>
              </a:rPr>
              <a:t>Conv</a:t>
            </a:r>
          </a:p>
        </p:txBody>
      </p:sp>
      <p:cxnSp>
        <p:nvCxnSpPr>
          <p:cNvPr id="97" name="Straight Arrow Connector 96"/>
          <p:cNvCxnSpPr>
            <a:stCxn id="95" idx="0"/>
            <a:endCxn id="96" idx="2"/>
          </p:cNvCxnSpPr>
          <p:nvPr/>
        </p:nvCxnSpPr>
        <p:spPr>
          <a:xfrm>
            <a:off x="2394012" y="5191454"/>
            <a:ext cx="33829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>
            <a:endCxn id="95" idx="2"/>
          </p:cNvCxnSpPr>
          <p:nvPr/>
        </p:nvCxnSpPr>
        <p:spPr>
          <a:xfrm flipV="1">
            <a:off x="1685392" y="5191454"/>
            <a:ext cx="338298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>
            <a:stCxn id="96" idx="0"/>
            <a:endCxn id="864" idx="2"/>
          </p:cNvCxnSpPr>
          <p:nvPr/>
        </p:nvCxnSpPr>
        <p:spPr>
          <a:xfrm>
            <a:off x="3102633" y="5191454"/>
            <a:ext cx="43515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0" name="Rounded Rectangle 99"/>
          <p:cNvSpPr/>
          <p:nvPr/>
        </p:nvSpPr>
        <p:spPr>
          <a:xfrm rot="5400000">
            <a:off x="7860634" y="5006293"/>
            <a:ext cx="1451610" cy="370322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charset="0"/>
                <a:ea typeface="Century Gothic" charset="0"/>
                <a:cs typeface="Century Gothic" charset="0"/>
              </a:rPr>
              <a:t>Conv</a:t>
            </a:r>
          </a:p>
        </p:txBody>
      </p:sp>
      <p:sp>
        <p:nvSpPr>
          <p:cNvPr id="101" name="Rounded Rectangle 100"/>
          <p:cNvSpPr/>
          <p:nvPr/>
        </p:nvSpPr>
        <p:spPr>
          <a:xfrm rot="5400000">
            <a:off x="8569255" y="5006293"/>
            <a:ext cx="1451610" cy="370322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charset="0"/>
                <a:ea typeface="Century Gothic" charset="0"/>
                <a:cs typeface="Century Gothic" charset="0"/>
              </a:rPr>
              <a:t>FC</a:t>
            </a:r>
          </a:p>
        </p:txBody>
      </p:sp>
      <p:cxnSp>
        <p:nvCxnSpPr>
          <p:cNvPr id="102" name="Straight Arrow Connector 101"/>
          <p:cNvCxnSpPr>
            <a:stCxn id="100" idx="0"/>
            <a:endCxn id="101" idx="2"/>
          </p:cNvCxnSpPr>
          <p:nvPr/>
        </p:nvCxnSpPr>
        <p:spPr>
          <a:xfrm>
            <a:off x="8771600" y="5191454"/>
            <a:ext cx="33829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4" name="Straight Arrow Connector 103"/>
          <p:cNvCxnSpPr>
            <a:stCxn id="101" idx="0"/>
          </p:cNvCxnSpPr>
          <p:nvPr/>
        </p:nvCxnSpPr>
        <p:spPr>
          <a:xfrm flipV="1">
            <a:off x="9480221" y="5191453"/>
            <a:ext cx="338297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4" name="Rounded Rectangle 43"/>
          <p:cNvSpPr/>
          <p:nvPr/>
        </p:nvSpPr>
        <p:spPr>
          <a:xfrm rot="5400000">
            <a:off x="7448353" y="5006293"/>
            <a:ext cx="858932" cy="370322"/>
          </a:xfrm>
          <a:prstGeom prst="round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charset="0"/>
                <a:ea typeface="Century Gothic" charset="0"/>
                <a:cs typeface="Century Gothic" charset="0"/>
              </a:rPr>
              <a:t>Gate</a:t>
            </a:r>
          </a:p>
        </p:txBody>
      </p:sp>
      <p:cxnSp>
        <p:nvCxnSpPr>
          <p:cNvPr id="561" name="Curved Connector 560"/>
          <p:cNvCxnSpPr>
            <a:stCxn id="830" idx="1"/>
            <a:endCxn id="44" idx="1"/>
          </p:cNvCxnSpPr>
          <p:nvPr/>
        </p:nvCxnSpPr>
        <p:spPr>
          <a:xfrm rot="5400000" flipH="1" flipV="1">
            <a:off x="6814887" y="3699057"/>
            <a:ext cx="12700" cy="2125863"/>
          </a:xfrm>
          <a:prstGeom prst="curvedConnector3">
            <a:avLst>
              <a:gd name="adj1" fmla="val 6510047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85" name="Straight Arrow Connector 684"/>
          <p:cNvCxnSpPr>
            <a:stCxn id="44" idx="0"/>
            <a:endCxn id="100" idx="2"/>
          </p:cNvCxnSpPr>
          <p:nvPr/>
        </p:nvCxnSpPr>
        <p:spPr>
          <a:xfrm>
            <a:off x="8062980" y="5191454"/>
            <a:ext cx="33829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25" name="Straight Arrow Connector 824"/>
          <p:cNvCxnSpPr>
            <a:stCxn id="82" idx="0"/>
            <a:endCxn id="44" idx="2"/>
          </p:cNvCxnSpPr>
          <p:nvPr/>
        </p:nvCxnSpPr>
        <p:spPr>
          <a:xfrm>
            <a:off x="7354359" y="5191454"/>
            <a:ext cx="33829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830" name="Rounded Rectangle 829"/>
          <p:cNvSpPr/>
          <p:nvPr/>
        </p:nvSpPr>
        <p:spPr>
          <a:xfrm rot="5400000">
            <a:off x="5322490" y="5006293"/>
            <a:ext cx="858932" cy="370322"/>
          </a:xfrm>
          <a:prstGeom prst="round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charset="0"/>
                <a:ea typeface="Century Gothic" charset="0"/>
                <a:cs typeface="Century Gothic" charset="0"/>
              </a:rPr>
              <a:t>Gate</a:t>
            </a:r>
          </a:p>
        </p:txBody>
      </p:sp>
      <p:cxnSp>
        <p:nvCxnSpPr>
          <p:cNvPr id="861" name="Straight Arrow Connector 860"/>
          <p:cNvCxnSpPr>
            <a:stCxn id="73" idx="0"/>
            <a:endCxn id="74" idx="2"/>
          </p:cNvCxnSpPr>
          <p:nvPr/>
        </p:nvCxnSpPr>
        <p:spPr>
          <a:xfrm>
            <a:off x="4519875" y="5191454"/>
            <a:ext cx="33829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64" name="Oval 863"/>
          <p:cNvSpPr/>
          <p:nvPr/>
        </p:nvSpPr>
        <p:spPr>
          <a:xfrm>
            <a:off x="3537786" y="5071471"/>
            <a:ext cx="189311" cy="23996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871" name="TextBox 870"/>
          <p:cNvSpPr txBox="1"/>
          <p:nvPr/>
        </p:nvSpPr>
        <p:spPr>
          <a:xfrm>
            <a:off x="649259" y="3014464"/>
            <a:ext cx="109664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40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charset="0"/>
                <a:ea typeface="Century Gothic" charset="0"/>
                <a:cs typeface="Century Gothic" charset="0"/>
              </a:rPr>
              <a:t>SkipNet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charset="0"/>
                <a:ea typeface="Century Gothic" charset="0"/>
                <a:cs typeface="Century Gothic" charset="0"/>
              </a:rPr>
              <a:t>: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charset="0"/>
                <a:ea typeface="Century Gothic" charset="0"/>
                <a:cs typeface="Century Gothic" charset="0"/>
              </a:rPr>
              <a:t> dynamic execution within a model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303676" y="4866934"/>
            <a:ext cx="15668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095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charset="0"/>
                <a:ea typeface="Century Gothic" charset="0"/>
                <a:cs typeface="Century Gothic" charset="0"/>
              </a:rPr>
              <a:t>Query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9656624" y="4866935"/>
            <a:ext cx="23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095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charset="0"/>
                <a:ea typeface="Century Gothic" charset="0"/>
                <a:cs typeface="Century Gothic" charset="0"/>
              </a:rPr>
              <a:t>Prediction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D25669E3-2671-BC4B-A66A-2B5A97178A5D}"/>
              </a:ext>
            </a:extLst>
          </p:cNvPr>
          <p:cNvGrpSpPr/>
          <p:nvPr/>
        </p:nvGrpSpPr>
        <p:grpSpPr>
          <a:xfrm>
            <a:off x="649259" y="805857"/>
            <a:ext cx="5357355" cy="850139"/>
            <a:chOff x="668729" y="3214912"/>
            <a:chExt cx="5357355" cy="850139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2E2F9F95-6B6F-2B45-9929-35197FBF1E29}"/>
                </a:ext>
              </a:extLst>
            </p:cNvPr>
            <p:cNvSpPr txBox="1"/>
            <p:nvPr/>
          </p:nvSpPr>
          <p:spPr>
            <a:xfrm>
              <a:off x="668729" y="3347593"/>
              <a:ext cx="156687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6095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entury Gothic" charset="0"/>
                  <a:ea typeface="Century Gothic" charset="0"/>
                  <a:cs typeface="Century Gothic" charset="0"/>
                </a:rPr>
                <a:t>Query</a:t>
              </a: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02EFFC7D-6998-B44C-B350-C3DCEF120D0C}"/>
                </a:ext>
              </a:extLst>
            </p:cNvPr>
            <p:cNvSpPr/>
            <p:nvPr/>
          </p:nvSpPr>
          <p:spPr>
            <a:xfrm>
              <a:off x="3055709" y="3214912"/>
              <a:ext cx="2970375" cy="850139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095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entury Gothic" charset="0"/>
                  <a:ea typeface="Century Gothic" charset="0"/>
                  <a:cs typeface="Century Gothic" charset="0"/>
                </a:rPr>
                <a:t>Simple Model</a:t>
              </a:r>
            </a:p>
          </p:txBody>
        </p: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2933B8BD-DAD8-AE4C-B9C7-371E9B8B7F31}"/>
                </a:ext>
              </a:extLst>
            </p:cNvPr>
            <p:cNvCxnSpPr>
              <a:stCxn id="59" idx="3"/>
              <a:endCxn id="60" idx="1"/>
            </p:cNvCxnSpPr>
            <p:nvPr/>
          </p:nvCxnSpPr>
          <p:spPr>
            <a:xfrm>
              <a:off x="2235604" y="3639981"/>
              <a:ext cx="820105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FD3D7F54-3F30-0049-A376-CF45009C1806}"/>
              </a:ext>
            </a:extLst>
          </p:cNvPr>
          <p:cNvGrpSpPr/>
          <p:nvPr/>
        </p:nvGrpSpPr>
        <p:grpSpPr>
          <a:xfrm>
            <a:off x="5822781" y="762204"/>
            <a:ext cx="2344000" cy="913199"/>
            <a:chOff x="5842251" y="3171259"/>
            <a:chExt cx="2344000" cy="913199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6BA022D5-0401-1747-A69C-2B4B1B309024}"/>
                </a:ext>
              </a:extLst>
            </p:cNvPr>
            <p:cNvSpPr txBox="1"/>
            <p:nvPr/>
          </p:nvSpPr>
          <p:spPr>
            <a:xfrm>
              <a:off x="5842251" y="3171259"/>
              <a:ext cx="2344000" cy="9131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6095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667" b="0" i="1" u="none" strike="noStrike" kern="1200" cap="none" spc="0" normalizeH="0" baseline="0" noProof="0" dirty="0">
                  <a:ln>
                    <a:noFill/>
                  </a:ln>
                  <a:solidFill>
                    <a:srgbClr val="D9615F"/>
                  </a:solidFill>
                  <a:effectLst/>
                  <a:uLnTx/>
                  <a:uFillTx/>
                  <a:latin typeface="Century Gothic" charset="0"/>
                  <a:ea typeface="Century Gothic" charset="0"/>
                  <a:cs typeface="Century Gothic" charset="0"/>
                </a:rPr>
                <a:t>I don’t</a:t>
              </a:r>
            </a:p>
            <a:p>
              <a:pPr marL="0" marR="0" lvl="0" indent="0" algn="ctr" defTabSz="6095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667" b="0" i="1" u="none" strike="noStrike" kern="1200" cap="none" spc="0" normalizeH="0" baseline="0" noProof="0" dirty="0">
                  <a:ln>
                    <a:noFill/>
                  </a:ln>
                  <a:solidFill>
                    <a:srgbClr val="D9615F"/>
                  </a:solidFill>
                  <a:effectLst/>
                  <a:uLnTx/>
                  <a:uFillTx/>
                  <a:latin typeface="Century Gothic" charset="0"/>
                  <a:ea typeface="Century Gothic" charset="0"/>
                  <a:cs typeface="Century Gothic" charset="0"/>
                </a:rPr>
                <a:t>Know</a:t>
              </a:r>
            </a:p>
          </p:txBody>
        </p: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B0598CFE-37B8-3C41-B2CE-F5B42DFD72E2}"/>
                </a:ext>
              </a:extLst>
            </p:cNvPr>
            <p:cNvCxnSpPr>
              <a:stCxn id="60" idx="3"/>
              <a:endCxn id="50" idx="1"/>
            </p:cNvCxnSpPr>
            <p:nvPr/>
          </p:nvCxnSpPr>
          <p:spPr>
            <a:xfrm>
              <a:off x="6026083" y="3639981"/>
              <a:ext cx="197633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9E2FA638-28F8-964B-ACA3-7EC273B60837}"/>
              </a:ext>
            </a:extLst>
          </p:cNvPr>
          <p:cNvGrpSpPr/>
          <p:nvPr/>
        </p:nvGrpSpPr>
        <p:grpSpPr>
          <a:xfrm>
            <a:off x="3349425" y="1615171"/>
            <a:ext cx="2344000" cy="1036390"/>
            <a:chOff x="3368895" y="4024226"/>
            <a:chExt cx="2344000" cy="1036390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30C07B09-DCBB-5943-90C4-B768DEBE04B9}"/>
                </a:ext>
              </a:extLst>
            </p:cNvPr>
            <p:cNvSpPr txBox="1"/>
            <p:nvPr/>
          </p:nvSpPr>
          <p:spPr>
            <a:xfrm>
              <a:off x="3368895" y="4475841"/>
              <a:ext cx="2344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6095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entury Gothic" charset="0"/>
                  <a:ea typeface="Century Gothic" charset="0"/>
                  <a:cs typeface="Century Gothic" charset="0"/>
                </a:rPr>
                <a:t>Prediction</a:t>
              </a:r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3EA7730E-A7F0-FA4A-A92D-7F3CFF1D23EF}"/>
                </a:ext>
              </a:extLst>
            </p:cNvPr>
            <p:cNvCxnSpPr>
              <a:stCxn id="60" idx="2"/>
              <a:endCxn id="54" idx="0"/>
            </p:cNvCxnSpPr>
            <p:nvPr/>
          </p:nvCxnSpPr>
          <p:spPr>
            <a:xfrm flipH="1">
              <a:off x="4540895" y="4065051"/>
              <a:ext cx="2" cy="41079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48E8873B-2372-D048-B5D4-2F5C2CF722EA}"/>
                </a:ext>
              </a:extLst>
            </p:cNvPr>
            <p:cNvSpPr txBox="1"/>
            <p:nvPr/>
          </p:nvSpPr>
          <p:spPr>
            <a:xfrm>
              <a:off x="4503689" y="4024226"/>
              <a:ext cx="68461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6095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itchFamily="34" charset="0"/>
                  <a:ea typeface="MS PGothic" pitchFamily="34" charset="-128"/>
                  <a:cs typeface="+mn-cs"/>
                </a:rPr>
                <a:t>Fast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88BB596E-D88E-D647-8DFE-9A45B60E02A5}"/>
              </a:ext>
            </a:extLst>
          </p:cNvPr>
          <p:cNvGrpSpPr/>
          <p:nvPr/>
        </p:nvGrpSpPr>
        <p:grpSpPr>
          <a:xfrm>
            <a:off x="7982949" y="805857"/>
            <a:ext cx="3589020" cy="1845704"/>
            <a:chOff x="8002419" y="3214912"/>
            <a:chExt cx="3589020" cy="1845704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180E3BE7-4AE6-3842-91C5-9849416743EA}"/>
                </a:ext>
              </a:extLst>
            </p:cNvPr>
            <p:cNvSpPr/>
            <p:nvPr/>
          </p:nvSpPr>
          <p:spPr>
            <a:xfrm>
              <a:off x="8002419" y="3214912"/>
              <a:ext cx="3589020" cy="850139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095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entury Gothic" charset="0"/>
                  <a:ea typeface="Century Gothic" charset="0"/>
                  <a:cs typeface="Century Gothic" charset="0"/>
                </a:rPr>
                <a:t>Accurate Model</a:t>
              </a:r>
              <a:endPara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charset="0"/>
                <a:ea typeface="Century Gothic" charset="0"/>
                <a:cs typeface="Century Gothic" charset="0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0AD30DC1-0B8C-474C-ABA6-9C01C5469BE9}"/>
                </a:ext>
              </a:extLst>
            </p:cNvPr>
            <p:cNvSpPr txBox="1"/>
            <p:nvPr/>
          </p:nvSpPr>
          <p:spPr>
            <a:xfrm>
              <a:off x="8624928" y="4475841"/>
              <a:ext cx="2344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6095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entury Gothic" charset="0"/>
                  <a:ea typeface="Century Gothic" charset="0"/>
                  <a:cs typeface="Century Gothic" charset="0"/>
                </a:rPr>
                <a:t>Prediction</a:t>
              </a:r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8DE01B3D-8B3A-154F-9477-AA1643DECF50}"/>
                </a:ext>
              </a:extLst>
            </p:cNvPr>
            <p:cNvCxnSpPr>
              <a:stCxn id="50" idx="2"/>
              <a:endCxn id="51" idx="0"/>
            </p:cNvCxnSpPr>
            <p:nvPr/>
          </p:nvCxnSpPr>
          <p:spPr>
            <a:xfrm flipH="1">
              <a:off x="9796928" y="4065051"/>
              <a:ext cx="1" cy="41079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F8045DCA-6268-ED4A-BF23-125191D19AC9}"/>
                </a:ext>
              </a:extLst>
            </p:cNvPr>
            <p:cNvSpPr txBox="1"/>
            <p:nvPr/>
          </p:nvSpPr>
          <p:spPr>
            <a:xfrm>
              <a:off x="9789793" y="3983399"/>
              <a:ext cx="77687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6095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itchFamily="34" charset="0"/>
                  <a:ea typeface="MS PGothic" pitchFamily="34" charset="-128"/>
                  <a:cs typeface="+mn-cs"/>
                </a:rPr>
                <a:t>Slow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843448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6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8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8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8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8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8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animBg="1"/>
      <p:bldP spid="74" grpId="0" animBg="1"/>
      <p:bldP spid="81" grpId="0" animBg="1"/>
      <p:bldP spid="82" grpId="0" animBg="1"/>
      <p:bldP spid="95" grpId="0" animBg="1"/>
      <p:bldP spid="96" grpId="0" animBg="1"/>
      <p:bldP spid="100" grpId="0" animBg="1"/>
      <p:bldP spid="101" grpId="0" animBg="1"/>
      <p:bldP spid="44" grpId="0" animBg="1"/>
      <p:bldP spid="830" grpId="0" animBg="1"/>
      <p:bldP spid="864" grpId="0" animBg="1"/>
      <p:bldP spid="871" grpId="0"/>
      <p:bldP spid="43" grpId="0"/>
      <p:bldP spid="45" grpId="0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ounded Rectangle 72"/>
          <p:cNvSpPr/>
          <p:nvPr/>
        </p:nvSpPr>
        <p:spPr>
          <a:xfrm rot="5400000">
            <a:off x="3608909" y="5006293"/>
            <a:ext cx="1451610" cy="37032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charset="0"/>
                <a:ea typeface="Century Gothic" charset="0"/>
                <a:cs typeface="Century Gothic" charset="0"/>
              </a:rPr>
              <a:t>Conv</a:t>
            </a:r>
          </a:p>
        </p:txBody>
      </p:sp>
      <p:sp>
        <p:nvSpPr>
          <p:cNvPr id="74" name="Rounded Rectangle 73"/>
          <p:cNvSpPr/>
          <p:nvPr/>
        </p:nvSpPr>
        <p:spPr>
          <a:xfrm rot="5400000">
            <a:off x="4317530" y="5006293"/>
            <a:ext cx="1451610" cy="37032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charset="0"/>
                <a:ea typeface="Century Gothic" charset="0"/>
                <a:cs typeface="Century Gothic" charset="0"/>
              </a:rPr>
              <a:t>Conv</a:t>
            </a:r>
          </a:p>
        </p:txBody>
      </p:sp>
      <p:cxnSp>
        <p:nvCxnSpPr>
          <p:cNvPr id="75" name="Straight Arrow Connector 74"/>
          <p:cNvCxnSpPr>
            <a:stCxn id="864" idx="6"/>
            <a:endCxn id="73" idx="2"/>
          </p:cNvCxnSpPr>
          <p:nvPr/>
        </p:nvCxnSpPr>
        <p:spPr>
          <a:xfrm>
            <a:off x="3727097" y="5191454"/>
            <a:ext cx="42245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>
            <a:stCxn id="74" idx="0"/>
            <a:endCxn id="830" idx="2"/>
          </p:cNvCxnSpPr>
          <p:nvPr/>
        </p:nvCxnSpPr>
        <p:spPr>
          <a:xfrm>
            <a:off x="5228496" y="5191454"/>
            <a:ext cx="33829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0" name="Curved Connector 79"/>
          <p:cNvCxnSpPr>
            <a:stCxn id="864" idx="0"/>
            <a:endCxn id="830" idx="1"/>
          </p:cNvCxnSpPr>
          <p:nvPr/>
        </p:nvCxnSpPr>
        <p:spPr>
          <a:xfrm rot="5400000" flipH="1" flipV="1">
            <a:off x="4537458" y="3856973"/>
            <a:ext cx="309483" cy="2119514"/>
          </a:xfrm>
          <a:prstGeom prst="curvedConnector3">
            <a:avLst>
              <a:gd name="adj1" fmla="val 387066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1" name="Rounded Rectangle 80"/>
          <p:cNvSpPr/>
          <p:nvPr/>
        </p:nvSpPr>
        <p:spPr>
          <a:xfrm rot="5400000">
            <a:off x="5734772" y="5006293"/>
            <a:ext cx="1451610" cy="370322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charset="0"/>
                <a:ea typeface="Century Gothic" charset="0"/>
                <a:cs typeface="Century Gothic" charset="0"/>
              </a:rPr>
              <a:t>Conv</a:t>
            </a:r>
          </a:p>
        </p:txBody>
      </p:sp>
      <p:sp>
        <p:nvSpPr>
          <p:cNvPr id="82" name="Rounded Rectangle 81"/>
          <p:cNvSpPr/>
          <p:nvPr/>
        </p:nvSpPr>
        <p:spPr>
          <a:xfrm rot="5400000">
            <a:off x="6443393" y="5006293"/>
            <a:ext cx="1451610" cy="370322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charset="0"/>
                <a:ea typeface="Century Gothic" charset="0"/>
                <a:cs typeface="Century Gothic" charset="0"/>
              </a:rPr>
              <a:t>Conv</a:t>
            </a:r>
          </a:p>
        </p:txBody>
      </p:sp>
      <p:cxnSp>
        <p:nvCxnSpPr>
          <p:cNvPr id="83" name="Straight Arrow Connector 82"/>
          <p:cNvCxnSpPr>
            <a:stCxn id="81" idx="0"/>
            <a:endCxn id="82" idx="2"/>
          </p:cNvCxnSpPr>
          <p:nvPr/>
        </p:nvCxnSpPr>
        <p:spPr>
          <a:xfrm>
            <a:off x="6645738" y="5191454"/>
            <a:ext cx="338299" cy="0"/>
          </a:xfrm>
          <a:prstGeom prst="straightConnector1">
            <a:avLst/>
          </a:prstGeom>
          <a:ln w="190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85" name="Straight Arrow Connector 84"/>
          <p:cNvCxnSpPr>
            <a:stCxn id="830" idx="0"/>
            <a:endCxn id="81" idx="2"/>
          </p:cNvCxnSpPr>
          <p:nvPr/>
        </p:nvCxnSpPr>
        <p:spPr>
          <a:xfrm>
            <a:off x="5937117" y="5191454"/>
            <a:ext cx="338299" cy="0"/>
          </a:xfrm>
          <a:prstGeom prst="straightConnector1">
            <a:avLst/>
          </a:prstGeom>
          <a:ln w="190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95" name="Rounded Rectangle 94"/>
          <p:cNvSpPr/>
          <p:nvPr/>
        </p:nvSpPr>
        <p:spPr>
          <a:xfrm rot="5400000">
            <a:off x="1483046" y="5006293"/>
            <a:ext cx="1451610" cy="370322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charset="0"/>
                <a:ea typeface="Century Gothic" charset="0"/>
                <a:cs typeface="Century Gothic" charset="0"/>
              </a:rPr>
              <a:t>Conv</a:t>
            </a:r>
          </a:p>
        </p:txBody>
      </p:sp>
      <p:sp>
        <p:nvSpPr>
          <p:cNvPr id="96" name="Rounded Rectangle 95"/>
          <p:cNvSpPr/>
          <p:nvPr/>
        </p:nvSpPr>
        <p:spPr>
          <a:xfrm rot="5400000">
            <a:off x="2191667" y="5006293"/>
            <a:ext cx="1451610" cy="370322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charset="0"/>
                <a:ea typeface="Century Gothic" charset="0"/>
                <a:cs typeface="Century Gothic" charset="0"/>
              </a:rPr>
              <a:t>Conv</a:t>
            </a:r>
          </a:p>
        </p:txBody>
      </p:sp>
      <p:cxnSp>
        <p:nvCxnSpPr>
          <p:cNvPr id="97" name="Straight Arrow Connector 96"/>
          <p:cNvCxnSpPr>
            <a:stCxn id="95" idx="0"/>
            <a:endCxn id="96" idx="2"/>
          </p:cNvCxnSpPr>
          <p:nvPr/>
        </p:nvCxnSpPr>
        <p:spPr>
          <a:xfrm>
            <a:off x="2394012" y="5191454"/>
            <a:ext cx="33829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>
            <a:endCxn id="95" idx="2"/>
          </p:cNvCxnSpPr>
          <p:nvPr/>
        </p:nvCxnSpPr>
        <p:spPr>
          <a:xfrm flipV="1">
            <a:off x="1685392" y="5191454"/>
            <a:ext cx="338298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>
            <a:stCxn id="96" idx="0"/>
            <a:endCxn id="864" idx="2"/>
          </p:cNvCxnSpPr>
          <p:nvPr/>
        </p:nvCxnSpPr>
        <p:spPr>
          <a:xfrm>
            <a:off x="3102633" y="5191454"/>
            <a:ext cx="43515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0" name="Rounded Rectangle 99"/>
          <p:cNvSpPr/>
          <p:nvPr/>
        </p:nvSpPr>
        <p:spPr>
          <a:xfrm rot="5400000">
            <a:off x="7860634" y="5006293"/>
            <a:ext cx="1451610" cy="370322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charset="0"/>
                <a:ea typeface="Century Gothic" charset="0"/>
                <a:cs typeface="Century Gothic" charset="0"/>
              </a:rPr>
              <a:t>Conv</a:t>
            </a:r>
          </a:p>
        </p:txBody>
      </p:sp>
      <p:sp>
        <p:nvSpPr>
          <p:cNvPr id="101" name="Rounded Rectangle 100"/>
          <p:cNvSpPr/>
          <p:nvPr/>
        </p:nvSpPr>
        <p:spPr>
          <a:xfrm rot="5400000">
            <a:off x="8569255" y="5006293"/>
            <a:ext cx="1451610" cy="370322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charset="0"/>
                <a:ea typeface="Century Gothic" charset="0"/>
                <a:cs typeface="Century Gothic" charset="0"/>
              </a:rPr>
              <a:t>FC</a:t>
            </a:r>
          </a:p>
        </p:txBody>
      </p:sp>
      <p:cxnSp>
        <p:nvCxnSpPr>
          <p:cNvPr id="102" name="Straight Arrow Connector 101"/>
          <p:cNvCxnSpPr>
            <a:stCxn id="100" idx="0"/>
            <a:endCxn id="101" idx="2"/>
          </p:cNvCxnSpPr>
          <p:nvPr/>
        </p:nvCxnSpPr>
        <p:spPr>
          <a:xfrm>
            <a:off x="8771600" y="5191454"/>
            <a:ext cx="33829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4" name="Straight Arrow Connector 103"/>
          <p:cNvCxnSpPr>
            <a:stCxn id="101" idx="0"/>
          </p:cNvCxnSpPr>
          <p:nvPr/>
        </p:nvCxnSpPr>
        <p:spPr>
          <a:xfrm flipV="1">
            <a:off x="9480221" y="5191453"/>
            <a:ext cx="338297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4" name="Rounded Rectangle 43"/>
          <p:cNvSpPr/>
          <p:nvPr/>
        </p:nvSpPr>
        <p:spPr>
          <a:xfrm rot="5400000">
            <a:off x="7448353" y="5006293"/>
            <a:ext cx="858932" cy="370322"/>
          </a:xfrm>
          <a:prstGeom prst="round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charset="0"/>
                <a:ea typeface="Century Gothic" charset="0"/>
                <a:cs typeface="Century Gothic" charset="0"/>
              </a:rPr>
              <a:t>Gate</a:t>
            </a:r>
          </a:p>
        </p:txBody>
      </p:sp>
      <p:cxnSp>
        <p:nvCxnSpPr>
          <p:cNvPr id="561" name="Curved Connector 560"/>
          <p:cNvCxnSpPr>
            <a:stCxn id="830" idx="1"/>
            <a:endCxn id="44" idx="1"/>
          </p:cNvCxnSpPr>
          <p:nvPr/>
        </p:nvCxnSpPr>
        <p:spPr>
          <a:xfrm rot="5400000" flipH="1" flipV="1">
            <a:off x="6814887" y="3699057"/>
            <a:ext cx="12700" cy="2125863"/>
          </a:xfrm>
          <a:prstGeom prst="curvedConnector3">
            <a:avLst>
              <a:gd name="adj1" fmla="val 6510047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85" name="Straight Arrow Connector 684"/>
          <p:cNvCxnSpPr>
            <a:stCxn id="44" idx="0"/>
            <a:endCxn id="100" idx="2"/>
          </p:cNvCxnSpPr>
          <p:nvPr/>
        </p:nvCxnSpPr>
        <p:spPr>
          <a:xfrm>
            <a:off x="8062980" y="5191454"/>
            <a:ext cx="33829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25" name="Straight Arrow Connector 824"/>
          <p:cNvCxnSpPr>
            <a:stCxn id="82" idx="0"/>
            <a:endCxn id="44" idx="2"/>
          </p:cNvCxnSpPr>
          <p:nvPr/>
        </p:nvCxnSpPr>
        <p:spPr>
          <a:xfrm>
            <a:off x="7354359" y="5191454"/>
            <a:ext cx="338299" cy="0"/>
          </a:xfrm>
          <a:prstGeom prst="straightConnector1">
            <a:avLst/>
          </a:prstGeom>
          <a:ln w="190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830" name="Rounded Rectangle 829"/>
          <p:cNvSpPr/>
          <p:nvPr/>
        </p:nvSpPr>
        <p:spPr>
          <a:xfrm rot="5400000">
            <a:off x="5322490" y="5006293"/>
            <a:ext cx="858932" cy="370322"/>
          </a:xfrm>
          <a:prstGeom prst="round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charset="0"/>
                <a:ea typeface="Century Gothic" charset="0"/>
                <a:cs typeface="Century Gothic" charset="0"/>
              </a:rPr>
              <a:t>Gate</a:t>
            </a:r>
          </a:p>
        </p:txBody>
      </p:sp>
      <p:cxnSp>
        <p:nvCxnSpPr>
          <p:cNvPr id="861" name="Straight Arrow Connector 860"/>
          <p:cNvCxnSpPr>
            <a:stCxn id="73" idx="0"/>
            <a:endCxn id="74" idx="2"/>
          </p:cNvCxnSpPr>
          <p:nvPr/>
        </p:nvCxnSpPr>
        <p:spPr>
          <a:xfrm>
            <a:off x="4519875" y="5191454"/>
            <a:ext cx="33829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64" name="Oval 863"/>
          <p:cNvSpPr/>
          <p:nvPr/>
        </p:nvSpPr>
        <p:spPr>
          <a:xfrm>
            <a:off x="3537786" y="5071471"/>
            <a:ext cx="189311" cy="23996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03676" y="4866934"/>
            <a:ext cx="15668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095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charset="0"/>
                <a:ea typeface="Century Gothic" charset="0"/>
                <a:cs typeface="Century Gothic" charset="0"/>
              </a:rPr>
              <a:t>Query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9656624" y="4866935"/>
            <a:ext cx="23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095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charset="0"/>
                <a:ea typeface="Century Gothic" charset="0"/>
                <a:cs typeface="Century Gothic" charset="0"/>
              </a:rPr>
              <a:t>Prediction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5490800" y="6023341"/>
            <a:ext cx="25699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charset="0"/>
                <a:ea typeface="Century Gothic" charset="0"/>
                <a:cs typeface="Century Gothic" charset="0"/>
              </a:rPr>
              <a:t>Skip Blocks</a:t>
            </a: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9616B081-3B64-7F4F-8A6A-43F93FE7263D}"/>
              </a:ext>
            </a:extLst>
          </p:cNvPr>
          <p:cNvGrpSpPr/>
          <p:nvPr/>
        </p:nvGrpSpPr>
        <p:grpSpPr>
          <a:xfrm>
            <a:off x="649259" y="805857"/>
            <a:ext cx="5357355" cy="850139"/>
            <a:chOff x="668729" y="3214912"/>
            <a:chExt cx="5357355" cy="850139"/>
          </a:xfrm>
        </p:grpSpPr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E560235C-E912-0D47-869D-95704BEA8ACD}"/>
                </a:ext>
              </a:extLst>
            </p:cNvPr>
            <p:cNvSpPr txBox="1"/>
            <p:nvPr/>
          </p:nvSpPr>
          <p:spPr>
            <a:xfrm>
              <a:off x="668729" y="3347593"/>
              <a:ext cx="156687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6095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entury Gothic" charset="0"/>
                  <a:ea typeface="Century Gothic" charset="0"/>
                  <a:cs typeface="Century Gothic" charset="0"/>
                </a:rPr>
                <a:t>Query</a:t>
              </a:r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AB2684F5-599D-2543-B1EE-5F150430B272}"/>
                </a:ext>
              </a:extLst>
            </p:cNvPr>
            <p:cNvSpPr/>
            <p:nvPr/>
          </p:nvSpPr>
          <p:spPr>
            <a:xfrm>
              <a:off x="3055709" y="3214912"/>
              <a:ext cx="2970375" cy="850139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095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entury Gothic" charset="0"/>
                  <a:ea typeface="Century Gothic" charset="0"/>
                  <a:cs typeface="Century Gothic" charset="0"/>
                </a:rPr>
                <a:t>Simple Model</a:t>
              </a:r>
            </a:p>
          </p:txBody>
        </p: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756E33D5-BEBE-CF4D-B3C4-EF0EE25A8EB0}"/>
                </a:ext>
              </a:extLst>
            </p:cNvPr>
            <p:cNvCxnSpPr>
              <a:stCxn id="89" idx="3"/>
              <a:endCxn id="90" idx="1"/>
            </p:cNvCxnSpPr>
            <p:nvPr/>
          </p:nvCxnSpPr>
          <p:spPr>
            <a:xfrm>
              <a:off x="2235604" y="3639981"/>
              <a:ext cx="820105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95F17669-5F6B-B14A-ACE0-AF270C731AEF}"/>
              </a:ext>
            </a:extLst>
          </p:cNvPr>
          <p:cNvGrpSpPr/>
          <p:nvPr/>
        </p:nvGrpSpPr>
        <p:grpSpPr>
          <a:xfrm>
            <a:off x="5822781" y="762204"/>
            <a:ext cx="2344000" cy="913199"/>
            <a:chOff x="5842251" y="3171259"/>
            <a:chExt cx="2344000" cy="913199"/>
          </a:xfrm>
        </p:grpSpPr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68EE6912-A4A8-3E4E-9A88-AF05C8B42C48}"/>
                </a:ext>
              </a:extLst>
            </p:cNvPr>
            <p:cNvSpPr txBox="1"/>
            <p:nvPr/>
          </p:nvSpPr>
          <p:spPr>
            <a:xfrm>
              <a:off x="5842251" y="3171259"/>
              <a:ext cx="2344000" cy="9131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6095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667" b="0" i="1" u="none" strike="noStrike" kern="1200" cap="none" spc="0" normalizeH="0" baseline="0" noProof="0" dirty="0">
                  <a:ln>
                    <a:noFill/>
                  </a:ln>
                  <a:solidFill>
                    <a:srgbClr val="D9615F"/>
                  </a:solidFill>
                  <a:effectLst/>
                  <a:uLnTx/>
                  <a:uFillTx/>
                  <a:latin typeface="Century Gothic" charset="0"/>
                  <a:ea typeface="Century Gothic" charset="0"/>
                  <a:cs typeface="Century Gothic" charset="0"/>
                </a:rPr>
                <a:t>I don’t</a:t>
              </a:r>
            </a:p>
            <a:p>
              <a:pPr marL="0" marR="0" lvl="0" indent="0" algn="ctr" defTabSz="6095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667" b="0" i="1" u="none" strike="noStrike" kern="1200" cap="none" spc="0" normalizeH="0" baseline="0" noProof="0" dirty="0">
                  <a:ln>
                    <a:noFill/>
                  </a:ln>
                  <a:solidFill>
                    <a:srgbClr val="D9615F"/>
                  </a:solidFill>
                  <a:effectLst/>
                  <a:uLnTx/>
                  <a:uFillTx/>
                  <a:latin typeface="Century Gothic" charset="0"/>
                  <a:ea typeface="Century Gothic" charset="0"/>
                  <a:cs typeface="Century Gothic" charset="0"/>
                </a:rPr>
                <a:t>Know</a:t>
              </a:r>
            </a:p>
          </p:txBody>
        </p: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78E43428-14F5-684C-80E2-1B1A4ABBEEF7}"/>
                </a:ext>
              </a:extLst>
            </p:cNvPr>
            <p:cNvCxnSpPr>
              <a:stCxn id="90" idx="3"/>
              <a:endCxn id="109" idx="1"/>
            </p:cNvCxnSpPr>
            <p:nvPr/>
          </p:nvCxnSpPr>
          <p:spPr>
            <a:xfrm>
              <a:off x="6026083" y="3639981"/>
              <a:ext cx="197633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3AB92025-93B3-3B42-829A-DBB06F48E509}"/>
              </a:ext>
            </a:extLst>
          </p:cNvPr>
          <p:cNvGrpSpPr/>
          <p:nvPr/>
        </p:nvGrpSpPr>
        <p:grpSpPr>
          <a:xfrm>
            <a:off x="3349425" y="1615171"/>
            <a:ext cx="2344000" cy="1036390"/>
            <a:chOff x="3368895" y="4024226"/>
            <a:chExt cx="2344000" cy="1036390"/>
          </a:xfrm>
        </p:grpSpPr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3FC8FB0C-9DC8-CB45-87D4-25D330A5C19B}"/>
                </a:ext>
              </a:extLst>
            </p:cNvPr>
            <p:cNvSpPr txBox="1"/>
            <p:nvPr/>
          </p:nvSpPr>
          <p:spPr>
            <a:xfrm>
              <a:off x="3368895" y="4475841"/>
              <a:ext cx="2344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6095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entury Gothic" charset="0"/>
                  <a:ea typeface="Century Gothic" charset="0"/>
                  <a:cs typeface="Century Gothic" charset="0"/>
                </a:rPr>
                <a:t>Prediction</a:t>
              </a:r>
            </a:p>
          </p:txBody>
        </p:sp>
        <p:cxnSp>
          <p:nvCxnSpPr>
            <p:cNvPr id="106" name="Straight Arrow Connector 105">
              <a:extLst>
                <a:ext uri="{FF2B5EF4-FFF2-40B4-BE49-F238E27FC236}">
                  <a16:creationId xmlns:a16="http://schemas.microsoft.com/office/drawing/2014/main" id="{A5CF9A17-E5DB-9644-AF1B-07516E62169E}"/>
                </a:ext>
              </a:extLst>
            </p:cNvPr>
            <p:cNvCxnSpPr>
              <a:stCxn id="90" idx="2"/>
              <a:endCxn id="105" idx="0"/>
            </p:cNvCxnSpPr>
            <p:nvPr/>
          </p:nvCxnSpPr>
          <p:spPr>
            <a:xfrm flipH="1">
              <a:off x="4540895" y="4065051"/>
              <a:ext cx="2" cy="41079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1531ADA1-F328-004B-B7A8-33C19698B8C7}"/>
                </a:ext>
              </a:extLst>
            </p:cNvPr>
            <p:cNvSpPr txBox="1"/>
            <p:nvPr/>
          </p:nvSpPr>
          <p:spPr>
            <a:xfrm>
              <a:off x="4503689" y="4024226"/>
              <a:ext cx="68461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6095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itchFamily="34" charset="0"/>
                  <a:ea typeface="MS PGothic" pitchFamily="34" charset="-128"/>
                  <a:cs typeface="+mn-cs"/>
                </a:rPr>
                <a:t>Fast</a:t>
              </a:r>
            </a:p>
          </p:txBody>
        </p: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63F6D796-BCB2-344D-B410-B7F745F54850}"/>
              </a:ext>
            </a:extLst>
          </p:cNvPr>
          <p:cNvGrpSpPr/>
          <p:nvPr/>
        </p:nvGrpSpPr>
        <p:grpSpPr>
          <a:xfrm>
            <a:off x="7982949" y="805857"/>
            <a:ext cx="3589020" cy="1845704"/>
            <a:chOff x="8002419" y="3214912"/>
            <a:chExt cx="3589020" cy="1845704"/>
          </a:xfrm>
        </p:grpSpPr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65E5E56F-8A71-D34F-A94A-301061EE93EE}"/>
                </a:ext>
              </a:extLst>
            </p:cNvPr>
            <p:cNvSpPr/>
            <p:nvPr/>
          </p:nvSpPr>
          <p:spPr>
            <a:xfrm>
              <a:off x="8002419" y="3214912"/>
              <a:ext cx="3589020" cy="850139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095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entury Gothic" charset="0"/>
                  <a:ea typeface="Century Gothic" charset="0"/>
                  <a:cs typeface="Century Gothic" charset="0"/>
                </a:rPr>
                <a:t>Accurate Model</a:t>
              </a:r>
              <a:endPara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charset="0"/>
                <a:ea typeface="Century Gothic" charset="0"/>
                <a:cs typeface="Century Gothic" charset="0"/>
              </a:endParaRP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EA5BBEC1-95AA-2346-8DDC-2AC86C7421BF}"/>
                </a:ext>
              </a:extLst>
            </p:cNvPr>
            <p:cNvSpPr txBox="1"/>
            <p:nvPr/>
          </p:nvSpPr>
          <p:spPr>
            <a:xfrm>
              <a:off x="8624928" y="4475841"/>
              <a:ext cx="2344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6095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entury Gothic" charset="0"/>
                  <a:ea typeface="Century Gothic" charset="0"/>
                  <a:cs typeface="Century Gothic" charset="0"/>
                </a:rPr>
                <a:t>Prediction</a:t>
              </a:r>
            </a:p>
          </p:txBody>
        </p:sp>
        <p:cxnSp>
          <p:nvCxnSpPr>
            <p:cNvPr id="111" name="Straight Arrow Connector 110">
              <a:extLst>
                <a:ext uri="{FF2B5EF4-FFF2-40B4-BE49-F238E27FC236}">
                  <a16:creationId xmlns:a16="http://schemas.microsoft.com/office/drawing/2014/main" id="{BC195FE6-D596-4044-970C-9CE4FF75E672}"/>
                </a:ext>
              </a:extLst>
            </p:cNvPr>
            <p:cNvCxnSpPr>
              <a:stCxn id="109" idx="2"/>
              <a:endCxn id="110" idx="0"/>
            </p:cNvCxnSpPr>
            <p:nvPr/>
          </p:nvCxnSpPr>
          <p:spPr>
            <a:xfrm flipH="1">
              <a:off x="9796928" y="4065051"/>
              <a:ext cx="1" cy="41079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A0171D54-55A7-DC4F-BAA7-C6B1EABA1693}"/>
                </a:ext>
              </a:extLst>
            </p:cNvPr>
            <p:cNvSpPr txBox="1"/>
            <p:nvPr/>
          </p:nvSpPr>
          <p:spPr>
            <a:xfrm>
              <a:off x="9789793" y="3983399"/>
              <a:ext cx="77687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6095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itchFamily="34" charset="0"/>
                  <a:ea typeface="MS PGothic" pitchFamily="34" charset="-128"/>
                  <a:cs typeface="+mn-cs"/>
                </a:rPr>
                <a:t>Slow</a:t>
              </a:r>
            </a:p>
          </p:txBody>
        </p:sp>
      </p:grpSp>
      <p:sp>
        <p:nvSpPr>
          <p:cNvPr id="113" name="TextBox 112">
            <a:extLst>
              <a:ext uri="{FF2B5EF4-FFF2-40B4-BE49-F238E27FC236}">
                <a16:creationId xmlns:a16="http://schemas.microsoft.com/office/drawing/2014/main" id="{2E44A2B0-70EF-0648-8935-CBA4740543C8}"/>
              </a:ext>
            </a:extLst>
          </p:cNvPr>
          <p:cNvSpPr txBox="1"/>
          <p:nvPr/>
        </p:nvSpPr>
        <p:spPr>
          <a:xfrm>
            <a:off x="649259" y="3014464"/>
            <a:ext cx="109664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40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charset="0"/>
                <a:ea typeface="Century Gothic" charset="0"/>
                <a:cs typeface="Century Gothic" charset="0"/>
              </a:rPr>
              <a:t>SkipNet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charset="0"/>
                <a:ea typeface="Century Gothic" charset="0"/>
                <a:cs typeface="Century Gothic" charset="0"/>
              </a:rPr>
              <a:t>: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charset="0"/>
                <a:ea typeface="Century Gothic" charset="0"/>
                <a:cs typeface="Century Gothic" charset="0"/>
              </a:rPr>
              <a:t> dynamic execution within a model</a:t>
            </a:r>
          </a:p>
        </p:txBody>
      </p:sp>
    </p:spTree>
    <p:extLst>
      <p:ext uri="{BB962C8B-B14F-4D97-AF65-F5344CB8AC3E}">
        <p14:creationId xmlns:p14="http://schemas.microsoft.com/office/powerpoint/2010/main" val="2624820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ounded Rectangle 72"/>
          <p:cNvSpPr/>
          <p:nvPr/>
        </p:nvSpPr>
        <p:spPr>
          <a:xfrm rot="5400000">
            <a:off x="3608909" y="2867250"/>
            <a:ext cx="1451610" cy="37032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charset="0"/>
                <a:ea typeface="Century Gothic" charset="0"/>
                <a:cs typeface="Century Gothic" charset="0"/>
              </a:rPr>
              <a:t>Conv</a:t>
            </a:r>
          </a:p>
        </p:txBody>
      </p:sp>
      <p:sp>
        <p:nvSpPr>
          <p:cNvPr id="74" name="Rounded Rectangle 73"/>
          <p:cNvSpPr/>
          <p:nvPr/>
        </p:nvSpPr>
        <p:spPr>
          <a:xfrm rot="5400000">
            <a:off x="4317530" y="2867250"/>
            <a:ext cx="1451610" cy="37032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charset="0"/>
                <a:ea typeface="Century Gothic" charset="0"/>
                <a:cs typeface="Century Gothic" charset="0"/>
              </a:rPr>
              <a:t>Conv</a:t>
            </a:r>
          </a:p>
        </p:txBody>
      </p:sp>
      <p:cxnSp>
        <p:nvCxnSpPr>
          <p:cNvPr id="75" name="Straight Arrow Connector 74"/>
          <p:cNvCxnSpPr>
            <a:stCxn id="864" idx="6"/>
            <a:endCxn id="73" idx="2"/>
          </p:cNvCxnSpPr>
          <p:nvPr/>
        </p:nvCxnSpPr>
        <p:spPr>
          <a:xfrm>
            <a:off x="3727097" y="3052411"/>
            <a:ext cx="42245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>
            <a:stCxn id="74" idx="0"/>
            <a:endCxn id="830" idx="2"/>
          </p:cNvCxnSpPr>
          <p:nvPr/>
        </p:nvCxnSpPr>
        <p:spPr>
          <a:xfrm>
            <a:off x="5228496" y="3052411"/>
            <a:ext cx="33829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0" name="Curved Connector 79"/>
          <p:cNvCxnSpPr>
            <a:stCxn id="864" idx="0"/>
            <a:endCxn id="830" idx="1"/>
          </p:cNvCxnSpPr>
          <p:nvPr/>
        </p:nvCxnSpPr>
        <p:spPr>
          <a:xfrm rot="5400000" flipH="1" flipV="1">
            <a:off x="4537458" y="1717930"/>
            <a:ext cx="309483" cy="2119514"/>
          </a:xfrm>
          <a:prstGeom prst="curvedConnector3">
            <a:avLst>
              <a:gd name="adj1" fmla="val 387066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1" name="Rounded Rectangle 80"/>
          <p:cNvSpPr/>
          <p:nvPr/>
        </p:nvSpPr>
        <p:spPr>
          <a:xfrm rot="5400000">
            <a:off x="5734772" y="2867250"/>
            <a:ext cx="1451610" cy="370322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charset="0"/>
                <a:ea typeface="Century Gothic" charset="0"/>
                <a:cs typeface="Century Gothic" charset="0"/>
              </a:rPr>
              <a:t>Conv</a:t>
            </a:r>
          </a:p>
        </p:txBody>
      </p:sp>
      <p:sp>
        <p:nvSpPr>
          <p:cNvPr id="82" name="Rounded Rectangle 81"/>
          <p:cNvSpPr/>
          <p:nvPr/>
        </p:nvSpPr>
        <p:spPr>
          <a:xfrm rot="5400000">
            <a:off x="6443393" y="2867250"/>
            <a:ext cx="1451610" cy="370322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charset="0"/>
                <a:ea typeface="Century Gothic" charset="0"/>
                <a:cs typeface="Century Gothic" charset="0"/>
              </a:rPr>
              <a:t>Conv</a:t>
            </a:r>
          </a:p>
        </p:txBody>
      </p:sp>
      <p:cxnSp>
        <p:nvCxnSpPr>
          <p:cNvPr id="83" name="Straight Arrow Connector 82"/>
          <p:cNvCxnSpPr>
            <a:stCxn id="81" idx="0"/>
            <a:endCxn id="82" idx="2"/>
          </p:cNvCxnSpPr>
          <p:nvPr/>
        </p:nvCxnSpPr>
        <p:spPr>
          <a:xfrm>
            <a:off x="6645738" y="3052411"/>
            <a:ext cx="338299" cy="0"/>
          </a:xfrm>
          <a:prstGeom prst="straightConnector1">
            <a:avLst/>
          </a:prstGeom>
          <a:ln w="190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85" name="Straight Arrow Connector 84"/>
          <p:cNvCxnSpPr>
            <a:stCxn id="830" idx="0"/>
            <a:endCxn id="81" idx="2"/>
          </p:cNvCxnSpPr>
          <p:nvPr/>
        </p:nvCxnSpPr>
        <p:spPr>
          <a:xfrm>
            <a:off x="5937117" y="3052411"/>
            <a:ext cx="338299" cy="0"/>
          </a:xfrm>
          <a:prstGeom prst="straightConnector1">
            <a:avLst/>
          </a:prstGeom>
          <a:ln w="190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95" name="Rounded Rectangle 94"/>
          <p:cNvSpPr/>
          <p:nvPr/>
        </p:nvSpPr>
        <p:spPr>
          <a:xfrm rot="5400000">
            <a:off x="1483046" y="2867250"/>
            <a:ext cx="1451610" cy="370322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charset="0"/>
                <a:ea typeface="Century Gothic" charset="0"/>
                <a:cs typeface="Century Gothic" charset="0"/>
              </a:rPr>
              <a:t>Conv</a:t>
            </a:r>
          </a:p>
        </p:txBody>
      </p:sp>
      <p:sp>
        <p:nvSpPr>
          <p:cNvPr id="96" name="Rounded Rectangle 95"/>
          <p:cNvSpPr/>
          <p:nvPr/>
        </p:nvSpPr>
        <p:spPr>
          <a:xfrm rot="5400000">
            <a:off x="2191667" y="2867250"/>
            <a:ext cx="1451610" cy="370322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charset="0"/>
                <a:ea typeface="Century Gothic" charset="0"/>
                <a:cs typeface="Century Gothic" charset="0"/>
              </a:rPr>
              <a:t>Conv</a:t>
            </a:r>
          </a:p>
        </p:txBody>
      </p:sp>
      <p:cxnSp>
        <p:nvCxnSpPr>
          <p:cNvPr id="97" name="Straight Arrow Connector 96"/>
          <p:cNvCxnSpPr>
            <a:stCxn id="95" idx="0"/>
            <a:endCxn id="96" idx="2"/>
          </p:cNvCxnSpPr>
          <p:nvPr/>
        </p:nvCxnSpPr>
        <p:spPr>
          <a:xfrm>
            <a:off x="2394012" y="3052411"/>
            <a:ext cx="33829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>
            <a:endCxn id="95" idx="2"/>
          </p:cNvCxnSpPr>
          <p:nvPr/>
        </p:nvCxnSpPr>
        <p:spPr>
          <a:xfrm flipV="1">
            <a:off x="1685392" y="3052411"/>
            <a:ext cx="338298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>
            <a:stCxn id="96" idx="0"/>
            <a:endCxn id="864" idx="2"/>
          </p:cNvCxnSpPr>
          <p:nvPr/>
        </p:nvCxnSpPr>
        <p:spPr>
          <a:xfrm>
            <a:off x="3102633" y="3052411"/>
            <a:ext cx="43515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0" name="Rounded Rectangle 99"/>
          <p:cNvSpPr/>
          <p:nvPr/>
        </p:nvSpPr>
        <p:spPr>
          <a:xfrm rot="5400000">
            <a:off x="7860634" y="2867250"/>
            <a:ext cx="1451610" cy="370322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charset="0"/>
                <a:ea typeface="Century Gothic" charset="0"/>
                <a:cs typeface="Century Gothic" charset="0"/>
              </a:rPr>
              <a:t>Conv</a:t>
            </a:r>
          </a:p>
        </p:txBody>
      </p:sp>
      <p:sp>
        <p:nvSpPr>
          <p:cNvPr id="101" name="Rounded Rectangle 100"/>
          <p:cNvSpPr/>
          <p:nvPr/>
        </p:nvSpPr>
        <p:spPr>
          <a:xfrm rot="5400000">
            <a:off x="8569255" y="2867250"/>
            <a:ext cx="1451610" cy="370322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charset="0"/>
                <a:ea typeface="Century Gothic" charset="0"/>
                <a:cs typeface="Century Gothic" charset="0"/>
              </a:rPr>
              <a:t>FC</a:t>
            </a:r>
          </a:p>
        </p:txBody>
      </p:sp>
      <p:cxnSp>
        <p:nvCxnSpPr>
          <p:cNvPr id="102" name="Straight Arrow Connector 101"/>
          <p:cNvCxnSpPr>
            <a:stCxn id="100" idx="0"/>
            <a:endCxn id="101" idx="2"/>
          </p:cNvCxnSpPr>
          <p:nvPr/>
        </p:nvCxnSpPr>
        <p:spPr>
          <a:xfrm>
            <a:off x="8771600" y="3052411"/>
            <a:ext cx="33829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4" name="Straight Arrow Connector 103"/>
          <p:cNvCxnSpPr>
            <a:stCxn id="101" idx="0"/>
          </p:cNvCxnSpPr>
          <p:nvPr/>
        </p:nvCxnSpPr>
        <p:spPr>
          <a:xfrm flipV="1">
            <a:off x="9480221" y="3052410"/>
            <a:ext cx="338297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4" name="Rounded Rectangle 43"/>
          <p:cNvSpPr/>
          <p:nvPr/>
        </p:nvSpPr>
        <p:spPr>
          <a:xfrm rot="5400000">
            <a:off x="7448353" y="2867250"/>
            <a:ext cx="858932" cy="370322"/>
          </a:xfrm>
          <a:prstGeom prst="round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charset="0"/>
                <a:ea typeface="Century Gothic" charset="0"/>
                <a:cs typeface="Century Gothic" charset="0"/>
              </a:rPr>
              <a:t>Gate</a:t>
            </a:r>
          </a:p>
        </p:txBody>
      </p:sp>
      <p:cxnSp>
        <p:nvCxnSpPr>
          <p:cNvPr id="561" name="Curved Connector 560"/>
          <p:cNvCxnSpPr>
            <a:stCxn id="830" idx="1"/>
            <a:endCxn id="44" idx="1"/>
          </p:cNvCxnSpPr>
          <p:nvPr/>
        </p:nvCxnSpPr>
        <p:spPr>
          <a:xfrm rot="5400000" flipH="1" flipV="1">
            <a:off x="6814887" y="1560014"/>
            <a:ext cx="12700" cy="2125863"/>
          </a:xfrm>
          <a:prstGeom prst="curvedConnector3">
            <a:avLst>
              <a:gd name="adj1" fmla="val 6510047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85" name="Straight Arrow Connector 684"/>
          <p:cNvCxnSpPr>
            <a:stCxn id="44" idx="0"/>
            <a:endCxn id="100" idx="2"/>
          </p:cNvCxnSpPr>
          <p:nvPr/>
        </p:nvCxnSpPr>
        <p:spPr>
          <a:xfrm>
            <a:off x="8062980" y="3052411"/>
            <a:ext cx="33829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25" name="Straight Arrow Connector 824"/>
          <p:cNvCxnSpPr>
            <a:stCxn id="82" idx="0"/>
            <a:endCxn id="44" idx="2"/>
          </p:cNvCxnSpPr>
          <p:nvPr/>
        </p:nvCxnSpPr>
        <p:spPr>
          <a:xfrm>
            <a:off x="7354359" y="3052411"/>
            <a:ext cx="338299" cy="0"/>
          </a:xfrm>
          <a:prstGeom prst="straightConnector1">
            <a:avLst/>
          </a:prstGeom>
          <a:ln w="190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830" name="Rounded Rectangle 829"/>
          <p:cNvSpPr/>
          <p:nvPr/>
        </p:nvSpPr>
        <p:spPr>
          <a:xfrm rot="5400000">
            <a:off x="5322490" y="2867250"/>
            <a:ext cx="858932" cy="370322"/>
          </a:xfrm>
          <a:prstGeom prst="round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charset="0"/>
                <a:ea typeface="Century Gothic" charset="0"/>
                <a:cs typeface="Century Gothic" charset="0"/>
              </a:rPr>
              <a:t>Gate</a:t>
            </a:r>
          </a:p>
        </p:txBody>
      </p:sp>
      <p:cxnSp>
        <p:nvCxnSpPr>
          <p:cNvPr id="861" name="Straight Arrow Connector 860"/>
          <p:cNvCxnSpPr>
            <a:stCxn id="73" idx="0"/>
            <a:endCxn id="74" idx="2"/>
          </p:cNvCxnSpPr>
          <p:nvPr/>
        </p:nvCxnSpPr>
        <p:spPr>
          <a:xfrm>
            <a:off x="4519875" y="3052411"/>
            <a:ext cx="33829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64" name="Oval 863"/>
          <p:cNvSpPr/>
          <p:nvPr/>
        </p:nvSpPr>
        <p:spPr>
          <a:xfrm>
            <a:off x="3537786" y="2932428"/>
            <a:ext cx="189311" cy="23996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03676" y="2727891"/>
            <a:ext cx="15668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095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charset="0"/>
                <a:ea typeface="Century Gothic" charset="0"/>
                <a:cs typeface="Century Gothic" charset="0"/>
              </a:rPr>
              <a:t>Query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9656624" y="2727892"/>
            <a:ext cx="23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095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charset="0"/>
                <a:ea typeface="Century Gothic" charset="0"/>
                <a:cs typeface="Century Gothic" charset="0"/>
              </a:rPr>
              <a:t>Prediction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5490800" y="3884298"/>
            <a:ext cx="25699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charset="0"/>
                <a:ea typeface="Century Gothic" charset="0"/>
                <a:cs typeface="Century Gothic" charset="0"/>
              </a:rPr>
              <a:t>Skip Blocks</a:t>
            </a:r>
          </a:p>
        </p:txBody>
      </p:sp>
      <p:sp>
        <p:nvSpPr>
          <p:cNvPr id="46" name="Content Placeholder 3">
            <a:extLst>
              <a:ext uri="{FF2B5EF4-FFF2-40B4-BE49-F238E27FC236}">
                <a16:creationId xmlns:a16="http://schemas.microsoft.com/office/drawing/2014/main" id="{17E8846D-551A-414E-84C5-2536B4444A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9733" y="4970785"/>
            <a:ext cx="11351365" cy="2091858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Century Gothic" panose="020B0502020202020204" pitchFamily="34" charset="0"/>
              </a:rPr>
              <a:t>Combine </a:t>
            </a:r>
            <a:r>
              <a:rPr lang="en-US" sz="3600" b="1" dirty="0">
                <a:latin typeface="Century Gothic" panose="020B0502020202020204" pitchFamily="34" charset="0"/>
              </a:rPr>
              <a:t>reinforcement learning </a:t>
            </a:r>
            <a:r>
              <a:rPr lang="en-US" sz="3600" dirty="0">
                <a:latin typeface="Century Gothic" panose="020B0502020202020204" pitchFamily="34" charset="0"/>
              </a:rPr>
              <a:t>with </a:t>
            </a:r>
            <a:r>
              <a:rPr lang="en-US" sz="3600" b="1" dirty="0">
                <a:latin typeface="Century Gothic" panose="020B0502020202020204" pitchFamily="34" charset="0"/>
              </a:rPr>
              <a:t>supervised pre-training </a:t>
            </a:r>
            <a:r>
              <a:rPr lang="en-US" sz="3600" dirty="0">
                <a:latin typeface="Century Gothic" panose="020B0502020202020204" pitchFamily="34" charset="0"/>
              </a:rPr>
              <a:t>to learn a gating policy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F9A5BCA2-95B9-3F40-86DF-F9D7D944B506}"/>
              </a:ext>
            </a:extLst>
          </p:cNvPr>
          <p:cNvGrpSpPr/>
          <p:nvPr/>
        </p:nvGrpSpPr>
        <p:grpSpPr>
          <a:xfrm>
            <a:off x="649259" y="-2847271"/>
            <a:ext cx="10922710" cy="1889357"/>
            <a:chOff x="668729" y="3171259"/>
            <a:chExt cx="10922710" cy="1889357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E9C12BF2-BA10-AB47-9796-EA42145A0561}"/>
                </a:ext>
              </a:extLst>
            </p:cNvPr>
            <p:cNvGrpSpPr/>
            <p:nvPr/>
          </p:nvGrpSpPr>
          <p:grpSpPr>
            <a:xfrm>
              <a:off x="668729" y="3214912"/>
              <a:ext cx="5357355" cy="850139"/>
              <a:chOff x="668729" y="3214912"/>
              <a:chExt cx="5357355" cy="850139"/>
            </a:xfrm>
          </p:grpSpPr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98751D96-B7CA-2346-A018-5296261B138D}"/>
                  </a:ext>
                </a:extLst>
              </p:cNvPr>
              <p:cNvSpPr txBox="1"/>
              <p:nvPr/>
            </p:nvSpPr>
            <p:spPr>
              <a:xfrm>
                <a:off x="668729" y="3347593"/>
                <a:ext cx="156687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609585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entury Gothic" charset="0"/>
                    <a:ea typeface="Century Gothic" charset="0"/>
                    <a:cs typeface="Century Gothic" charset="0"/>
                  </a:rPr>
                  <a:t>Query</a:t>
                </a:r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8FBE05D8-A02B-0447-AC44-134055AFC6E3}"/>
                  </a:ext>
                </a:extLst>
              </p:cNvPr>
              <p:cNvSpPr/>
              <p:nvPr/>
            </p:nvSpPr>
            <p:spPr>
              <a:xfrm>
                <a:off x="3055709" y="3214912"/>
                <a:ext cx="2970375" cy="850139"/>
              </a:xfrm>
              <a:prstGeom prst="rect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609585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entury Gothic" charset="0"/>
                    <a:ea typeface="Century Gothic" charset="0"/>
                    <a:cs typeface="Century Gothic" charset="0"/>
                  </a:rPr>
                  <a:t>Simple Model</a:t>
                </a:r>
              </a:p>
            </p:txBody>
          </p:sp>
          <p:cxnSp>
            <p:nvCxnSpPr>
              <p:cNvPr id="64" name="Straight Arrow Connector 63">
                <a:extLst>
                  <a:ext uri="{FF2B5EF4-FFF2-40B4-BE49-F238E27FC236}">
                    <a16:creationId xmlns:a16="http://schemas.microsoft.com/office/drawing/2014/main" id="{ADD83249-97D8-F747-9764-06C1A0CE6CAC}"/>
                  </a:ext>
                </a:extLst>
              </p:cNvPr>
              <p:cNvCxnSpPr>
                <a:stCxn id="62" idx="3"/>
                <a:endCxn id="63" idx="1"/>
              </p:cNvCxnSpPr>
              <p:nvPr/>
            </p:nvCxnSpPr>
            <p:spPr>
              <a:xfrm>
                <a:off x="2235604" y="3639981"/>
                <a:ext cx="820105" cy="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569DBA5D-E900-3741-AD7E-39F8D6BC17C8}"/>
                </a:ext>
              </a:extLst>
            </p:cNvPr>
            <p:cNvGrpSpPr/>
            <p:nvPr/>
          </p:nvGrpSpPr>
          <p:grpSpPr>
            <a:xfrm>
              <a:off x="5842251" y="3171259"/>
              <a:ext cx="2344000" cy="913199"/>
              <a:chOff x="5842251" y="3171259"/>
              <a:chExt cx="2344000" cy="913199"/>
            </a:xfrm>
          </p:grpSpPr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C9F3D01E-B3A1-7C49-A429-5057527630E8}"/>
                  </a:ext>
                </a:extLst>
              </p:cNvPr>
              <p:cNvSpPr txBox="1"/>
              <p:nvPr/>
            </p:nvSpPr>
            <p:spPr>
              <a:xfrm>
                <a:off x="5842251" y="3171259"/>
                <a:ext cx="2344000" cy="9131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609585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667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D9615F"/>
                    </a:solidFill>
                    <a:effectLst/>
                    <a:uLnTx/>
                    <a:uFillTx/>
                    <a:latin typeface="Century Gothic" charset="0"/>
                    <a:ea typeface="Century Gothic" charset="0"/>
                    <a:cs typeface="Century Gothic" charset="0"/>
                  </a:rPr>
                  <a:t>I don’t</a:t>
                </a:r>
              </a:p>
              <a:p>
                <a:pPr marL="0" marR="0" lvl="0" indent="0" algn="ctr" defTabSz="609585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667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D9615F"/>
                    </a:solidFill>
                    <a:effectLst/>
                    <a:uLnTx/>
                    <a:uFillTx/>
                    <a:latin typeface="Century Gothic" charset="0"/>
                    <a:ea typeface="Century Gothic" charset="0"/>
                    <a:cs typeface="Century Gothic" charset="0"/>
                  </a:rPr>
                  <a:t>Know</a:t>
                </a:r>
              </a:p>
            </p:txBody>
          </p:sp>
          <p:cxnSp>
            <p:nvCxnSpPr>
              <p:cNvPr id="61" name="Straight Arrow Connector 60">
                <a:extLst>
                  <a:ext uri="{FF2B5EF4-FFF2-40B4-BE49-F238E27FC236}">
                    <a16:creationId xmlns:a16="http://schemas.microsoft.com/office/drawing/2014/main" id="{293BA70D-392E-CC43-8DBC-004177E52EAC}"/>
                  </a:ext>
                </a:extLst>
              </p:cNvPr>
              <p:cNvCxnSpPr>
                <a:stCxn id="63" idx="3"/>
                <a:endCxn id="53" idx="1"/>
              </p:cNvCxnSpPr>
              <p:nvPr/>
            </p:nvCxnSpPr>
            <p:spPr>
              <a:xfrm>
                <a:off x="6026083" y="3639981"/>
                <a:ext cx="1976336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4"/>
              </a:lnRef>
              <a:fillRef idx="0">
                <a:schemeClr val="accent4"/>
              </a:fillRef>
              <a:effectRef idx="2">
                <a:schemeClr val="accent4"/>
              </a:effectRef>
              <a:fontRef idx="minor">
                <a:schemeClr val="tx1"/>
              </a:fontRef>
            </p:style>
          </p:cxn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13A3D60B-7DFF-A644-81C1-35F3B4B6EB75}"/>
                </a:ext>
              </a:extLst>
            </p:cNvPr>
            <p:cNvGrpSpPr/>
            <p:nvPr/>
          </p:nvGrpSpPr>
          <p:grpSpPr>
            <a:xfrm>
              <a:off x="3368895" y="4024226"/>
              <a:ext cx="2344000" cy="1036390"/>
              <a:chOff x="3368895" y="4024226"/>
              <a:chExt cx="2344000" cy="1036390"/>
            </a:xfrm>
          </p:grpSpPr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B44EF826-89F3-2B4C-B9C1-05CD418E493C}"/>
                  </a:ext>
                </a:extLst>
              </p:cNvPr>
              <p:cNvSpPr txBox="1"/>
              <p:nvPr/>
            </p:nvSpPr>
            <p:spPr>
              <a:xfrm>
                <a:off x="3368895" y="4475841"/>
                <a:ext cx="23440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609585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entury Gothic" charset="0"/>
                    <a:ea typeface="Century Gothic" charset="0"/>
                    <a:cs typeface="Century Gothic" charset="0"/>
                  </a:rPr>
                  <a:t>Prediction</a:t>
                </a:r>
              </a:p>
            </p:txBody>
          </p:sp>
          <p:cxnSp>
            <p:nvCxnSpPr>
              <p:cNvPr id="58" name="Straight Arrow Connector 57">
                <a:extLst>
                  <a:ext uri="{FF2B5EF4-FFF2-40B4-BE49-F238E27FC236}">
                    <a16:creationId xmlns:a16="http://schemas.microsoft.com/office/drawing/2014/main" id="{AF689350-4712-9449-AA13-1EC735E6C627}"/>
                  </a:ext>
                </a:extLst>
              </p:cNvPr>
              <p:cNvCxnSpPr>
                <a:stCxn id="63" idx="2"/>
                <a:endCxn id="57" idx="0"/>
              </p:cNvCxnSpPr>
              <p:nvPr/>
            </p:nvCxnSpPr>
            <p:spPr>
              <a:xfrm flipH="1">
                <a:off x="4540895" y="4065051"/>
                <a:ext cx="2" cy="41079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3E940131-CDA8-8C43-9E3E-82F046DC8042}"/>
                  </a:ext>
                </a:extLst>
              </p:cNvPr>
              <p:cNvSpPr txBox="1"/>
              <p:nvPr/>
            </p:nvSpPr>
            <p:spPr>
              <a:xfrm>
                <a:off x="4503689" y="4024226"/>
                <a:ext cx="68461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609585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itchFamily="34" charset="0"/>
                    <a:ea typeface="MS PGothic" pitchFamily="34" charset="-128"/>
                    <a:cs typeface="+mn-cs"/>
                  </a:rPr>
                  <a:t>Fast</a:t>
                </a:r>
              </a:p>
            </p:txBody>
          </p: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23AC9B72-363E-194A-8E27-51774FD0F219}"/>
                </a:ext>
              </a:extLst>
            </p:cNvPr>
            <p:cNvGrpSpPr/>
            <p:nvPr/>
          </p:nvGrpSpPr>
          <p:grpSpPr>
            <a:xfrm>
              <a:off x="8002419" y="3214912"/>
              <a:ext cx="3589020" cy="1845704"/>
              <a:chOff x="8002419" y="3214912"/>
              <a:chExt cx="3589020" cy="1845704"/>
            </a:xfrm>
          </p:grpSpPr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0D63B9A4-0F53-F14A-8827-5FEED0B33D53}"/>
                  </a:ext>
                </a:extLst>
              </p:cNvPr>
              <p:cNvSpPr/>
              <p:nvPr/>
            </p:nvSpPr>
            <p:spPr>
              <a:xfrm>
                <a:off x="8002419" y="3214912"/>
                <a:ext cx="3589020" cy="850139"/>
              </a:xfrm>
              <a:prstGeom prst="rect">
                <a:avLst/>
              </a:prstGeom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609585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32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entury Gothic" charset="0"/>
                    <a:ea typeface="Century Gothic" charset="0"/>
                    <a:cs typeface="Century Gothic" charset="0"/>
                  </a:rPr>
                  <a:t>Accurate Model</a:t>
                </a:r>
                <a:endPara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entury Gothic" charset="0"/>
                  <a:ea typeface="Century Gothic" charset="0"/>
                  <a:cs typeface="Century Gothic" charset="0"/>
                </a:endParaRP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99CBBD6-169D-2043-8ECF-94B17B095CC1}"/>
                  </a:ext>
                </a:extLst>
              </p:cNvPr>
              <p:cNvSpPr txBox="1"/>
              <p:nvPr/>
            </p:nvSpPr>
            <p:spPr>
              <a:xfrm>
                <a:off x="8624928" y="4475841"/>
                <a:ext cx="23440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609585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entury Gothic" charset="0"/>
                    <a:ea typeface="Century Gothic" charset="0"/>
                    <a:cs typeface="Century Gothic" charset="0"/>
                  </a:rPr>
                  <a:t>Prediction</a:t>
                </a:r>
              </a:p>
            </p:txBody>
          </p:sp>
          <p:cxnSp>
            <p:nvCxnSpPr>
              <p:cNvPr id="55" name="Straight Arrow Connector 54">
                <a:extLst>
                  <a:ext uri="{FF2B5EF4-FFF2-40B4-BE49-F238E27FC236}">
                    <a16:creationId xmlns:a16="http://schemas.microsoft.com/office/drawing/2014/main" id="{4A52870E-9429-7C43-92C8-68E9A601DC20}"/>
                  </a:ext>
                </a:extLst>
              </p:cNvPr>
              <p:cNvCxnSpPr>
                <a:stCxn id="53" idx="2"/>
                <a:endCxn id="54" idx="0"/>
              </p:cNvCxnSpPr>
              <p:nvPr/>
            </p:nvCxnSpPr>
            <p:spPr>
              <a:xfrm flipH="1">
                <a:off x="9796928" y="4065051"/>
                <a:ext cx="1" cy="41079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737B0774-6942-2347-8691-241425D25274}"/>
                  </a:ext>
                </a:extLst>
              </p:cNvPr>
              <p:cNvSpPr txBox="1"/>
              <p:nvPr/>
            </p:nvSpPr>
            <p:spPr>
              <a:xfrm>
                <a:off x="9789793" y="3983399"/>
                <a:ext cx="77687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609585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itchFamily="34" charset="0"/>
                    <a:ea typeface="MS PGothic" pitchFamily="34" charset="-128"/>
                    <a:cs typeface="+mn-cs"/>
                  </a:rPr>
                  <a:t>Slow</a:t>
                </a:r>
              </a:p>
            </p:txBody>
          </p:sp>
        </p:grp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319B617D-C87F-3140-AED0-001A51E87340}"/>
              </a:ext>
            </a:extLst>
          </p:cNvPr>
          <p:cNvSpPr txBox="1"/>
          <p:nvPr/>
        </p:nvSpPr>
        <p:spPr>
          <a:xfrm>
            <a:off x="649259" y="855616"/>
            <a:ext cx="109664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40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charset="0"/>
                <a:ea typeface="Century Gothic" charset="0"/>
                <a:cs typeface="Century Gothic" charset="0"/>
              </a:rPr>
              <a:t>SkipNet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charset="0"/>
                <a:ea typeface="Century Gothic" charset="0"/>
                <a:cs typeface="Century Gothic" charset="0"/>
              </a:rPr>
              <a:t>: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charset="0"/>
                <a:ea typeface="Century Gothic" charset="0"/>
                <a:cs typeface="Century Gothic" charset="0"/>
              </a:rPr>
              <a:t> dynamic execution within a model</a:t>
            </a:r>
          </a:p>
        </p:txBody>
      </p:sp>
    </p:spTree>
    <p:extLst>
      <p:ext uri="{BB962C8B-B14F-4D97-AF65-F5344CB8AC3E}">
        <p14:creationId xmlns:p14="http://schemas.microsoft.com/office/powerpoint/2010/main" val="2057454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DD1D4F-DA98-3943-BC03-1BA434AAB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latin typeface="Century Gothic" panose="020B0502020202020204" pitchFamily="34" charset="0"/>
              </a:rPr>
              <a:t>SkipNet</a:t>
            </a:r>
            <a:r>
              <a:rPr lang="en-US" dirty="0">
                <a:latin typeface="Century Gothic" panose="020B0502020202020204" pitchFamily="34" charset="0"/>
              </a:rPr>
              <a:t> Performance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8A9370-DD92-BF49-AD15-AE0B0E37FA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207" y="1690688"/>
            <a:ext cx="7004958" cy="38317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053F171-630D-4644-BDD4-85059DF96E3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64188" y="1581831"/>
            <a:ext cx="4490356" cy="39243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994B216-DF46-564D-B5B7-7EB8731182BD}"/>
              </a:ext>
            </a:extLst>
          </p:cNvPr>
          <p:cNvSpPr txBox="1"/>
          <p:nvPr/>
        </p:nvSpPr>
        <p:spPr>
          <a:xfrm>
            <a:off x="8190564" y="606986"/>
            <a:ext cx="312778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latin typeface="Century Gothic" panose="020B0502020202020204" pitchFamily="34" charset="0"/>
              </a:rPr>
              <a:t>Easy</a:t>
            </a:r>
            <a:r>
              <a:rPr lang="en-US" sz="2800" dirty="0">
                <a:latin typeface="Century Gothic" panose="020B0502020202020204" pitchFamily="34" charset="0"/>
              </a:rPr>
              <a:t> Images</a:t>
            </a:r>
            <a:br>
              <a:rPr lang="en-US" sz="2800" dirty="0">
                <a:latin typeface="Century Gothic" panose="020B0502020202020204" pitchFamily="34" charset="0"/>
              </a:rPr>
            </a:br>
            <a:r>
              <a:rPr lang="en-US" sz="2800" dirty="0">
                <a:latin typeface="Century Gothic" panose="020B0502020202020204" pitchFamily="34" charset="0"/>
              </a:rPr>
              <a:t>Skip </a:t>
            </a:r>
            <a:r>
              <a:rPr lang="en-US" sz="2800" b="1" dirty="0">
                <a:latin typeface="Century Gothic" panose="020B0502020202020204" pitchFamily="34" charset="0"/>
              </a:rPr>
              <a:t>Many</a:t>
            </a:r>
            <a:r>
              <a:rPr lang="en-US" sz="2800" dirty="0">
                <a:latin typeface="Century Gothic" panose="020B0502020202020204" pitchFamily="34" charset="0"/>
              </a:rPr>
              <a:t> Layers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7F941D-6DBC-5849-8294-8321303533F6}"/>
              </a:ext>
            </a:extLst>
          </p:cNvPr>
          <p:cNvSpPr txBox="1"/>
          <p:nvPr/>
        </p:nvSpPr>
        <p:spPr>
          <a:xfrm>
            <a:off x="8213006" y="5526869"/>
            <a:ext cx="286168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latin typeface="Century Gothic" panose="020B0502020202020204" pitchFamily="34" charset="0"/>
              </a:rPr>
              <a:t>Hard</a:t>
            </a:r>
            <a:r>
              <a:rPr lang="en-US" sz="2800" dirty="0">
                <a:latin typeface="Century Gothic" panose="020B0502020202020204" pitchFamily="34" charset="0"/>
              </a:rPr>
              <a:t> Images</a:t>
            </a:r>
          </a:p>
          <a:p>
            <a:pPr algn="ctr"/>
            <a:r>
              <a:rPr lang="en-US" sz="2800" dirty="0">
                <a:latin typeface="Century Gothic" panose="020B0502020202020204" pitchFamily="34" charset="0"/>
              </a:rPr>
              <a:t>Skip </a:t>
            </a:r>
            <a:r>
              <a:rPr lang="en-US" sz="2800" b="1" dirty="0">
                <a:latin typeface="Century Gothic" panose="020B0502020202020204" pitchFamily="34" charset="0"/>
              </a:rPr>
              <a:t>Few</a:t>
            </a:r>
            <a:r>
              <a:rPr lang="en-US" sz="2800" dirty="0">
                <a:latin typeface="Century Gothic" panose="020B0502020202020204" pitchFamily="34" charset="0"/>
              </a:rPr>
              <a:t> Layers</a:t>
            </a:r>
          </a:p>
        </p:txBody>
      </p:sp>
    </p:spTree>
    <p:extLst>
      <p:ext uri="{BB962C8B-B14F-4D97-AF65-F5344CB8AC3E}">
        <p14:creationId xmlns:p14="http://schemas.microsoft.com/office/powerpoint/2010/main" val="1905434841"/>
      </p:ext>
    </p:extLst>
  </p:cSld>
  <p:clrMapOvr>
    <a:masterClrMapping/>
  </p:clrMapOvr>
  <p:transition spd="slow">
    <p:push dir="u"/>
  </p:transition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B2D8D8B-04DA-FC40-9FAB-902DE413D1BF}"/>
              </a:ext>
            </a:extLst>
          </p:cNvPr>
          <p:cNvSpPr txBox="1"/>
          <p:nvPr/>
        </p:nvSpPr>
        <p:spPr>
          <a:xfrm>
            <a:off x="2626811" y="964131"/>
            <a:ext cx="7542449" cy="83099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4800" dirty="0"/>
              <a:t>Efficient Neural Networks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7DD5A1-7184-754D-B3D3-4AA4436C70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3564" y="2361726"/>
            <a:ext cx="4929070" cy="102344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BC00DA1-37EC-2149-ABAC-02002F530C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2381" y="4025805"/>
            <a:ext cx="5141491" cy="8211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22CF9F7-D8FA-1446-B28F-1181981E89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8485" y="2176467"/>
            <a:ext cx="2428395" cy="13939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50AD552-A629-3A4B-9247-F393E5F153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7450" y="3929190"/>
            <a:ext cx="2681810" cy="1787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6782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B319A6-BE74-CE47-8AD3-8819408C3C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8366" y="52317"/>
            <a:ext cx="7471589" cy="1325563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Century Gothic" panose="020B0502020202020204" pitchFamily="34" charset="0"/>
              </a:rPr>
              <a:t>for </a:t>
            </a:r>
            <a:r>
              <a:rPr lang="en-US" sz="3600" b="1" dirty="0">
                <a:latin typeface="Century Gothic" panose="020B0502020202020204" pitchFamily="34" charset="0"/>
              </a:rPr>
              <a:t>fast</a:t>
            </a:r>
            <a:r>
              <a:rPr lang="en-US" sz="3600" dirty="0">
                <a:latin typeface="Century Gothic" panose="020B0502020202020204" pitchFamily="34" charset="0"/>
              </a:rPr>
              <a:t> and </a:t>
            </a:r>
            <a:r>
              <a:rPr lang="en-US" sz="3600" b="1" dirty="0">
                <a:latin typeface="Century Gothic" panose="020B0502020202020204" pitchFamily="34" charset="0"/>
              </a:rPr>
              <a:t>accurate</a:t>
            </a:r>
            <a:r>
              <a:rPr lang="en-US" sz="3600" dirty="0">
                <a:latin typeface="Century Gothic" panose="020B0502020202020204" pitchFamily="34" charset="0"/>
              </a:rPr>
              <a:t> inference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C64AE43B-ED1C-BE40-98C7-65618EE6C300}"/>
              </a:ext>
            </a:extLst>
          </p:cNvPr>
          <p:cNvGrpSpPr/>
          <p:nvPr/>
        </p:nvGrpSpPr>
        <p:grpSpPr>
          <a:xfrm>
            <a:off x="1575632" y="4918154"/>
            <a:ext cx="8652990" cy="1073851"/>
            <a:chOff x="1575632" y="4645027"/>
            <a:chExt cx="8652990" cy="1073851"/>
          </a:xfrm>
        </p:grpSpPr>
        <p:sp>
          <p:nvSpPr>
            <p:cNvPr id="3" name="Rounded Rectangle 2">
              <a:extLst>
                <a:ext uri="{FF2B5EF4-FFF2-40B4-BE49-F238E27FC236}">
                  <a16:creationId xmlns:a16="http://schemas.microsoft.com/office/drawing/2014/main" id="{5C549367-FAB3-6D44-99A6-5CD1E6E5D172}"/>
                </a:ext>
              </a:extLst>
            </p:cNvPr>
            <p:cNvSpPr/>
            <p:nvPr/>
          </p:nvSpPr>
          <p:spPr>
            <a:xfrm rot="5400000">
              <a:off x="4020727" y="5044977"/>
              <a:ext cx="1073850" cy="27395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entury Gothic" charset="0"/>
                  <a:ea typeface="Century Gothic" charset="0"/>
                  <a:cs typeface="Century Gothic" charset="0"/>
                </a:rPr>
                <a:t>Conv</a:t>
              </a:r>
            </a:p>
          </p:txBody>
        </p:sp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BE8F1F84-7DB0-AA4F-8B7C-4E55F9275F79}"/>
                </a:ext>
              </a:extLst>
            </p:cNvPr>
            <p:cNvSpPr/>
            <p:nvPr/>
          </p:nvSpPr>
          <p:spPr>
            <a:xfrm rot="5400000">
              <a:off x="4544940" y="5044977"/>
              <a:ext cx="1073850" cy="27395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entury Gothic" charset="0"/>
                  <a:ea typeface="Century Gothic" charset="0"/>
                  <a:cs typeface="Century Gothic" charset="0"/>
                </a:rPr>
                <a:t>Conv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0910204E-9615-6843-988C-A6F317F4B27B}"/>
                </a:ext>
              </a:extLst>
            </p:cNvPr>
            <p:cNvCxnSpPr>
              <a:stCxn id="27" idx="6"/>
              <a:endCxn id="3" idx="2"/>
            </p:cNvCxnSpPr>
            <p:nvPr/>
          </p:nvCxnSpPr>
          <p:spPr>
            <a:xfrm>
              <a:off x="4108158" y="5181952"/>
              <a:ext cx="31251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6C24E927-A77F-E040-A309-B93727134CE6}"/>
                </a:ext>
              </a:extLst>
            </p:cNvPr>
            <p:cNvCxnSpPr>
              <a:stCxn id="4" idx="0"/>
              <a:endCxn id="25" idx="2"/>
            </p:cNvCxnSpPr>
            <p:nvPr/>
          </p:nvCxnSpPr>
          <p:spPr>
            <a:xfrm>
              <a:off x="5218841" y="5181953"/>
              <a:ext cx="25026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Curved Connector 6">
              <a:extLst>
                <a:ext uri="{FF2B5EF4-FFF2-40B4-BE49-F238E27FC236}">
                  <a16:creationId xmlns:a16="http://schemas.microsoft.com/office/drawing/2014/main" id="{13A1A871-D18E-684A-9E40-B75725F16020}"/>
                </a:ext>
              </a:extLst>
            </p:cNvPr>
            <p:cNvCxnSpPr>
              <a:stCxn id="27" idx="0"/>
              <a:endCxn id="25" idx="1"/>
            </p:cNvCxnSpPr>
            <p:nvPr/>
          </p:nvCxnSpPr>
          <p:spPr>
            <a:xfrm rot="5400000" flipH="1" flipV="1">
              <a:off x="4674276" y="4161391"/>
              <a:ext cx="295662" cy="1567942"/>
            </a:xfrm>
            <a:prstGeom prst="curvedConnector3">
              <a:avLst>
                <a:gd name="adj1" fmla="val 250883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FB671EED-6450-4446-AA22-68B773F54287}"/>
                </a:ext>
              </a:extLst>
            </p:cNvPr>
            <p:cNvSpPr/>
            <p:nvPr/>
          </p:nvSpPr>
          <p:spPr>
            <a:xfrm rot="5400000">
              <a:off x="5593366" y="5044977"/>
              <a:ext cx="1073850" cy="273951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entury Gothic" charset="0"/>
                  <a:ea typeface="Century Gothic" charset="0"/>
                  <a:cs typeface="Century Gothic" charset="0"/>
                </a:rPr>
                <a:t>Conv</a:t>
              </a:r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3D35EA1A-07F2-EA49-85C4-E9F1D435076E}"/>
                </a:ext>
              </a:extLst>
            </p:cNvPr>
            <p:cNvSpPr/>
            <p:nvPr/>
          </p:nvSpPr>
          <p:spPr>
            <a:xfrm rot="5400000">
              <a:off x="6117579" y="5044977"/>
              <a:ext cx="1073850" cy="273951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entury Gothic" charset="0"/>
                  <a:ea typeface="Century Gothic" charset="0"/>
                  <a:cs typeface="Century Gothic" charset="0"/>
                </a:rPr>
                <a:t>Conv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89EE70DA-8B74-054F-BE44-C2DCBE1B3EE5}"/>
                </a:ext>
              </a:extLst>
            </p:cNvPr>
            <p:cNvCxnSpPr>
              <a:stCxn id="8" idx="0"/>
              <a:endCxn id="9" idx="2"/>
            </p:cNvCxnSpPr>
            <p:nvPr/>
          </p:nvCxnSpPr>
          <p:spPr>
            <a:xfrm>
              <a:off x="6267266" y="5181952"/>
              <a:ext cx="250262" cy="0"/>
            </a:xfrm>
            <a:prstGeom prst="straightConnector1">
              <a:avLst/>
            </a:prstGeom>
            <a:ln w="1905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CFF8A076-69F1-144D-AAC9-2903A8BAF758}"/>
                </a:ext>
              </a:extLst>
            </p:cNvPr>
            <p:cNvCxnSpPr>
              <a:stCxn id="25" idx="0"/>
              <a:endCxn id="8" idx="2"/>
            </p:cNvCxnSpPr>
            <p:nvPr/>
          </p:nvCxnSpPr>
          <p:spPr>
            <a:xfrm>
              <a:off x="5743054" y="5181953"/>
              <a:ext cx="250262" cy="0"/>
            </a:xfrm>
            <a:prstGeom prst="straightConnector1">
              <a:avLst/>
            </a:prstGeom>
            <a:ln w="1905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C41ECB91-A1C2-4D45-8DF4-05FFA32E9228}"/>
                </a:ext>
              </a:extLst>
            </p:cNvPr>
            <p:cNvSpPr/>
            <p:nvPr/>
          </p:nvSpPr>
          <p:spPr>
            <a:xfrm rot="5400000">
              <a:off x="2448088" y="5044977"/>
              <a:ext cx="1073850" cy="273951"/>
            </a:xfrm>
            <a:prstGeom prst="round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entury Gothic" charset="0"/>
                  <a:ea typeface="Century Gothic" charset="0"/>
                  <a:cs typeface="Century Gothic" charset="0"/>
                </a:rPr>
                <a:t>Conv</a:t>
              </a:r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3401302C-62BB-114A-806D-7A25FF35BA94}"/>
                </a:ext>
              </a:extLst>
            </p:cNvPr>
            <p:cNvSpPr/>
            <p:nvPr/>
          </p:nvSpPr>
          <p:spPr>
            <a:xfrm rot="5400000">
              <a:off x="2972301" y="5044977"/>
              <a:ext cx="1073850" cy="273951"/>
            </a:xfrm>
            <a:prstGeom prst="round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entury Gothic" charset="0"/>
                  <a:ea typeface="Century Gothic" charset="0"/>
                  <a:cs typeface="Century Gothic" charset="0"/>
                </a:rPr>
                <a:t>Conv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684B2636-50E1-FF44-B880-558C78F58D7C}"/>
                </a:ext>
              </a:extLst>
            </p:cNvPr>
            <p:cNvCxnSpPr>
              <a:stCxn id="12" idx="0"/>
              <a:endCxn id="13" idx="2"/>
            </p:cNvCxnSpPr>
            <p:nvPr/>
          </p:nvCxnSpPr>
          <p:spPr>
            <a:xfrm>
              <a:off x="3121989" y="5181952"/>
              <a:ext cx="25026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4B4B4D00-7888-F143-A4A4-AD1F7F8DF559}"/>
                </a:ext>
              </a:extLst>
            </p:cNvPr>
            <p:cNvCxnSpPr>
              <a:endCxn id="12" idx="2"/>
            </p:cNvCxnSpPr>
            <p:nvPr/>
          </p:nvCxnSpPr>
          <p:spPr>
            <a:xfrm flipV="1">
              <a:off x="2597777" y="5181952"/>
              <a:ext cx="250261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09555BC8-351A-7348-A644-B7CA44B50000}"/>
                </a:ext>
              </a:extLst>
            </p:cNvPr>
            <p:cNvCxnSpPr>
              <a:stCxn id="13" idx="0"/>
              <a:endCxn id="27" idx="2"/>
            </p:cNvCxnSpPr>
            <p:nvPr/>
          </p:nvCxnSpPr>
          <p:spPr>
            <a:xfrm>
              <a:off x="3646202" y="5181952"/>
              <a:ext cx="32191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A7A8F3E5-A730-344A-870C-3541E1952959}"/>
                </a:ext>
              </a:extLst>
            </p:cNvPr>
            <p:cNvSpPr/>
            <p:nvPr/>
          </p:nvSpPr>
          <p:spPr>
            <a:xfrm rot="5400000">
              <a:off x="7166004" y="5044977"/>
              <a:ext cx="1073850" cy="273951"/>
            </a:xfrm>
            <a:prstGeom prst="round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entury Gothic" charset="0"/>
                  <a:ea typeface="Century Gothic" charset="0"/>
                  <a:cs typeface="Century Gothic" charset="0"/>
                </a:rPr>
                <a:t>Conv</a:t>
              </a:r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A04BBF45-F68E-644B-B4FF-AD645BE58772}"/>
                </a:ext>
              </a:extLst>
            </p:cNvPr>
            <p:cNvSpPr/>
            <p:nvPr/>
          </p:nvSpPr>
          <p:spPr>
            <a:xfrm rot="5400000">
              <a:off x="7690217" y="5044977"/>
              <a:ext cx="1073850" cy="273951"/>
            </a:xfrm>
            <a:prstGeom prst="round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entury Gothic" charset="0"/>
                  <a:ea typeface="Century Gothic" charset="0"/>
                  <a:cs typeface="Century Gothic" charset="0"/>
                </a:rPr>
                <a:t>FC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23495B76-2F1A-B945-9EBA-8DFC96BA9AC8}"/>
                </a:ext>
              </a:extLst>
            </p:cNvPr>
            <p:cNvCxnSpPr>
              <a:stCxn id="17" idx="0"/>
              <a:endCxn id="18" idx="2"/>
            </p:cNvCxnSpPr>
            <p:nvPr/>
          </p:nvCxnSpPr>
          <p:spPr>
            <a:xfrm>
              <a:off x="7839904" y="5181952"/>
              <a:ext cx="25026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9CE3073C-2194-B243-A9D6-A76F747FD1FD}"/>
                </a:ext>
              </a:extLst>
            </p:cNvPr>
            <p:cNvCxnSpPr>
              <a:stCxn id="18" idx="0"/>
            </p:cNvCxnSpPr>
            <p:nvPr/>
          </p:nvCxnSpPr>
          <p:spPr>
            <a:xfrm flipV="1">
              <a:off x="8364117" y="5181951"/>
              <a:ext cx="250260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BE31898E-300E-E54C-BFA4-897CD625A234}"/>
                </a:ext>
              </a:extLst>
            </p:cNvPr>
            <p:cNvSpPr/>
            <p:nvPr/>
          </p:nvSpPr>
          <p:spPr>
            <a:xfrm rot="5400000">
              <a:off x="6794295" y="5044977"/>
              <a:ext cx="768844" cy="273951"/>
            </a:xfrm>
            <a:prstGeom prst="roundRect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entury Gothic" charset="0"/>
                  <a:ea typeface="Century Gothic" charset="0"/>
                  <a:cs typeface="Century Gothic" charset="0"/>
                </a:rPr>
                <a:t>Gate</a:t>
              </a:r>
            </a:p>
          </p:txBody>
        </p:sp>
        <p:cxnSp>
          <p:nvCxnSpPr>
            <p:cNvPr id="22" name="Curved Connector 21">
              <a:extLst>
                <a:ext uri="{FF2B5EF4-FFF2-40B4-BE49-F238E27FC236}">
                  <a16:creationId xmlns:a16="http://schemas.microsoft.com/office/drawing/2014/main" id="{7A6B7FC9-8B05-2646-A375-F58B900F9FBA}"/>
                </a:ext>
              </a:extLst>
            </p:cNvPr>
            <p:cNvCxnSpPr>
              <a:stCxn id="25" idx="1"/>
              <a:endCxn id="21" idx="1"/>
            </p:cNvCxnSpPr>
            <p:nvPr/>
          </p:nvCxnSpPr>
          <p:spPr>
            <a:xfrm rot="5400000" flipH="1" flipV="1">
              <a:off x="6392397" y="4011212"/>
              <a:ext cx="12700" cy="1572639"/>
            </a:xfrm>
            <a:prstGeom prst="curvedConnector3">
              <a:avLst>
                <a:gd name="adj1" fmla="val 2902457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A198EFDF-6C41-7146-B32A-55D7364EBF39}"/>
                </a:ext>
              </a:extLst>
            </p:cNvPr>
            <p:cNvCxnSpPr>
              <a:stCxn id="21" idx="0"/>
              <a:endCxn id="17" idx="2"/>
            </p:cNvCxnSpPr>
            <p:nvPr/>
          </p:nvCxnSpPr>
          <p:spPr>
            <a:xfrm>
              <a:off x="7315693" y="5181953"/>
              <a:ext cx="25026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966D2440-9AF7-7247-8CA3-EC53D15E93E2}"/>
                </a:ext>
              </a:extLst>
            </p:cNvPr>
            <p:cNvCxnSpPr>
              <a:stCxn id="9" idx="0"/>
              <a:endCxn id="21" idx="2"/>
            </p:cNvCxnSpPr>
            <p:nvPr/>
          </p:nvCxnSpPr>
          <p:spPr>
            <a:xfrm>
              <a:off x="6791480" y="5181953"/>
              <a:ext cx="250262" cy="0"/>
            </a:xfrm>
            <a:prstGeom prst="straightConnector1">
              <a:avLst/>
            </a:prstGeom>
            <a:ln w="1905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CA425C0D-8081-6B49-9709-4867DA191D82}"/>
                </a:ext>
              </a:extLst>
            </p:cNvPr>
            <p:cNvSpPr/>
            <p:nvPr/>
          </p:nvSpPr>
          <p:spPr>
            <a:xfrm rot="5400000">
              <a:off x="5221656" y="5044977"/>
              <a:ext cx="768844" cy="273951"/>
            </a:xfrm>
            <a:prstGeom prst="roundRect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entury Gothic" charset="0"/>
                  <a:ea typeface="Century Gothic" charset="0"/>
                  <a:cs typeface="Century Gothic" charset="0"/>
                </a:rPr>
                <a:t>Gate</a:t>
              </a: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638E5762-C17A-3F47-A790-0E6451A97CCA}"/>
                </a:ext>
              </a:extLst>
            </p:cNvPr>
            <p:cNvCxnSpPr>
              <a:stCxn id="3" idx="0"/>
              <a:endCxn id="4" idx="2"/>
            </p:cNvCxnSpPr>
            <p:nvPr/>
          </p:nvCxnSpPr>
          <p:spPr>
            <a:xfrm>
              <a:off x="4694628" y="5181952"/>
              <a:ext cx="25026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2CF6024A-0D50-2D4C-A151-1A0405EDE2F5}"/>
                </a:ext>
              </a:extLst>
            </p:cNvPr>
            <p:cNvSpPr/>
            <p:nvPr/>
          </p:nvSpPr>
          <p:spPr>
            <a:xfrm>
              <a:off x="3968113" y="5093193"/>
              <a:ext cx="140046" cy="177518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charset="0"/>
                <a:ea typeface="Century Gothic" charset="0"/>
                <a:cs typeface="Century Gothic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E17DD45-2A97-8A4E-96D9-9FE8A90590F4}"/>
                </a:ext>
              </a:extLst>
            </p:cNvPr>
            <p:cNvSpPr txBox="1"/>
            <p:nvPr/>
          </p:nvSpPr>
          <p:spPr>
            <a:xfrm>
              <a:off x="1575632" y="4941884"/>
              <a:ext cx="1159120" cy="461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6095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entury Gothic" charset="0"/>
                  <a:ea typeface="Century Gothic" charset="0"/>
                  <a:cs typeface="Century Gothic" charset="0"/>
                </a:rPr>
                <a:t>Query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D85672F-77C3-3447-96EB-5BEA00BF1C99}"/>
                </a:ext>
              </a:extLst>
            </p:cNvPr>
            <p:cNvSpPr txBox="1"/>
            <p:nvPr/>
          </p:nvSpPr>
          <p:spPr>
            <a:xfrm>
              <a:off x="8494613" y="4941885"/>
              <a:ext cx="1734009" cy="461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6095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entury Gothic" charset="0"/>
                  <a:ea typeface="Century Gothic" charset="0"/>
                  <a:cs typeface="Century Gothic" charset="0"/>
                </a:rPr>
                <a:t>Prediction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B5C1315-E333-2E49-B9E9-C54CB76E7F5C}"/>
                </a:ext>
              </a:extLst>
            </p:cNvPr>
            <p:cNvSpPr txBox="1"/>
            <p:nvPr/>
          </p:nvSpPr>
          <p:spPr>
            <a:xfrm>
              <a:off x="5733653" y="4645027"/>
              <a:ext cx="138531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entury Gothic" charset="0"/>
                  <a:ea typeface="Century Gothic" charset="0"/>
                  <a:cs typeface="Century Gothic" charset="0"/>
                </a:rPr>
                <a:t>Skipped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entury Gothic" charset="0"/>
                  <a:ea typeface="Century Gothic" charset="0"/>
                  <a:cs typeface="Century Gothic" charset="0"/>
                </a:rPr>
                <a:t>Blocks</a:t>
              </a:r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826A7B00-2913-A34E-A35B-0D2B5ABCA695}"/>
              </a:ext>
            </a:extLst>
          </p:cNvPr>
          <p:cNvSpPr txBox="1"/>
          <p:nvPr/>
        </p:nvSpPr>
        <p:spPr>
          <a:xfrm>
            <a:off x="809214" y="3998051"/>
            <a:ext cx="101489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charset="0"/>
                <a:ea typeface="Century Gothic" charset="0"/>
                <a:cs typeface="Century Gothic" charset="0"/>
              </a:rPr>
              <a:t>SkipNet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charset="0"/>
                <a:ea typeface="Century Gothic" charset="0"/>
                <a:cs typeface="Century Gothic" charset="0"/>
              </a:rPr>
              <a:t>: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charset="0"/>
                <a:ea typeface="Century Gothic" charset="0"/>
                <a:cs typeface="Century Gothic" charset="0"/>
              </a:rPr>
              <a:t> dynamic execution within a model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itchFamily="2" charset="0"/>
                <a:ea typeface="Century Gothic" charset="0"/>
                <a:cs typeface="Century Gothic" charset="0"/>
              </a:rPr>
              <a:t>[ECCV’18]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itchFamily="2" charset="0"/>
              <a:ea typeface="Century Gothic" charset="0"/>
              <a:cs typeface="Century Gothic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3A81C0F-DBE5-BC40-9792-9911F31FDF19}"/>
              </a:ext>
            </a:extLst>
          </p:cNvPr>
          <p:cNvSpPr txBox="1"/>
          <p:nvPr/>
        </p:nvSpPr>
        <p:spPr>
          <a:xfrm>
            <a:off x="809214" y="1472495"/>
            <a:ext cx="106939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charset="0"/>
                <a:ea typeface="Century Gothic" charset="0"/>
                <a:cs typeface="Century Gothic" charset="0"/>
              </a:rPr>
              <a:t>IDK Cascades: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charset="0"/>
                <a:ea typeface="Century Gothic" charset="0"/>
                <a:cs typeface="Century Gothic" charset="0"/>
              </a:rPr>
              <a:t> Using the fastest model possible </a:t>
            </a:r>
            <a:r>
              <a:rPr lang="en-US" sz="2400" dirty="0">
                <a:solidFill>
                  <a:srgbClr val="000000"/>
                </a:solidFill>
                <a:latin typeface="Helvetica" pitchFamily="2" charset="0"/>
                <a:ea typeface="Century Gothic" charset="0"/>
                <a:cs typeface="Century Gothic" charset="0"/>
              </a:rPr>
              <a:t>[UAI’18]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 charset="0"/>
              <a:ea typeface="Century Gothic" charset="0"/>
              <a:cs typeface="Century Gothic" charset="0"/>
            </a:endParaRP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A29CD3B7-8F83-6A41-916B-21522FF642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4430" y="2179523"/>
            <a:ext cx="8318500" cy="1727200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DDB3F01B-D3BF-1641-9F30-1011F6AA1E83}"/>
              </a:ext>
            </a:extLst>
          </p:cNvPr>
          <p:cNvSpPr txBox="1"/>
          <p:nvPr/>
        </p:nvSpPr>
        <p:spPr>
          <a:xfrm>
            <a:off x="445112" y="365197"/>
            <a:ext cx="4360489" cy="6463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600" dirty="0"/>
              <a:t>Dynamic Networks</a:t>
            </a:r>
          </a:p>
        </p:txBody>
      </p:sp>
    </p:spTree>
    <p:extLst>
      <p:ext uri="{BB962C8B-B14F-4D97-AF65-F5344CB8AC3E}">
        <p14:creationId xmlns:p14="http://schemas.microsoft.com/office/powerpoint/2010/main" val="15818559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roup 53">
            <a:extLst>
              <a:ext uri="{FF2B5EF4-FFF2-40B4-BE49-F238E27FC236}">
                <a16:creationId xmlns:a16="http://schemas.microsoft.com/office/drawing/2014/main" id="{C64AE43B-ED1C-BE40-98C7-65618EE6C300}"/>
              </a:ext>
            </a:extLst>
          </p:cNvPr>
          <p:cNvGrpSpPr/>
          <p:nvPr/>
        </p:nvGrpSpPr>
        <p:grpSpPr>
          <a:xfrm>
            <a:off x="1575632" y="1155810"/>
            <a:ext cx="8652990" cy="1073851"/>
            <a:chOff x="1575632" y="4645027"/>
            <a:chExt cx="8652990" cy="1073851"/>
          </a:xfrm>
        </p:grpSpPr>
        <p:sp>
          <p:nvSpPr>
            <p:cNvPr id="3" name="Rounded Rectangle 2">
              <a:extLst>
                <a:ext uri="{FF2B5EF4-FFF2-40B4-BE49-F238E27FC236}">
                  <a16:creationId xmlns:a16="http://schemas.microsoft.com/office/drawing/2014/main" id="{5C549367-FAB3-6D44-99A6-5CD1E6E5D172}"/>
                </a:ext>
              </a:extLst>
            </p:cNvPr>
            <p:cNvSpPr/>
            <p:nvPr/>
          </p:nvSpPr>
          <p:spPr>
            <a:xfrm rot="5400000">
              <a:off x="4020727" y="5044977"/>
              <a:ext cx="1073850" cy="27395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entury Gothic" charset="0"/>
                  <a:ea typeface="Century Gothic" charset="0"/>
                  <a:cs typeface="Century Gothic" charset="0"/>
                </a:rPr>
                <a:t>Conv</a:t>
              </a:r>
            </a:p>
          </p:txBody>
        </p:sp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BE8F1F84-7DB0-AA4F-8B7C-4E55F9275F79}"/>
                </a:ext>
              </a:extLst>
            </p:cNvPr>
            <p:cNvSpPr/>
            <p:nvPr/>
          </p:nvSpPr>
          <p:spPr>
            <a:xfrm rot="5400000">
              <a:off x="4544940" y="5044977"/>
              <a:ext cx="1073850" cy="27395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entury Gothic" charset="0"/>
                  <a:ea typeface="Century Gothic" charset="0"/>
                  <a:cs typeface="Century Gothic" charset="0"/>
                </a:rPr>
                <a:t>Conv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0910204E-9615-6843-988C-A6F317F4B27B}"/>
                </a:ext>
              </a:extLst>
            </p:cNvPr>
            <p:cNvCxnSpPr>
              <a:stCxn id="27" idx="6"/>
              <a:endCxn id="3" idx="2"/>
            </p:cNvCxnSpPr>
            <p:nvPr/>
          </p:nvCxnSpPr>
          <p:spPr>
            <a:xfrm>
              <a:off x="4108158" y="5181952"/>
              <a:ext cx="31251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6C24E927-A77F-E040-A309-B93727134CE6}"/>
                </a:ext>
              </a:extLst>
            </p:cNvPr>
            <p:cNvCxnSpPr>
              <a:stCxn id="4" idx="0"/>
              <a:endCxn id="25" idx="2"/>
            </p:cNvCxnSpPr>
            <p:nvPr/>
          </p:nvCxnSpPr>
          <p:spPr>
            <a:xfrm>
              <a:off x="5218841" y="5181953"/>
              <a:ext cx="25026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Curved Connector 6">
              <a:extLst>
                <a:ext uri="{FF2B5EF4-FFF2-40B4-BE49-F238E27FC236}">
                  <a16:creationId xmlns:a16="http://schemas.microsoft.com/office/drawing/2014/main" id="{13A1A871-D18E-684A-9E40-B75725F16020}"/>
                </a:ext>
              </a:extLst>
            </p:cNvPr>
            <p:cNvCxnSpPr>
              <a:stCxn id="27" idx="0"/>
              <a:endCxn id="25" idx="1"/>
            </p:cNvCxnSpPr>
            <p:nvPr/>
          </p:nvCxnSpPr>
          <p:spPr>
            <a:xfrm rot="5400000" flipH="1" flipV="1">
              <a:off x="4674276" y="4161391"/>
              <a:ext cx="295662" cy="1567942"/>
            </a:xfrm>
            <a:prstGeom prst="curvedConnector3">
              <a:avLst>
                <a:gd name="adj1" fmla="val 250883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FB671EED-6450-4446-AA22-68B773F54287}"/>
                </a:ext>
              </a:extLst>
            </p:cNvPr>
            <p:cNvSpPr/>
            <p:nvPr/>
          </p:nvSpPr>
          <p:spPr>
            <a:xfrm rot="5400000">
              <a:off x="5593366" y="5044977"/>
              <a:ext cx="1073850" cy="273951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entury Gothic" charset="0"/>
                  <a:ea typeface="Century Gothic" charset="0"/>
                  <a:cs typeface="Century Gothic" charset="0"/>
                </a:rPr>
                <a:t>Conv</a:t>
              </a:r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3D35EA1A-07F2-EA49-85C4-E9F1D435076E}"/>
                </a:ext>
              </a:extLst>
            </p:cNvPr>
            <p:cNvSpPr/>
            <p:nvPr/>
          </p:nvSpPr>
          <p:spPr>
            <a:xfrm rot="5400000">
              <a:off x="6117579" y="5044977"/>
              <a:ext cx="1073850" cy="273951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entury Gothic" charset="0"/>
                  <a:ea typeface="Century Gothic" charset="0"/>
                  <a:cs typeface="Century Gothic" charset="0"/>
                </a:rPr>
                <a:t>Conv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89EE70DA-8B74-054F-BE44-C2DCBE1B3EE5}"/>
                </a:ext>
              </a:extLst>
            </p:cNvPr>
            <p:cNvCxnSpPr>
              <a:stCxn id="8" idx="0"/>
              <a:endCxn id="9" idx="2"/>
            </p:cNvCxnSpPr>
            <p:nvPr/>
          </p:nvCxnSpPr>
          <p:spPr>
            <a:xfrm>
              <a:off x="6267266" y="5181952"/>
              <a:ext cx="250262" cy="0"/>
            </a:xfrm>
            <a:prstGeom prst="straightConnector1">
              <a:avLst/>
            </a:prstGeom>
            <a:ln w="1905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CFF8A076-69F1-144D-AAC9-2903A8BAF758}"/>
                </a:ext>
              </a:extLst>
            </p:cNvPr>
            <p:cNvCxnSpPr>
              <a:stCxn id="25" idx="0"/>
              <a:endCxn id="8" idx="2"/>
            </p:cNvCxnSpPr>
            <p:nvPr/>
          </p:nvCxnSpPr>
          <p:spPr>
            <a:xfrm>
              <a:off x="5743054" y="5181953"/>
              <a:ext cx="250262" cy="0"/>
            </a:xfrm>
            <a:prstGeom prst="straightConnector1">
              <a:avLst/>
            </a:prstGeom>
            <a:ln w="1905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C41ECB91-A1C2-4D45-8DF4-05FFA32E9228}"/>
                </a:ext>
              </a:extLst>
            </p:cNvPr>
            <p:cNvSpPr/>
            <p:nvPr/>
          </p:nvSpPr>
          <p:spPr>
            <a:xfrm rot="5400000">
              <a:off x="2448088" y="5044977"/>
              <a:ext cx="1073850" cy="273951"/>
            </a:xfrm>
            <a:prstGeom prst="round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entury Gothic" charset="0"/>
                  <a:ea typeface="Century Gothic" charset="0"/>
                  <a:cs typeface="Century Gothic" charset="0"/>
                </a:rPr>
                <a:t>Conv</a:t>
              </a:r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3401302C-62BB-114A-806D-7A25FF35BA94}"/>
                </a:ext>
              </a:extLst>
            </p:cNvPr>
            <p:cNvSpPr/>
            <p:nvPr/>
          </p:nvSpPr>
          <p:spPr>
            <a:xfrm rot="5400000">
              <a:off x="2972301" y="5044977"/>
              <a:ext cx="1073850" cy="273951"/>
            </a:xfrm>
            <a:prstGeom prst="round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entury Gothic" charset="0"/>
                  <a:ea typeface="Century Gothic" charset="0"/>
                  <a:cs typeface="Century Gothic" charset="0"/>
                </a:rPr>
                <a:t>Conv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684B2636-50E1-FF44-B880-558C78F58D7C}"/>
                </a:ext>
              </a:extLst>
            </p:cNvPr>
            <p:cNvCxnSpPr>
              <a:stCxn id="12" idx="0"/>
              <a:endCxn id="13" idx="2"/>
            </p:cNvCxnSpPr>
            <p:nvPr/>
          </p:nvCxnSpPr>
          <p:spPr>
            <a:xfrm>
              <a:off x="3121989" y="5181952"/>
              <a:ext cx="25026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4B4B4D00-7888-F143-A4A4-AD1F7F8DF559}"/>
                </a:ext>
              </a:extLst>
            </p:cNvPr>
            <p:cNvCxnSpPr>
              <a:endCxn id="12" idx="2"/>
            </p:cNvCxnSpPr>
            <p:nvPr/>
          </p:nvCxnSpPr>
          <p:spPr>
            <a:xfrm flipV="1">
              <a:off x="2597777" y="5181952"/>
              <a:ext cx="250261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09555BC8-351A-7348-A644-B7CA44B50000}"/>
                </a:ext>
              </a:extLst>
            </p:cNvPr>
            <p:cNvCxnSpPr>
              <a:stCxn id="13" idx="0"/>
              <a:endCxn id="27" idx="2"/>
            </p:cNvCxnSpPr>
            <p:nvPr/>
          </p:nvCxnSpPr>
          <p:spPr>
            <a:xfrm>
              <a:off x="3646202" y="5181952"/>
              <a:ext cx="32191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A7A8F3E5-A730-344A-870C-3541E1952959}"/>
                </a:ext>
              </a:extLst>
            </p:cNvPr>
            <p:cNvSpPr/>
            <p:nvPr/>
          </p:nvSpPr>
          <p:spPr>
            <a:xfrm rot="5400000">
              <a:off x="7166004" y="5044977"/>
              <a:ext cx="1073850" cy="273951"/>
            </a:xfrm>
            <a:prstGeom prst="round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entury Gothic" charset="0"/>
                  <a:ea typeface="Century Gothic" charset="0"/>
                  <a:cs typeface="Century Gothic" charset="0"/>
                </a:rPr>
                <a:t>Conv</a:t>
              </a:r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A04BBF45-F68E-644B-B4FF-AD645BE58772}"/>
                </a:ext>
              </a:extLst>
            </p:cNvPr>
            <p:cNvSpPr/>
            <p:nvPr/>
          </p:nvSpPr>
          <p:spPr>
            <a:xfrm rot="5400000">
              <a:off x="7690217" y="5044977"/>
              <a:ext cx="1073850" cy="273951"/>
            </a:xfrm>
            <a:prstGeom prst="round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entury Gothic" charset="0"/>
                  <a:ea typeface="Century Gothic" charset="0"/>
                  <a:cs typeface="Century Gothic" charset="0"/>
                </a:rPr>
                <a:t>FC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23495B76-2F1A-B945-9EBA-8DFC96BA9AC8}"/>
                </a:ext>
              </a:extLst>
            </p:cNvPr>
            <p:cNvCxnSpPr>
              <a:stCxn id="17" idx="0"/>
              <a:endCxn id="18" idx="2"/>
            </p:cNvCxnSpPr>
            <p:nvPr/>
          </p:nvCxnSpPr>
          <p:spPr>
            <a:xfrm>
              <a:off x="7839904" y="5181952"/>
              <a:ext cx="25026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9CE3073C-2194-B243-A9D6-A76F747FD1FD}"/>
                </a:ext>
              </a:extLst>
            </p:cNvPr>
            <p:cNvCxnSpPr>
              <a:stCxn id="18" idx="0"/>
            </p:cNvCxnSpPr>
            <p:nvPr/>
          </p:nvCxnSpPr>
          <p:spPr>
            <a:xfrm flipV="1">
              <a:off x="8364117" y="5181951"/>
              <a:ext cx="250260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BE31898E-300E-E54C-BFA4-897CD625A234}"/>
                </a:ext>
              </a:extLst>
            </p:cNvPr>
            <p:cNvSpPr/>
            <p:nvPr/>
          </p:nvSpPr>
          <p:spPr>
            <a:xfrm rot="5400000">
              <a:off x="6794295" y="5044977"/>
              <a:ext cx="768844" cy="273951"/>
            </a:xfrm>
            <a:prstGeom prst="roundRect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entury Gothic" charset="0"/>
                  <a:ea typeface="Century Gothic" charset="0"/>
                  <a:cs typeface="Century Gothic" charset="0"/>
                </a:rPr>
                <a:t>Gate</a:t>
              </a:r>
            </a:p>
          </p:txBody>
        </p:sp>
        <p:cxnSp>
          <p:nvCxnSpPr>
            <p:cNvPr id="22" name="Curved Connector 21">
              <a:extLst>
                <a:ext uri="{FF2B5EF4-FFF2-40B4-BE49-F238E27FC236}">
                  <a16:creationId xmlns:a16="http://schemas.microsoft.com/office/drawing/2014/main" id="{7A6B7FC9-8B05-2646-A375-F58B900F9FBA}"/>
                </a:ext>
              </a:extLst>
            </p:cNvPr>
            <p:cNvCxnSpPr>
              <a:stCxn id="25" idx="1"/>
              <a:endCxn id="21" idx="1"/>
            </p:cNvCxnSpPr>
            <p:nvPr/>
          </p:nvCxnSpPr>
          <p:spPr>
            <a:xfrm rot="5400000" flipH="1" flipV="1">
              <a:off x="6392397" y="4011212"/>
              <a:ext cx="12700" cy="1572639"/>
            </a:xfrm>
            <a:prstGeom prst="curvedConnector3">
              <a:avLst>
                <a:gd name="adj1" fmla="val 2902457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A198EFDF-6C41-7146-B32A-55D7364EBF39}"/>
                </a:ext>
              </a:extLst>
            </p:cNvPr>
            <p:cNvCxnSpPr>
              <a:stCxn id="21" idx="0"/>
              <a:endCxn id="17" idx="2"/>
            </p:cNvCxnSpPr>
            <p:nvPr/>
          </p:nvCxnSpPr>
          <p:spPr>
            <a:xfrm>
              <a:off x="7315693" y="5181953"/>
              <a:ext cx="25026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966D2440-9AF7-7247-8CA3-EC53D15E93E2}"/>
                </a:ext>
              </a:extLst>
            </p:cNvPr>
            <p:cNvCxnSpPr>
              <a:stCxn id="9" idx="0"/>
              <a:endCxn id="21" idx="2"/>
            </p:cNvCxnSpPr>
            <p:nvPr/>
          </p:nvCxnSpPr>
          <p:spPr>
            <a:xfrm>
              <a:off x="6791480" y="5181953"/>
              <a:ext cx="250262" cy="0"/>
            </a:xfrm>
            <a:prstGeom prst="straightConnector1">
              <a:avLst/>
            </a:prstGeom>
            <a:ln w="1905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CA425C0D-8081-6B49-9709-4867DA191D82}"/>
                </a:ext>
              </a:extLst>
            </p:cNvPr>
            <p:cNvSpPr/>
            <p:nvPr/>
          </p:nvSpPr>
          <p:spPr>
            <a:xfrm rot="5400000">
              <a:off x="5221656" y="5044977"/>
              <a:ext cx="768844" cy="273951"/>
            </a:xfrm>
            <a:prstGeom prst="roundRect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entury Gothic" charset="0"/>
                  <a:ea typeface="Century Gothic" charset="0"/>
                  <a:cs typeface="Century Gothic" charset="0"/>
                </a:rPr>
                <a:t>Gate</a:t>
              </a: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638E5762-C17A-3F47-A790-0E6451A97CCA}"/>
                </a:ext>
              </a:extLst>
            </p:cNvPr>
            <p:cNvCxnSpPr>
              <a:stCxn id="3" idx="0"/>
              <a:endCxn id="4" idx="2"/>
            </p:cNvCxnSpPr>
            <p:nvPr/>
          </p:nvCxnSpPr>
          <p:spPr>
            <a:xfrm>
              <a:off x="4694628" y="5181952"/>
              <a:ext cx="25026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2CF6024A-0D50-2D4C-A151-1A0405EDE2F5}"/>
                </a:ext>
              </a:extLst>
            </p:cNvPr>
            <p:cNvSpPr/>
            <p:nvPr/>
          </p:nvSpPr>
          <p:spPr>
            <a:xfrm>
              <a:off x="3968113" y="5093193"/>
              <a:ext cx="140046" cy="177518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charset="0"/>
                <a:ea typeface="Century Gothic" charset="0"/>
                <a:cs typeface="Century Gothic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E17DD45-2A97-8A4E-96D9-9FE8A90590F4}"/>
                </a:ext>
              </a:extLst>
            </p:cNvPr>
            <p:cNvSpPr txBox="1"/>
            <p:nvPr/>
          </p:nvSpPr>
          <p:spPr>
            <a:xfrm>
              <a:off x="1575632" y="4941884"/>
              <a:ext cx="1159120" cy="461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6095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entury Gothic" charset="0"/>
                  <a:ea typeface="Century Gothic" charset="0"/>
                  <a:cs typeface="Century Gothic" charset="0"/>
                </a:rPr>
                <a:t>Query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D85672F-77C3-3447-96EB-5BEA00BF1C99}"/>
                </a:ext>
              </a:extLst>
            </p:cNvPr>
            <p:cNvSpPr txBox="1"/>
            <p:nvPr/>
          </p:nvSpPr>
          <p:spPr>
            <a:xfrm>
              <a:off x="8494613" y="4941885"/>
              <a:ext cx="1734009" cy="461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6095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entury Gothic" charset="0"/>
                  <a:ea typeface="Century Gothic" charset="0"/>
                  <a:cs typeface="Century Gothic" charset="0"/>
                </a:rPr>
                <a:t>Prediction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B5C1315-E333-2E49-B9E9-C54CB76E7F5C}"/>
                </a:ext>
              </a:extLst>
            </p:cNvPr>
            <p:cNvSpPr txBox="1"/>
            <p:nvPr/>
          </p:nvSpPr>
          <p:spPr>
            <a:xfrm>
              <a:off x="5733653" y="4645027"/>
              <a:ext cx="138531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entury Gothic" charset="0"/>
                  <a:ea typeface="Century Gothic" charset="0"/>
                  <a:cs typeface="Century Gothic" charset="0"/>
                </a:rPr>
                <a:t>Skipped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entury Gothic" charset="0"/>
                  <a:ea typeface="Century Gothic" charset="0"/>
                  <a:cs typeface="Century Gothic" charset="0"/>
                </a:rPr>
                <a:t>Blocks</a:t>
              </a: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194EA107-ECEA-494E-88A8-C9C014C472E6}"/>
              </a:ext>
            </a:extLst>
          </p:cNvPr>
          <p:cNvSpPr txBox="1"/>
          <p:nvPr/>
        </p:nvSpPr>
        <p:spPr>
          <a:xfrm>
            <a:off x="1893274" y="-1479580"/>
            <a:ext cx="1159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095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charset="0"/>
                <a:ea typeface="Century Gothic" charset="0"/>
                <a:cs typeface="Century Gothic" charset="0"/>
              </a:rPr>
              <a:t>Query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9CAEA90-C57F-854A-B6FF-4C5B003408EF}"/>
              </a:ext>
            </a:extLst>
          </p:cNvPr>
          <p:cNvSpPr/>
          <p:nvPr/>
        </p:nvSpPr>
        <p:spPr>
          <a:xfrm>
            <a:off x="3659078" y="-1563218"/>
            <a:ext cx="2197379" cy="628903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charset="0"/>
                <a:ea typeface="Century Gothic" charset="0"/>
                <a:cs typeface="Century Gothic" charset="0"/>
              </a:rPr>
              <a:t>Simple Model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8701A32-7AAB-D041-8DAC-93F8DB02E506}"/>
              </a:ext>
            </a:extLst>
          </p:cNvPr>
          <p:cNvCxnSpPr>
            <a:stCxn id="32" idx="3"/>
            <a:endCxn id="33" idx="1"/>
          </p:cNvCxnSpPr>
          <p:nvPr/>
        </p:nvCxnSpPr>
        <p:spPr>
          <a:xfrm flipV="1">
            <a:off x="3052394" y="-1248766"/>
            <a:ext cx="606684" cy="1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FF3591AB-A0E0-B140-A5C3-5AD27C84CEB5}"/>
              </a:ext>
            </a:extLst>
          </p:cNvPr>
          <p:cNvSpPr txBox="1"/>
          <p:nvPr/>
        </p:nvSpPr>
        <p:spPr>
          <a:xfrm>
            <a:off x="5720464" y="-1658572"/>
            <a:ext cx="17340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095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1" u="none" strike="noStrike" kern="1200" cap="none" spc="0" normalizeH="0" baseline="0" noProof="0" dirty="0">
                <a:ln>
                  <a:noFill/>
                </a:ln>
                <a:solidFill>
                  <a:srgbClr val="D9615F"/>
                </a:solidFill>
                <a:effectLst/>
                <a:uLnTx/>
                <a:uFillTx/>
                <a:latin typeface="Century Gothic" charset="0"/>
                <a:ea typeface="Century Gothic" charset="0"/>
                <a:cs typeface="Century Gothic" charset="0"/>
              </a:rPr>
              <a:t>I Don’t</a:t>
            </a:r>
          </a:p>
          <a:p>
            <a:pPr marL="0" marR="0" lvl="0" indent="0" algn="ctr" defTabSz="6095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1" u="none" strike="noStrike" kern="1200" cap="none" spc="0" normalizeH="0" baseline="0" noProof="0" dirty="0">
                <a:ln>
                  <a:noFill/>
                </a:ln>
                <a:solidFill>
                  <a:srgbClr val="D9615F"/>
                </a:solidFill>
                <a:effectLst/>
                <a:uLnTx/>
                <a:uFillTx/>
                <a:latin typeface="Century Gothic" charset="0"/>
                <a:ea typeface="Century Gothic" charset="0"/>
                <a:cs typeface="Century Gothic" charset="0"/>
              </a:rPr>
              <a:t>Know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634D3081-516C-C945-B633-C349ECA007E2}"/>
              </a:ext>
            </a:extLst>
          </p:cNvPr>
          <p:cNvCxnSpPr>
            <a:stCxn id="33" idx="3"/>
            <a:endCxn id="43" idx="1"/>
          </p:cNvCxnSpPr>
          <p:nvPr/>
        </p:nvCxnSpPr>
        <p:spPr>
          <a:xfrm>
            <a:off x="5856457" y="-1248765"/>
            <a:ext cx="146202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25086DD7-7FAD-EB4D-87CC-A404AE312399}"/>
              </a:ext>
            </a:extLst>
          </p:cNvPr>
          <p:cNvSpPr txBox="1"/>
          <p:nvPr/>
        </p:nvSpPr>
        <p:spPr>
          <a:xfrm>
            <a:off x="3890762" y="-580137"/>
            <a:ext cx="1734009" cy="461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095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charset="0"/>
                <a:ea typeface="Century Gothic" charset="0"/>
                <a:cs typeface="Century Gothic" charset="0"/>
              </a:rPr>
              <a:t>Prediction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8313125B-D5B4-814F-B32B-73DE741DEDFB}"/>
              </a:ext>
            </a:extLst>
          </p:cNvPr>
          <p:cNvCxnSpPr>
            <a:cxnSpLocks/>
            <a:stCxn id="33" idx="2"/>
            <a:endCxn id="39" idx="0"/>
          </p:cNvCxnSpPr>
          <p:nvPr/>
        </p:nvCxnSpPr>
        <p:spPr>
          <a:xfrm flipH="1">
            <a:off x="4757767" y="-921615"/>
            <a:ext cx="1" cy="34147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E0A27631-205D-354D-8525-DB4B2D0E874D}"/>
              </a:ext>
            </a:extLst>
          </p:cNvPr>
          <p:cNvSpPr txBox="1"/>
          <p:nvPr/>
        </p:nvSpPr>
        <p:spPr>
          <a:xfrm>
            <a:off x="4730601" y="-952218"/>
            <a:ext cx="559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095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MS PGothic" pitchFamily="34" charset="-128"/>
                <a:cs typeface="+mn-cs"/>
              </a:rPr>
              <a:t>Fast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936A736F-088F-1E4D-9AA7-F4470E1D48BF}"/>
              </a:ext>
            </a:extLst>
          </p:cNvPr>
          <p:cNvSpPr/>
          <p:nvPr/>
        </p:nvSpPr>
        <p:spPr>
          <a:xfrm>
            <a:off x="7318480" y="-1563218"/>
            <a:ext cx="2655031" cy="628903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charset="0"/>
                <a:ea typeface="Century Gothic" charset="0"/>
                <a:cs typeface="Century Gothic" charset="0"/>
              </a:rPr>
              <a:t>Accurate Model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C8E7A59-A482-E442-86F2-F5A625D49344}"/>
              </a:ext>
            </a:extLst>
          </p:cNvPr>
          <p:cNvSpPr txBox="1"/>
          <p:nvPr/>
        </p:nvSpPr>
        <p:spPr>
          <a:xfrm>
            <a:off x="7778990" y="-630426"/>
            <a:ext cx="1734009" cy="461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095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charset="0"/>
                <a:ea typeface="Century Gothic" charset="0"/>
                <a:cs typeface="Century Gothic" charset="0"/>
              </a:rPr>
              <a:t>Prediction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131C6A1A-23F8-1844-9412-1DC1D139ABEB}"/>
              </a:ext>
            </a:extLst>
          </p:cNvPr>
          <p:cNvCxnSpPr>
            <a:cxnSpLocks/>
            <a:stCxn id="43" idx="2"/>
            <a:endCxn id="44" idx="0"/>
          </p:cNvCxnSpPr>
          <p:nvPr/>
        </p:nvCxnSpPr>
        <p:spPr>
          <a:xfrm flipH="1">
            <a:off x="8645995" y="-934315"/>
            <a:ext cx="1" cy="30388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9AA832F3-88FD-5648-B899-0B422CEAA77E}"/>
              </a:ext>
            </a:extLst>
          </p:cNvPr>
          <p:cNvSpPr txBox="1"/>
          <p:nvPr/>
        </p:nvSpPr>
        <p:spPr>
          <a:xfrm>
            <a:off x="8640717" y="-994718"/>
            <a:ext cx="629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095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MS PGothic" pitchFamily="34" charset="-128"/>
                <a:cs typeface="+mn-cs"/>
              </a:rPr>
              <a:t>Slow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26A7B00-2913-A34E-A35B-0D2B5ABCA695}"/>
              </a:ext>
            </a:extLst>
          </p:cNvPr>
          <p:cNvSpPr txBox="1"/>
          <p:nvPr/>
        </p:nvSpPr>
        <p:spPr>
          <a:xfrm>
            <a:off x="809214" y="235707"/>
            <a:ext cx="101489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charset="0"/>
                <a:ea typeface="Century Gothic" charset="0"/>
                <a:cs typeface="Century Gothic" charset="0"/>
              </a:rPr>
              <a:t>SkipNet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charset="0"/>
                <a:ea typeface="Century Gothic" charset="0"/>
                <a:cs typeface="Century Gothic" charset="0"/>
              </a:rPr>
              <a:t>: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charset="0"/>
                <a:ea typeface="Century Gothic" charset="0"/>
                <a:cs typeface="Century Gothic" charset="0"/>
              </a:rPr>
              <a:t> dynamic execution within a model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itchFamily="2" charset="0"/>
                <a:ea typeface="Century Gothic" charset="0"/>
                <a:cs typeface="Century Gothic" charset="0"/>
              </a:rPr>
              <a:t>[ECCV’18]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itchFamily="2" charset="0"/>
              <a:ea typeface="Century Gothic" charset="0"/>
              <a:cs typeface="Century Gothic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3A81C0F-DBE5-BC40-9792-9911F31FDF19}"/>
              </a:ext>
            </a:extLst>
          </p:cNvPr>
          <p:cNvSpPr txBox="1"/>
          <p:nvPr/>
        </p:nvSpPr>
        <p:spPr>
          <a:xfrm>
            <a:off x="809214" y="-2398856"/>
            <a:ext cx="106939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charset="0"/>
                <a:ea typeface="Century Gothic" charset="0"/>
                <a:cs typeface="Century Gothic" charset="0"/>
              </a:rPr>
              <a:t>IDK Cascades: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charset="0"/>
                <a:ea typeface="Century Gothic" charset="0"/>
                <a:cs typeface="Century Gothic" charset="0"/>
              </a:rPr>
              <a:t> Using the fastest model possible </a:t>
            </a:r>
            <a:r>
              <a:rPr lang="en-US" sz="2400" dirty="0">
                <a:solidFill>
                  <a:srgbClr val="000000"/>
                </a:solidFill>
                <a:latin typeface="Helvetica" pitchFamily="2" charset="0"/>
                <a:ea typeface="Century Gothic" charset="0"/>
                <a:cs typeface="Century Gothic" charset="0"/>
              </a:rPr>
              <a:t>[UAI’18]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 charset="0"/>
              <a:ea typeface="Century Gothic" charset="0"/>
              <a:cs typeface="Century Gothic" charset="0"/>
            </a:endParaRP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7997C2AD-9490-5A49-82BF-C4E19EFEE575}"/>
              </a:ext>
            </a:extLst>
          </p:cNvPr>
          <p:cNvGrpSpPr/>
          <p:nvPr/>
        </p:nvGrpSpPr>
        <p:grpSpPr>
          <a:xfrm>
            <a:off x="6517528" y="3557889"/>
            <a:ext cx="5180459" cy="2771560"/>
            <a:chOff x="3953889" y="1581831"/>
            <a:chExt cx="7900655" cy="3924300"/>
          </a:xfrm>
        </p:grpSpPr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E2B189CE-C20F-9C40-AA7D-17A8B96C96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364188" y="1581831"/>
              <a:ext cx="4490356" cy="3924300"/>
            </a:xfrm>
            <a:prstGeom prst="rect">
              <a:avLst/>
            </a:prstGeom>
          </p:spPr>
        </p:pic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2B6E20AA-BB5C-F349-85D7-B0D0152C6901}"/>
                </a:ext>
              </a:extLst>
            </p:cNvPr>
            <p:cNvSpPr txBox="1"/>
            <p:nvPr/>
          </p:nvSpPr>
          <p:spPr>
            <a:xfrm>
              <a:off x="3953889" y="2018542"/>
              <a:ext cx="3486660" cy="10023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entury Gothic" panose="020B0502020202020204" pitchFamily="34" charset="0"/>
                  <a:ea typeface="+mn-ea"/>
                  <a:cs typeface="+mn-cs"/>
                </a:rPr>
                <a:t>Easy</a:t>
              </a: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entury Gothic" panose="020B0502020202020204" pitchFamily="34" charset="0"/>
                  <a:ea typeface="+mn-ea"/>
                  <a:cs typeface="+mn-cs"/>
                </a:rPr>
                <a:t> Images</a:t>
              </a:r>
              <a:b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entury Gothic" panose="020B0502020202020204" pitchFamily="34" charset="0"/>
                  <a:ea typeface="+mn-ea"/>
                  <a:cs typeface="+mn-cs"/>
                </a:rPr>
              </a:b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entury Gothic" panose="020B0502020202020204" pitchFamily="34" charset="0"/>
                  <a:ea typeface="+mn-ea"/>
                  <a:cs typeface="+mn-cs"/>
                </a:rPr>
                <a:t>Skip </a:t>
              </a: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entury Gothic" panose="020B0502020202020204" pitchFamily="34" charset="0"/>
                  <a:ea typeface="+mn-ea"/>
                  <a:cs typeface="+mn-cs"/>
                </a:rPr>
                <a:t>Many</a:t>
              </a: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entury Gothic" panose="020B0502020202020204" pitchFamily="34" charset="0"/>
                  <a:ea typeface="+mn-ea"/>
                  <a:cs typeface="+mn-cs"/>
                </a:rPr>
                <a:t> Layers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8427DFA1-395C-304A-AE55-B8B3676E1C9E}"/>
                </a:ext>
              </a:extLst>
            </p:cNvPr>
            <p:cNvSpPr txBox="1"/>
            <p:nvPr/>
          </p:nvSpPr>
          <p:spPr>
            <a:xfrm>
              <a:off x="4200230" y="4073538"/>
              <a:ext cx="3163958" cy="10023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entury Gothic" panose="020B0502020202020204" pitchFamily="34" charset="0"/>
                  <a:ea typeface="+mn-ea"/>
                  <a:cs typeface="+mn-cs"/>
                </a:rPr>
                <a:t>Hard</a:t>
              </a: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entury Gothic" panose="020B0502020202020204" pitchFamily="34" charset="0"/>
                  <a:ea typeface="+mn-ea"/>
                  <a:cs typeface="+mn-cs"/>
                </a:rPr>
                <a:t> Images</a:t>
              </a:r>
            </a:p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entury Gothic" panose="020B0502020202020204" pitchFamily="34" charset="0"/>
                  <a:ea typeface="+mn-ea"/>
                  <a:cs typeface="+mn-cs"/>
                </a:rPr>
                <a:t>Skip </a:t>
              </a: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entury Gothic" panose="020B0502020202020204" pitchFamily="34" charset="0"/>
                  <a:ea typeface="+mn-ea"/>
                  <a:cs typeface="+mn-cs"/>
                </a:rPr>
                <a:t>Few</a:t>
              </a: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entury Gothic" panose="020B0502020202020204" pitchFamily="34" charset="0"/>
                  <a:ea typeface="+mn-ea"/>
                  <a:cs typeface="+mn-cs"/>
                </a:rPr>
                <a:t> Layers</a:t>
              </a:r>
            </a:p>
          </p:txBody>
        </p:sp>
      </p:grpSp>
      <p:pic>
        <p:nvPicPr>
          <p:cNvPr id="55" name="Picture 54">
            <a:extLst>
              <a:ext uri="{FF2B5EF4-FFF2-40B4-BE49-F238E27FC236}">
                <a16:creationId xmlns:a16="http://schemas.microsoft.com/office/drawing/2014/main" id="{41E38AC4-B327-8840-9E7E-AF9C3A73A5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209" y="3429000"/>
            <a:ext cx="5085562" cy="2781846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1B86C25-FF33-F145-AFED-C67C9FBB4BB5}"/>
              </a:ext>
            </a:extLst>
          </p:cNvPr>
          <p:cNvSpPr txBox="1"/>
          <p:nvPr/>
        </p:nvSpPr>
        <p:spPr>
          <a:xfrm>
            <a:off x="1003595" y="2835943"/>
            <a:ext cx="4097597" cy="46166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400" dirty="0"/>
              <a:t>Large Reductions in FLOPS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9A8C63E-AF21-494F-B286-2B3109A9A8F2}"/>
              </a:ext>
            </a:extLst>
          </p:cNvPr>
          <p:cNvSpPr txBox="1"/>
          <p:nvPr/>
        </p:nvSpPr>
        <p:spPr>
          <a:xfrm>
            <a:off x="6331804" y="2835943"/>
            <a:ext cx="5145961" cy="46166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400" dirty="0"/>
              <a:t>Skip more layers on clear images</a:t>
            </a:r>
          </a:p>
        </p:txBody>
      </p:sp>
      <p:sp>
        <p:nvSpPr>
          <p:cNvPr id="58" name="Title 1">
            <a:extLst>
              <a:ext uri="{FF2B5EF4-FFF2-40B4-BE49-F238E27FC236}">
                <a16:creationId xmlns:a16="http://schemas.microsoft.com/office/drawing/2014/main" id="{B76F3EA4-08D2-A14F-98F8-158C2C216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2396" y="-3659957"/>
            <a:ext cx="7471589" cy="1325563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Century Gothic" panose="020B0502020202020204" pitchFamily="34" charset="0"/>
              </a:rPr>
              <a:t>for </a:t>
            </a:r>
            <a:r>
              <a:rPr lang="en-US" sz="3600" b="1" dirty="0">
                <a:latin typeface="Century Gothic" panose="020B0502020202020204" pitchFamily="34" charset="0"/>
              </a:rPr>
              <a:t>fast</a:t>
            </a:r>
            <a:r>
              <a:rPr lang="en-US" sz="3600" dirty="0">
                <a:latin typeface="Century Gothic" panose="020B0502020202020204" pitchFamily="34" charset="0"/>
              </a:rPr>
              <a:t> and </a:t>
            </a:r>
            <a:r>
              <a:rPr lang="en-US" sz="3600" b="1" dirty="0">
                <a:latin typeface="Century Gothic" panose="020B0502020202020204" pitchFamily="34" charset="0"/>
              </a:rPr>
              <a:t>accurate</a:t>
            </a:r>
            <a:r>
              <a:rPr lang="en-US" sz="3600" dirty="0">
                <a:latin typeface="Century Gothic" panose="020B0502020202020204" pitchFamily="34" charset="0"/>
              </a:rPr>
              <a:t> inference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5DEB33A-5B1D-6C4A-A0A5-AB093F827FBD}"/>
              </a:ext>
            </a:extLst>
          </p:cNvPr>
          <p:cNvSpPr txBox="1"/>
          <p:nvPr/>
        </p:nvSpPr>
        <p:spPr>
          <a:xfrm>
            <a:off x="389142" y="-3347077"/>
            <a:ext cx="4360489" cy="6463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600" dirty="0"/>
              <a:t>Dynamic Networks</a:t>
            </a:r>
          </a:p>
        </p:txBody>
      </p:sp>
    </p:spTree>
    <p:extLst>
      <p:ext uri="{BB962C8B-B14F-4D97-AF65-F5344CB8AC3E}">
        <p14:creationId xmlns:p14="http://schemas.microsoft.com/office/powerpoint/2010/main" val="10612476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Rectangle 85">
            <a:extLst>
              <a:ext uri="{FF2B5EF4-FFF2-40B4-BE49-F238E27FC236}">
                <a16:creationId xmlns:a16="http://schemas.microsoft.com/office/drawing/2014/main" id="{9A880EAF-8096-9C4B-B7BB-342F6758CCC9}"/>
              </a:ext>
            </a:extLst>
          </p:cNvPr>
          <p:cNvSpPr/>
          <p:nvPr/>
        </p:nvSpPr>
        <p:spPr>
          <a:xfrm>
            <a:off x="2464377" y="3847606"/>
            <a:ext cx="6127667" cy="26600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icture containing indoor, person, wall, table&#10;&#10;Description automatically generated">
            <a:extLst>
              <a:ext uri="{FF2B5EF4-FFF2-40B4-BE49-F238E27FC236}">
                <a16:creationId xmlns:a16="http://schemas.microsoft.com/office/drawing/2014/main" id="{9762A778-5EC0-8147-99F0-8FD8641B048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2450" y="1908959"/>
            <a:ext cx="1911927" cy="1713016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BC8B09EA-A078-B549-9E1C-E373C532FB44}"/>
              </a:ext>
            </a:extLst>
          </p:cNvPr>
          <p:cNvGrpSpPr/>
          <p:nvPr/>
        </p:nvGrpSpPr>
        <p:grpSpPr>
          <a:xfrm>
            <a:off x="2881426" y="2017322"/>
            <a:ext cx="1612221" cy="1496291"/>
            <a:chOff x="3181397" y="2124200"/>
            <a:chExt cx="1332414" cy="1496291"/>
          </a:xfrm>
        </p:grpSpPr>
        <p:sp>
          <p:nvSpPr>
            <p:cNvPr id="7" name="Trapezoid 6">
              <a:extLst>
                <a:ext uri="{FF2B5EF4-FFF2-40B4-BE49-F238E27FC236}">
                  <a16:creationId xmlns:a16="http://schemas.microsoft.com/office/drawing/2014/main" id="{98A15446-9BC1-6E4A-AA5B-F26BA967D8D9}"/>
                </a:ext>
              </a:extLst>
            </p:cNvPr>
            <p:cNvSpPr/>
            <p:nvPr/>
          </p:nvSpPr>
          <p:spPr>
            <a:xfrm rot="5400000">
              <a:off x="3099459" y="2266704"/>
              <a:ext cx="1496291" cy="1211284"/>
            </a:xfrm>
            <a:prstGeom prst="trapezoid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ABBD836-543B-7742-AA61-A303C8DC3AC7}"/>
                </a:ext>
              </a:extLst>
            </p:cNvPr>
            <p:cNvSpPr txBox="1"/>
            <p:nvPr/>
          </p:nvSpPr>
          <p:spPr>
            <a:xfrm>
              <a:off x="3181397" y="2549179"/>
              <a:ext cx="1332414" cy="646331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Feature</a:t>
              </a:r>
            </a:p>
            <a:p>
              <a:pPr algn="ctr"/>
              <a:r>
                <a:rPr lang="en-US" dirty="0">
                  <a:solidFill>
                    <a:schemeClr val="bg1"/>
                  </a:solidFill>
                </a:rPr>
                <a:t>Network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3CA834EC-040F-AA42-8BFE-738DCEE344F0}"/>
              </a:ext>
            </a:extLst>
          </p:cNvPr>
          <p:cNvGrpSpPr/>
          <p:nvPr/>
        </p:nvGrpSpPr>
        <p:grpSpPr>
          <a:xfrm>
            <a:off x="2915309" y="5039594"/>
            <a:ext cx="1013516" cy="1124186"/>
            <a:chOff x="3181397" y="2124200"/>
            <a:chExt cx="1332414" cy="1496291"/>
          </a:xfrm>
        </p:grpSpPr>
        <p:sp>
          <p:nvSpPr>
            <p:cNvPr id="11" name="Trapezoid 10">
              <a:extLst>
                <a:ext uri="{FF2B5EF4-FFF2-40B4-BE49-F238E27FC236}">
                  <a16:creationId xmlns:a16="http://schemas.microsoft.com/office/drawing/2014/main" id="{0AD46964-0E8F-824B-9908-7AC8D0E1D2CF}"/>
                </a:ext>
              </a:extLst>
            </p:cNvPr>
            <p:cNvSpPr/>
            <p:nvPr/>
          </p:nvSpPr>
          <p:spPr>
            <a:xfrm rot="5400000">
              <a:off x="3099459" y="2266704"/>
              <a:ext cx="1496291" cy="1211284"/>
            </a:xfrm>
            <a:prstGeom prst="trapezoid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61A3ECB-8E94-6C43-A0E6-64ED0B08BB56}"/>
                </a:ext>
              </a:extLst>
            </p:cNvPr>
            <p:cNvSpPr txBox="1"/>
            <p:nvPr/>
          </p:nvSpPr>
          <p:spPr>
            <a:xfrm>
              <a:off x="3181397" y="2549179"/>
              <a:ext cx="1332414" cy="77833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600" dirty="0" err="1">
                  <a:solidFill>
                    <a:schemeClr val="bg1"/>
                  </a:solidFill>
                </a:rPr>
                <a:t>Emb</a:t>
              </a:r>
              <a:r>
                <a:rPr lang="en-US" sz="1600" dirty="0">
                  <a:solidFill>
                    <a:schemeClr val="bg1"/>
                  </a:solidFill>
                </a:rPr>
                <a:t>.</a:t>
              </a:r>
            </a:p>
            <a:p>
              <a:pPr algn="ctr"/>
              <a:r>
                <a:rPr lang="en-US" sz="1600" dirty="0">
                  <a:solidFill>
                    <a:schemeClr val="bg1"/>
                  </a:solidFill>
                </a:rPr>
                <a:t>Network</a:t>
              </a:r>
            </a:p>
          </p:txBody>
        </p:sp>
      </p:grp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7064F5B9-3C91-B947-87B4-9D77FFA6F843}"/>
              </a:ext>
            </a:extLst>
          </p:cNvPr>
          <p:cNvSpPr/>
          <p:nvPr/>
        </p:nvSpPr>
        <p:spPr>
          <a:xfrm rot="5400000">
            <a:off x="4348650" y="2527959"/>
            <a:ext cx="1745673" cy="475013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FF Net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E12FB60D-3C38-9C44-9EEC-3EE40D52657F}"/>
              </a:ext>
            </a:extLst>
          </p:cNvPr>
          <p:cNvSpPr/>
          <p:nvPr/>
        </p:nvSpPr>
        <p:spPr>
          <a:xfrm rot="5400000">
            <a:off x="3879803" y="4343632"/>
            <a:ext cx="1078160" cy="35626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Params</a:t>
            </a:r>
            <a:endParaRPr lang="en-US" dirty="0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7FBBA5F2-BD0C-2B4C-8EAA-B9D033234E51}"/>
              </a:ext>
            </a:extLst>
          </p:cNvPr>
          <p:cNvSpPr/>
          <p:nvPr/>
        </p:nvSpPr>
        <p:spPr>
          <a:xfrm rot="5400000">
            <a:off x="4244662" y="5423557"/>
            <a:ext cx="1285194" cy="35626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FC Layer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EB84981-66A0-274C-AAB4-38ED505CEC19}"/>
              </a:ext>
            </a:extLst>
          </p:cNvPr>
          <p:cNvSpPr/>
          <p:nvPr/>
        </p:nvSpPr>
        <p:spPr>
          <a:xfrm>
            <a:off x="5043356" y="4343632"/>
            <a:ext cx="356260" cy="35626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x</a:t>
            </a:r>
            <a:endParaRPr lang="en-US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79B57F1-1793-1346-80C1-F4110FC6F948}"/>
              </a:ext>
            </a:extLst>
          </p:cNvPr>
          <p:cNvCxnSpPr>
            <a:stCxn id="16" idx="0"/>
            <a:endCxn id="18" idx="2"/>
          </p:cNvCxnSpPr>
          <p:nvPr/>
        </p:nvCxnSpPr>
        <p:spPr>
          <a:xfrm>
            <a:off x="4597013" y="4521762"/>
            <a:ext cx="44634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Elbow Connector 26">
            <a:extLst>
              <a:ext uri="{FF2B5EF4-FFF2-40B4-BE49-F238E27FC236}">
                <a16:creationId xmlns:a16="http://schemas.microsoft.com/office/drawing/2014/main" id="{9AFB23B7-5885-E140-8238-064E0D08A1F6}"/>
              </a:ext>
            </a:extLst>
          </p:cNvPr>
          <p:cNvCxnSpPr>
            <a:cxnSpLocks/>
            <a:stCxn id="17" idx="0"/>
            <a:endCxn id="18" idx="4"/>
          </p:cNvCxnSpPr>
          <p:nvPr/>
        </p:nvCxnSpPr>
        <p:spPr>
          <a:xfrm flipV="1">
            <a:off x="5065389" y="4699892"/>
            <a:ext cx="156097" cy="901795"/>
          </a:xfrm>
          <a:prstGeom prst="bentConnector4">
            <a:avLst>
              <a:gd name="adj1" fmla="val 100801"/>
              <a:gd name="adj2" fmla="val 59876"/>
            </a:avLst>
          </a:prstGeom>
          <a:ln>
            <a:tailEnd type="triangle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8FAC097-FB5C-4648-A605-4AE454C3B310}"/>
              </a:ext>
            </a:extLst>
          </p:cNvPr>
          <p:cNvCxnSpPr>
            <a:cxnSpLocks/>
            <a:stCxn id="11" idx="0"/>
            <a:endCxn id="17" idx="2"/>
          </p:cNvCxnSpPr>
          <p:nvPr/>
        </p:nvCxnSpPr>
        <p:spPr>
          <a:xfrm flipV="1">
            <a:off x="3882756" y="5601687"/>
            <a:ext cx="826373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07E4EB58-975B-6248-9D93-F6FF9A3217B4}"/>
              </a:ext>
            </a:extLst>
          </p:cNvPr>
          <p:cNvCxnSpPr>
            <a:cxnSpLocks/>
            <a:stCxn id="18" idx="0"/>
            <a:endCxn id="13" idx="3"/>
          </p:cNvCxnSpPr>
          <p:nvPr/>
        </p:nvCxnSpPr>
        <p:spPr>
          <a:xfrm flipV="1">
            <a:off x="5221486" y="3638302"/>
            <a:ext cx="0" cy="70533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</p:cxn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2C41330B-885C-4146-AE55-FF65B049F61D}"/>
              </a:ext>
            </a:extLst>
          </p:cNvPr>
          <p:cNvSpPr/>
          <p:nvPr/>
        </p:nvSpPr>
        <p:spPr>
          <a:xfrm rot="5400000">
            <a:off x="5745018" y="2527959"/>
            <a:ext cx="1745673" cy="475013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FF Net</a:t>
            </a:r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D278A4F1-D48C-9D42-9F70-23C5AD92D954}"/>
              </a:ext>
            </a:extLst>
          </p:cNvPr>
          <p:cNvSpPr/>
          <p:nvPr/>
        </p:nvSpPr>
        <p:spPr>
          <a:xfrm rot="5400000">
            <a:off x="5276171" y="4343632"/>
            <a:ext cx="1078160" cy="35626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Params</a:t>
            </a:r>
            <a:endParaRPr lang="en-US" dirty="0"/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D2DA2B21-9380-F24C-9B52-A66F052BB444}"/>
              </a:ext>
            </a:extLst>
          </p:cNvPr>
          <p:cNvSpPr/>
          <p:nvPr/>
        </p:nvSpPr>
        <p:spPr>
          <a:xfrm rot="5400000">
            <a:off x="5641030" y="5423557"/>
            <a:ext cx="1285194" cy="35626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FC Layer</a:t>
            </a: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F483995B-8AF4-194E-810B-9DB0081D26DD}"/>
              </a:ext>
            </a:extLst>
          </p:cNvPr>
          <p:cNvSpPr/>
          <p:nvPr/>
        </p:nvSpPr>
        <p:spPr>
          <a:xfrm>
            <a:off x="6439724" y="4343632"/>
            <a:ext cx="356260" cy="35626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x</a:t>
            </a:r>
            <a:endParaRPr lang="en-US" dirty="0"/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B07E29D5-D397-F046-AFC5-DB748E381203}"/>
              </a:ext>
            </a:extLst>
          </p:cNvPr>
          <p:cNvCxnSpPr>
            <a:stCxn id="47" idx="0"/>
            <a:endCxn id="49" idx="2"/>
          </p:cNvCxnSpPr>
          <p:nvPr/>
        </p:nvCxnSpPr>
        <p:spPr>
          <a:xfrm>
            <a:off x="5993381" y="4521762"/>
            <a:ext cx="44634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Elbow Connector 50">
            <a:extLst>
              <a:ext uri="{FF2B5EF4-FFF2-40B4-BE49-F238E27FC236}">
                <a16:creationId xmlns:a16="http://schemas.microsoft.com/office/drawing/2014/main" id="{A35FDBB3-FA0E-BA4C-855C-6DF326C3F4D7}"/>
              </a:ext>
            </a:extLst>
          </p:cNvPr>
          <p:cNvCxnSpPr>
            <a:stCxn id="48" idx="0"/>
            <a:endCxn id="49" idx="4"/>
          </p:cNvCxnSpPr>
          <p:nvPr/>
        </p:nvCxnSpPr>
        <p:spPr>
          <a:xfrm flipV="1">
            <a:off x="6461757" y="4699892"/>
            <a:ext cx="156097" cy="901795"/>
          </a:xfrm>
          <a:prstGeom prst="bentConnector4">
            <a:avLst>
              <a:gd name="adj1" fmla="val 100801"/>
              <a:gd name="adj2" fmla="val 59876"/>
            </a:avLst>
          </a:prstGeom>
          <a:ln>
            <a:tailEnd type="triangle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43B4A0EA-D471-C042-9BEC-B0C8D9B673D2}"/>
              </a:ext>
            </a:extLst>
          </p:cNvPr>
          <p:cNvCxnSpPr>
            <a:cxnSpLocks/>
            <a:stCxn id="49" idx="0"/>
            <a:endCxn id="46" idx="3"/>
          </p:cNvCxnSpPr>
          <p:nvPr/>
        </p:nvCxnSpPr>
        <p:spPr>
          <a:xfrm flipV="1">
            <a:off x="6617854" y="3638302"/>
            <a:ext cx="0" cy="70533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</p:cxn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16C3A34C-32C9-194A-83B2-E2824B6B9614}"/>
              </a:ext>
            </a:extLst>
          </p:cNvPr>
          <p:cNvSpPr/>
          <p:nvPr/>
        </p:nvSpPr>
        <p:spPr>
          <a:xfrm rot="5400000">
            <a:off x="7141386" y="2527958"/>
            <a:ext cx="1745673" cy="475013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FF Net</a:t>
            </a:r>
          </a:p>
        </p:txBody>
      </p: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18C6A6C9-9531-2648-9EEF-B24D3EE0D3BC}"/>
              </a:ext>
            </a:extLst>
          </p:cNvPr>
          <p:cNvSpPr/>
          <p:nvPr/>
        </p:nvSpPr>
        <p:spPr>
          <a:xfrm rot="5400000">
            <a:off x="6672539" y="4343631"/>
            <a:ext cx="1078160" cy="35626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Params</a:t>
            </a:r>
            <a:endParaRPr lang="en-US" dirty="0"/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EEF05FD5-FC98-8E41-8ABF-7C3594E5CB91}"/>
              </a:ext>
            </a:extLst>
          </p:cNvPr>
          <p:cNvSpPr/>
          <p:nvPr/>
        </p:nvSpPr>
        <p:spPr>
          <a:xfrm rot="5400000">
            <a:off x="7037398" y="5423556"/>
            <a:ext cx="1285194" cy="35626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FC Layer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DB7FBB36-AD59-FC41-82EC-7B66569E59F8}"/>
              </a:ext>
            </a:extLst>
          </p:cNvPr>
          <p:cNvSpPr/>
          <p:nvPr/>
        </p:nvSpPr>
        <p:spPr>
          <a:xfrm>
            <a:off x="7836092" y="4343631"/>
            <a:ext cx="356260" cy="35626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x</a:t>
            </a:r>
            <a:endParaRPr lang="en-US" dirty="0"/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D5230A00-907E-3C49-8116-01E481169786}"/>
              </a:ext>
            </a:extLst>
          </p:cNvPr>
          <p:cNvCxnSpPr>
            <a:stCxn id="54" idx="0"/>
            <a:endCxn id="56" idx="2"/>
          </p:cNvCxnSpPr>
          <p:nvPr/>
        </p:nvCxnSpPr>
        <p:spPr>
          <a:xfrm>
            <a:off x="7389749" y="4521761"/>
            <a:ext cx="44634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Elbow Connector 57">
            <a:extLst>
              <a:ext uri="{FF2B5EF4-FFF2-40B4-BE49-F238E27FC236}">
                <a16:creationId xmlns:a16="http://schemas.microsoft.com/office/drawing/2014/main" id="{E80C5405-0D59-474F-96AA-A45A1B28952F}"/>
              </a:ext>
            </a:extLst>
          </p:cNvPr>
          <p:cNvCxnSpPr>
            <a:stCxn id="55" idx="0"/>
            <a:endCxn id="56" idx="4"/>
          </p:cNvCxnSpPr>
          <p:nvPr/>
        </p:nvCxnSpPr>
        <p:spPr>
          <a:xfrm flipV="1">
            <a:off x="7858125" y="4699891"/>
            <a:ext cx="156097" cy="901795"/>
          </a:xfrm>
          <a:prstGeom prst="bentConnector4">
            <a:avLst>
              <a:gd name="adj1" fmla="val 100801"/>
              <a:gd name="adj2" fmla="val 59876"/>
            </a:avLst>
          </a:prstGeom>
          <a:ln>
            <a:tailEnd type="triangle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429CE5C6-DD3D-3449-8F34-221EF05DF141}"/>
              </a:ext>
            </a:extLst>
          </p:cNvPr>
          <p:cNvCxnSpPr>
            <a:cxnSpLocks/>
            <a:stCxn id="56" idx="0"/>
            <a:endCxn id="53" idx="3"/>
          </p:cNvCxnSpPr>
          <p:nvPr/>
        </p:nvCxnSpPr>
        <p:spPr>
          <a:xfrm flipV="1">
            <a:off x="8014222" y="3638301"/>
            <a:ext cx="0" cy="70533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1E929E35-BE82-DF46-B625-A0CDC590E51B}"/>
              </a:ext>
            </a:extLst>
          </p:cNvPr>
          <p:cNvCxnSpPr>
            <a:cxnSpLocks/>
            <a:stCxn id="17" idx="0"/>
            <a:endCxn id="48" idx="2"/>
          </p:cNvCxnSpPr>
          <p:nvPr/>
        </p:nvCxnSpPr>
        <p:spPr>
          <a:xfrm>
            <a:off x="5065389" y="5601687"/>
            <a:ext cx="104010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08A53D89-219A-6C43-907C-20E514A58789}"/>
              </a:ext>
            </a:extLst>
          </p:cNvPr>
          <p:cNvCxnSpPr>
            <a:cxnSpLocks/>
            <a:stCxn id="48" idx="0"/>
            <a:endCxn id="55" idx="2"/>
          </p:cNvCxnSpPr>
          <p:nvPr/>
        </p:nvCxnSpPr>
        <p:spPr>
          <a:xfrm flipV="1">
            <a:off x="6461757" y="5601686"/>
            <a:ext cx="1040108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7B13FC7E-FA2F-564B-9318-D1E40D2B3A2F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2464377" y="2765467"/>
            <a:ext cx="41704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19E61831-675D-614C-8297-FBB8C5C82E79}"/>
              </a:ext>
            </a:extLst>
          </p:cNvPr>
          <p:cNvCxnSpPr>
            <a:cxnSpLocks/>
            <a:stCxn id="7" idx="0"/>
            <a:endCxn id="13" idx="2"/>
          </p:cNvCxnSpPr>
          <p:nvPr/>
        </p:nvCxnSpPr>
        <p:spPr>
          <a:xfrm flipV="1">
            <a:off x="4420365" y="2765466"/>
            <a:ext cx="563615" cy="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20E6EEF4-F8DB-C444-8D17-99F68C2036B8}"/>
              </a:ext>
            </a:extLst>
          </p:cNvPr>
          <p:cNvCxnSpPr>
            <a:cxnSpLocks/>
            <a:stCxn id="13" idx="0"/>
            <a:endCxn id="46" idx="2"/>
          </p:cNvCxnSpPr>
          <p:nvPr/>
        </p:nvCxnSpPr>
        <p:spPr>
          <a:xfrm>
            <a:off x="5458993" y="2765466"/>
            <a:ext cx="9213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E2D15444-8A88-BC48-A535-6F0C1451FB1B}"/>
              </a:ext>
            </a:extLst>
          </p:cNvPr>
          <p:cNvCxnSpPr>
            <a:cxnSpLocks/>
            <a:stCxn id="46" idx="0"/>
            <a:endCxn id="53" idx="2"/>
          </p:cNvCxnSpPr>
          <p:nvPr/>
        </p:nvCxnSpPr>
        <p:spPr>
          <a:xfrm flipV="1">
            <a:off x="6855361" y="2765465"/>
            <a:ext cx="92135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8935F7F3-4358-FD4F-A70B-8FEDD07DD3C3}"/>
              </a:ext>
            </a:extLst>
          </p:cNvPr>
          <p:cNvCxnSpPr>
            <a:cxnSpLocks/>
            <a:stCxn id="53" idx="0"/>
          </p:cNvCxnSpPr>
          <p:nvPr/>
        </p:nvCxnSpPr>
        <p:spPr>
          <a:xfrm>
            <a:off x="8251729" y="2765465"/>
            <a:ext cx="9213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805EAB2B-9B70-FA41-AB54-B16D64E7202F}"/>
              </a:ext>
            </a:extLst>
          </p:cNvPr>
          <p:cNvSpPr txBox="1"/>
          <p:nvPr/>
        </p:nvSpPr>
        <p:spPr>
          <a:xfrm>
            <a:off x="9173084" y="2547314"/>
            <a:ext cx="946093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400" dirty="0"/>
              <a:t>Baby</a:t>
            </a:r>
          </a:p>
        </p:txBody>
      </p:sp>
      <p:cxnSp>
        <p:nvCxnSpPr>
          <p:cNvPr id="82" name="Elbow Connector 81">
            <a:extLst>
              <a:ext uri="{FF2B5EF4-FFF2-40B4-BE49-F238E27FC236}">
                <a16:creationId xmlns:a16="http://schemas.microsoft.com/office/drawing/2014/main" id="{B1E67C40-42DA-E244-A64E-7826BECACB7E}"/>
              </a:ext>
            </a:extLst>
          </p:cNvPr>
          <p:cNvCxnSpPr>
            <a:cxnSpLocks/>
            <a:stCxn id="6" idx="2"/>
            <a:endCxn id="12" idx="1"/>
          </p:cNvCxnSpPr>
          <p:nvPr/>
        </p:nvCxnSpPr>
        <p:spPr>
          <a:xfrm rot="16200000" flipH="1">
            <a:off x="1197211" y="3933177"/>
            <a:ext cx="2029300" cy="1406895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460CBA98-0EAE-AE4B-8B4E-3DCE3DC83B42}"/>
              </a:ext>
            </a:extLst>
          </p:cNvPr>
          <p:cNvSpPr txBox="1"/>
          <p:nvPr/>
        </p:nvSpPr>
        <p:spPr>
          <a:xfrm>
            <a:off x="8638694" y="3844867"/>
            <a:ext cx="2210862" cy="83099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400" dirty="0"/>
              <a:t>Task Aware</a:t>
            </a:r>
          </a:p>
          <a:p>
            <a:r>
              <a:rPr lang="en-US" sz="2400" dirty="0"/>
              <a:t>Meta-Learner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F03CBB9F-FB31-4A48-B296-00F8E4BE73D7}"/>
              </a:ext>
            </a:extLst>
          </p:cNvPr>
          <p:cNvSpPr txBox="1"/>
          <p:nvPr/>
        </p:nvSpPr>
        <p:spPr>
          <a:xfrm>
            <a:off x="8414164" y="4882141"/>
            <a:ext cx="3358819" cy="156966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/>
              <a:t>More </a:t>
            </a:r>
            <a:r>
              <a:rPr lang="en-US" sz="2400" b="1" dirty="0"/>
              <a:t>accurate</a:t>
            </a:r>
            <a:r>
              <a:rPr lang="en-US" sz="2400" dirty="0"/>
              <a:t> and </a:t>
            </a:r>
            <a:r>
              <a:rPr lang="en-US" sz="2400" b="1" dirty="0"/>
              <a:t>efficient</a:t>
            </a:r>
            <a:r>
              <a:rPr lang="en-US" sz="2400" dirty="0"/>
              <a:t> than existing</a:t>
            </a:r>
          </a:p>
          <a:p>
            <a:r>
              <a:rPr lang="en-US" sz="2400" dirty="0"/>
              <a:t>dynamic pruning </a:t>
            </a:r>
          </a:p>
          <a:p>
            <a:r>
              <a:rPr lang="en-US" sz="2400" dirty="0"/>
              <a:t>networks</a:t>
            </a:r>
          </a:p>
        </p:txBody>
      </p:sp>
      <p:sp>
        <p:nvSpPr>
          <p:cNvPr id="91" name="Title 1">
            <a:extLst>
              <a:ext uri="{FF2B5EF4-FFF2-40B4-BE49-F238E27FC236}">
                <a16:creationId xmlns:a16="http://schemas.microsoft.com/office/drawing/2014/main" id="{F9BFEA5D-3AF7-F241-86A2-1427BA8847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450" y="320675"/>
            <a:ext cx="11548506" cy="1325563"/>
          </a:xfrm>
        </p:spPr>
        <p:txBody>
          <a:bodyPr>
            <a:normAutofit/>
          </a:bodyPr>
          <a:lstStyle/>
          <a:p>
            <a:r>
              <a:rPr lang="en-US" dirty="0"/>
              <a:t>Task Aware Feature Embeddings</a:t>
            </a:r>
            <a:r>
              <a:rPr lang="en-US" sz="3600" dirty="0"/>
              <a:t> </a:t>
            </a:r>
            <a:br>
              <a:rPr lang="en-US" sz="3600" dirty="0"/>
            </a:br>
            <a:r>
              <a:rPr lang="en-US" sz="3200" dirty="0"/>
              <a:t>[CVPR’19]</a:t>
            </a:r>
          </a:p>
        </p:txBody>
      </p:sp>
      <p:pic>
        <p:nvPicPr>
          <p:cNvPr id="93" name="Picture 92" descr="A close up of a black background&#10;&#10;Description automatically generated">
            <a:extLst>
              <a:ext uri="{FF2B5EF4-FFF2-40B4-BE49-F238E27FC236}">
                <a16:creationId xmlns:a16="http://schemas.microsoft.com/office/drawing/2014/main" id="{2CB270D2-C38A-F244-A0D0-9D5384CA20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78423" y="57337"/>
            <a:ext cx="1905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1303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" grpId="0" animBg="1"/>
      <p:bldP spid="16" grpId="0" animBg="1"/>
      <p:bldP spid="17" grpId="0" animBg="1"/>
      <p:bldP spid="18" grpId="0" animBg="1"/>
      <p:bldP spid="47" grpId="0" animBg="1"/>
      <p:bldP spid="48" grpId="0" animBg="1"/>
      <p:bldP spid="49" grpId="0" animBg="1"/>
      <p:bldP spid="54" grpId="0" animBg="1"/>
      <p:bldP spid="55" grpId="0" animBg="1"/>
      <p:bldP spid="56" grpId="0" animBg="1"/>
      <p:bldP spid="87" grpId="0"/>
      <p:bldP spid="8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9C91850-96C5-9946-9FDD-7FFFB2C3D30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70714" y="63203"/>
            <a:ext cx="5040286" cy="373075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F40E69-3134-E746-B076-0308ABF125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Challenges?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E4369F-D9C9-304E-A300-A22DFA5A45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4782"/>
            <a:ext cx="10515600" cy="4992543"/>
          </a:xfrm>
        </p:spPr>
        <p:txBody>
          <a:bodyPr>
            <a:normAutofit/>
          </a:bodyPr>
          <a:lstStyle/>
          <a:p>
            <a:r>
              <a:rPr lang="en-US" b="1" dirty="0" err="1"/>
              <a:t>Bursty</a:t>
            </a:r>
            <a:r>
              <a:rPr lang="en-US" b="1" dirty="0"/>
              <a:t> load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 </a:t>
            </a:r>
          </a:p>
          <a:p>
            <a:pPr lvl="1"/>
            <a:r>
              <a:rPr lang="en-US" dirty="0">
                <a:sym typeface="Wingdings" pitchFamily="2" charset="2"/>
              </a:rPr>
              <a:t>overprovision resources  </a:t>
            </a:r>
          </a:p>
          <a:p>
            <a:pPr lvl="2"/>
            <a:r>
              <a:rPr lang="en-US" b="1" dirty="0">
                <a:sym typeface="Wingdings" pitchFamily="2" charset="2"/>
              </a:rPr>
              <a:t>expensive</a:t>
            </a:r>
            <a:endParaRPr lang="en-US" dirty="0">
              <a:sym typeface="Wingdings" pitchFamily="2" charset="2"/>
            </a:endParaRPr>
          </a:p>
          <a:p>
            <a:pPr lvl="1"/>
            <a:r>
              <a:rPr lang="en-US" dirty="0">
                <a:sym typeface="Wingdings" pitchFamily="2" charset="2"/>
              </a:rPr>
              <a:t>TPU reports 28% utilization of </a:t>
            </a:r>
            <a:br>
              <a:rPr lang="en-US" dirty="0">
                <a:sym typeface="Wingdings" pitchFamily="2" charset="2"/>
              </a:rPr>
            </a:br>
            <a:r>
              <a:rPr lang="en-US" dirty="0">
                <a:sym typeface="Wingdings" pitchFamily="2" charset="2"/>
              </a:rPr>
              <a:t>vector units in production</a:t>
            </a:r>
          </a:p>
          <a:p>
            <a:pPr lvl="1"/>
            <a:r>
              <a:rPr lang="en-US" dirty="0">
                <a:sym typeface="Wingdings" pitchFamily="2" charset="2"/>
              </a:rPr>
              <a:t>Solutions</a:t>
            </a:r>
          </a:p>
          <a:p>
            <a:pPr lvl="2"/>
            <a:r>
              <a:rPr lang="en-US" dirty="0">
                <a:sym typeface="Wingdings" pitchFamily="2" charset="2"/>
              </a:rPr>
              <a:t>statistical multiplexing  difficult  why?</a:t>
            </a:r>
          </a:p>
          <a:p>
            <a:pPr lvl="2"/>
            <a:r>
              <a:rPr lang="en-US" dirty="0">
                <a:sym typeface="Wingdings" pitchFamily="2" charset="2"/>
              </a:rPr>
              <a:t>could try to predict arrival process  difficult (impossible?)!</a:t>
            </a:r>
          </a:p>
          <a:p>
            <a:r>
              <a:rPr lang="en-US" b="1" dirty="0"/>
              <a:t>Versioning</a:t>
            </a:r>
            <a:r>
              <a:rPr lang="en-US" dirty="0"/>
              <a:t> and </a:t>
            </a:r>
            <a:r>
              <a:rPr lang="en-US" b="1" dirty="0"/>
              <a:t>testing models</a:t>
            </a:r>
          </a:p>
          <a:p>
            <a:r>
              <a:rPr lang="en-US" b="1" dirty="0"/>
              <a:t>Prediction pipelines </a:t>
            </a:r>
            <a:r>
              <a:rPr lang="en-US" dirty="0">
                <a:sym typeface="Wingdings" pitchFamily="2" charset="2"/>
              </a:rPr>
              <a:t> more on this soon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812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4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831C1-D769-024F-B06B-D0F6344C6D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450" y="320675"/>
            <a:ext cx="11548506" cy="1325563"/>
          </a:xfrm>
        </p:spPr>
        <p:txBody>
          <a:bodyPr>
            <a:normAutofit/>
          </a:bodyPr>
          <a:lstStyle/>
          <a:p>
            <a:r>
              <a:rPr lang="en-US" dirty="0"/>
              <a:t>Task Aware Feature Embeddings</a:t>
            </a:r>
            <a:r>
              <a:rPr lang="en-US" sz="3600" dirty="0"/>
              <a:t> </a:t>
            </a:r>
            <a:br>
              <a:rPr lang="en-US" sz="3600" dirty="0"/>
            </a:br>
            <a:r>
              <a:rPr lang="en-US" sz="3200" dirty="0"/>
              <a:t>[CVPR’19]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9E76802-4662-9643-8AF6-E82C2614F28F}"/>
              </a:ext>
            </a:extLst>
          </p:cNvPr>
          <p:cNvSpPr txBox="1"/>
          <p:nvPr/>
        </p:nvSpPr>
        <p:spPr>
          <a:xfrm>
            <a:off x="528700" y="5235775"/>
            <a:ext cx="1443024" cy="83099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400" dirty="0"/>
              <a:t>“Smiling </a:t>
            </a:r>
          </a:p>
          <a:p>
            <a:r>
              <a:rPr lang="en-US" sz="2400" dirty="0"/>
              <a:t>  Baby”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8BE576A-B34A-8E4C-B516-41F89B3F2880}"/>
              </a:ext>
            </a:extLst>
          </p:cNvPr>
          <p:cNvSpPr txBox="1"/>
          <p:nvPr/>
        </p:nvSpPr>
        <p:spPr>
          <a:xfrm>
            <a:off x="237324" y="4720250"/>
            <a:ext cx="2047355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4"/>
                </a:solidFill>
              </a:rPr>
              <a:t>Task Description: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A474DA52-0757-2E4D-B40C-DD52F4D6DC0C}"/>
              </a:ext>
            </a:extLst>
          </p:cNvPr>
          <p:cNvSpPr/>
          <p:nvPr/>
        </p:nvSpPr>
        <p:spPr>
          <a:xfrm>
            <a:off x="2464377" y="3847606"/>
            <a:ext cx="6127667" cy="26600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2" name="Picture 61" descr="A picture containing indoor, person, wall, table&#10;&#10;Description automatically generated">
            <a:extLst>
              <a:ext uri="{FF2B5EF4-FFF2-40B4-BE49-F238E27FC236}">
                <a16:creationId xmlns:a16="http://schemas.microsoft.com/office/drawing/2014/main" id="{E6C72DE1-9495-1E4B-A041-AE7CC7D18B5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2450" y="1908959"/>
            <a:ext cx="1911927" cy="1713016"/>
          </a:xfrm>
          <a:prstGeom prst="rect">
            <a:avLst/>
          </a:prstGeom>
        </p:spPr>
      </p:pic>
      <p:grpSp>
        <p:nvGrpSpPr>
          <p:cNvPr id="64" name="Group 63">
            <a:extLst>
              <a:ext uri="{FF2B5EF4-FFF2-40B4-BE49-F238E27FC236}">
                <a16:creationId xmlns:a16="http://schemas.microsoft.com/office/drawing/2014/main" id="{633F738E-AFB2-FD4B-A03D-78B6942F4CA9}"/>
              </a:ext>
            </a:extLst>
          </p:cNvPr>
          <p:cNvGrpSpPr/>
          <p:nvPr/>
        </p:nvGrpSpPr>
        <p:grpSpPr>
          <a:xfrm>
            <a:off x="2881426" y="2017322"/>
            <a:ext cx="1612221" cy="1496291"/>
            <a:chOff x="3181397" y="2124200"/>
            <a:chExt cx="1332414" cy="1496291"/>
          </a:xfrm>
        </p:grpSpPr>
        <p:sp>
          <p:nvSpPr>
            <p:cNvPr id="65" name="Trapezoid 64">
              <a:extLst>
                <a:ext uri="{FF2B5EF4-FFF2-40B4-BE49-F238E27FC236}">
                  <a16:creationId xmlns:a16="http://schemas.microsoft.com/office/drawing/2014/main" id="{FE1CC49F-03FB-1043-8327-8E20FC298BA8}"/>
                </a:ext>
              </a:extLst>
            </p:cNvPr>
            <p:cNvSpPr/>
            <p:nvPr/>
          </p:nvSpPr>
          <p:spPr>
            <a:xfrm rot="5400000">
              <a:off x="3099459" y="2266704"/>
              <a:ext cx="1496291" cy="1211284"/>
            </a:xfrm>
            <a:prstGeom prst="trapezoid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99B24223-6711-704B-ADB4-96DC970171D5}"/>
                </a:ext>
              </a:extLst>
            </p:cNvPr>
            <p:cNvSpPr txBox="1"/>
            <p:nvPr/>
          </p:nvSpPr>
          <p:spPr>
            <a:xfrm>
              <a:off x="3181397" y="2549179"/>
              <a:ext cx="1332414" cy="646331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Feature</a:t>
              </a:r>
            </a:p>
            <a:p>
              <a:pPr algn="ctr"/>
              <a:r>
                <a:rPr lang="en-US" dirty="0">
                  <a:solidFill>
                    <a:schemeClr val="bg1"/>
                  </a:solidFill>
                </a:rPr>
                <a:t>Network</a:t>
              </a: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E8540037-8316-0341-95DE-F2E57955E7FC}"/>
              </a:ext>
            </a:extLst>
          </p:cNvPr>
          <p:cNvGrpSpPr/>
          <p:nvPr/>
        </p:nvGrpSpPr>
        <p:grpSpPr>
          <a:xfrm>
            <a:off x="2915309" y="5039594"/>
            <a:ext cx="1013516" cy="1124186"/>
            <a:chOff x="3181397" y="2124200"/>
            <a:chExt cx="1332414" cy="1496291"/>
          </a:xfrm>
        </p:grpSpPr>
        <p:sp>
          <p:nvSpPr>
            <p:cNvPr id="70" name="Trapezoid 69">
              <a:extLst>
                <a:ext uri="{FF2B5EF4-FFF2-40B4-BE49-F238E27FC236}">
                  <a16:creationId xmlns:a16="http://schemas.microsoft.com/office/drawing/2014/main" id="{1E0CD392-493F-4145-A099-3D2E959F8EDC}"/>
                </a:ext>
              </a:extLst>
            </p:cNvPr>
            <p:cNvSpPr/>
            <p:nvPr/>
          </p:nvSpPr>
          <p:spPr>
            <a:xfrm rot="5400000">
              <a:off x="3099459" y="2266704"/>
              <a:ext cx="1496291" cy="1211284"/>
            </a:xfrm>
            <a:prstGeom prst="trapezoid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E938D82C-0C7E-0C4B-8CF1-A580E91B7516}"/>
                </a:ext>
              </a:extLst>
            </p:cNvPr>
            <p:cNvSpPr txBox="1"/>
            <p:nvPr/>
          </p:nvSpPr>
          <p:spPr>
            <a:xfrm>
              <a:off x="3181397" y="2549179"/>
              <a:ext cx="1332414" cy="77833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600" dirty="0" err="1">
                  <a:solidFill>
                    <a:schemeClr val="bg1"/>
                  </a:solidFill>
                </a:rPr>
                <a:t>Emb</a:t>
              </a:r>
              <a:r>
                <a:rPr lang="en-US" sz="1600" dirty="0">
                  <a:solidFill>
                    <a:schemeClr val="bg1"/>
                  </a:solidFill>
                </a:rPr>
                <a:t>.</a:t>
              </a:r>
            </a:p>
            <a:p>
              <a:pPr algn="ctr"/>
              <a:r>
                <a:rPr lang="en-US" sz="1600" dirty="0">
                  <a:solidFill>
                    <a:schemeClr val="bg1"/>
                  </a:solidFill>
                </a:rPr>
                <a:t>Network</a:t>
              </a:r>
            </a:p>
          </p:txBody>
        </p:sp>
      </p:grp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A3CD4E9E-97F0-D147-8A12-9D80C0AAD7E8}"/>
              </a:ext>
            </a:extLst>
          </p:cNvPr>
          <p:cNvSpPr/>
          <p:nvPr/>
        </p:nvSpPr>
        <p:spPr>
          <a:xfrm rot="5400000">
            <a:off x="4348650" y="2527959"/>
            <a:ext cx="1745673" cy="475013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FF Net</a:t>
            </a:r>
          </a:p>
        </p:txBody>
      </p: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29AE5358-A5D2-7041-A10D-C1200E5D158F}"/>
              </a:ext>
            </a:extLst>
          </p:cNvPr>
          <p:cNvSpPr/>
          <p:nvPr/>
        </p:nvSpPr>
        <p:spPr>
          <a:xfrm rot="5400000">
            <a:off x="3879803" y="4343632"/>
            <a:ext cx="1078160" cy="35626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Params</a:t>
            </a:r>
            <a:endParaRPr lang="en-US" dirty="0"/>
          </a:p>
        </p:txBody>
      </p:sp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3311686D-EF7A-924F-A329-4AF7EEA8E264}"/>
              </a:ext>
            </a:extLst>
          </p:cNvPr>
          <p:cNvSpPr/>
          <p:nvPr/>
        </p:nvSpPr>
        <p:spPr>
          <a:xfrm rot="5400000">
            <a:off x="4244662" y="5423557"/>
            <a:ext cx="1285194" cy="35626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FC Layer</a:t>
            </a: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BE49B7AE-D144-534D-B2B2-6D4E4F2361BF}"/>
              </a:ext>
            </a:extLst>
          </p:cNvPr>
          <p:cNvSpPr/>
          <p:nvPr/>
        </p:nvSpPr>
        <p:spPr>
          <a:xfrm>
            <a:off x="5043356" y="4343632"/>
            <a:ext cx="356260" cy="35626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x</a:t>
            </a:r>
            <a:endParaRPr lang="en-US" dirty="0"/>
          </a:p>
        </p:txBody>
      </p: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5F26CA3D-6211-434A-9D70-408FEC15A174}"/>
              </a:ext>
            </a:extLst>
          </p:cNvPr>
          <p:cNvCxnSpPr>
            <a:stCxn id="74" idx="0"/>
            <a:endCxn id="77" idx="2"/>
          </p:cNvCxnSpPr>
          <p:nvPr/>
        </p:nvCxnSpPr>
        <p:spPr>
          <a:xfrm>
            <a:off x="4597013" y="4521762"/>
            <a:ext cx="44634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0" name="Elbow Connector 79">
            <a:extLst>
              <a:ext uri="{FF2B5EF4-FFF2-40B4-BE49-F238E27FC236}">
                <a16:creationId xmlns:a16="http://schemas.microsoft.com/office/drawing/2014/main" id="{FCB10BF3-BDEF-DC43-B2F2-3E76B31C2500}"/>
              </a:ext>
            </a:extLst>
          </p:cNvPr>
          <p:cNvCxnSpPr>
            <a:cxnSpLocks/>
            <a:stCxn id="76" idx="0"/>
            <a:endCxn id="77" idx="4"/>
          </p:cNvCxnSpPr>
          <p:nvPr/>
        </p:nvCxnSpPr>
        <p:spPr>
          <a:xfrm flipV="1">
            <a:off x="5065389" y="4699892"/>
            <a:ext cx="156097" cy="901795"/>
          </a:xfrm>
          <a:prstGeom prst="bentConnector4">
            <a:avLst>
              <a:gd name="adj1" fmla="val 100801"/>
              <a:gd name="adj2" fmla="val 59876"/>
            </a:avLst>
          </a:prstGeom>
          <a:ln>
            <a:tailEnd type="triangle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D89006B1-B8B0-A646-AD32-2A554DB2F47C}"/>
              </a:ext>
            </a:extLst>
          </p:cNvPr>
          <p:cNvCxnSpPr>
            <a:cxnSpLocks/>
            <a:stCxn id="70" idx="0"/>
            <a:endCxn id="76" idx="2"/>
          </p:cNvCxnSpPr>
          <p:nvPr/>
        </p:nvCxnSpPr>
        <p:spPr>
          <a:xfrm flipV="1">
            <a:off x="3882756" y="5601687"/>
            <a:ext cx="826373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81F8963F-0AEE-0F43-A3D9-B4426EE50D1E}"/>
              </a:ext>
            </a:extLst>
          </p:cNvPr>
          <p:cNvCxnSpPr>
            <a:cxnSpLocks/>
            <a:stCxn id="77" idx="0"/>
            <a:endCxn id="73" idx="3"/>
          </p:cNvCxnSpPr>
          <p:nvPr/>
        </p:nvCxnSpPr>
        <p:spPr>
          <a:xfrm flipV="1">
            <a:off x="5221486" y="3638302"/>
            <a:ext cx="0" cy="70533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</p:cxnSp>
      <p:sp>
        <p:nvSpPr>
          <p:cNvPr id="85" name="Rounded Rectangle 84">
            <a:extLst>
              <a:ext uri="{FF2B5EF4-FFF2-40B4-BE49-F238E27FC236}">
                <a16:creationId xmlns:a16="http://schemas.microsoft.com/office/drawing/2014/main" id="{B290FBD4-446F-CF41-B128-D0EAE28F41A4}"/>
              </a:ext>
            </a:extLst>
          </p:cNvPr>
          <p:cNvSpPr/>
          <p:nvPr/>
        </p:nvSpPr>
        <p:spPr>
          <a:xfrm rot="5400000">
            <a:off x="5745018" y="2527959"/>
            <a:ext cx="1745673" cy="475013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FF Net</a:t>
            </a:r>
          </a:p>
        </p:txBody>
      </p:sp>
      <p:sp>
        <p:nvSpPr>
          <p:cNvPr id="88" name="Rounded Rectangle 87">
            <a:extLst>
              <a:ext uri="{FF2B5EF4-FFF2-40B4-BE49-F238E27FC236}">
                <a16:creationId xmlns:a16="http://schemas.microsoft.com/office/drawing/2014/main" id="{8B0C6DD1-64E8-0047-9DCA-B62A4F2EDAC7}"/>
              </a:ext>
            </a:extLst>
          </p:cNvPr>
          <p:cNvSpPr/>
          <p:nvPr/>
        </p:nvSpPr>
        <p:spPr>
          <a:xfrm rot="5400000">
            <a:off x="5276171" y="4343632"/>
            <a:ext cx="1078160" cy="35626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Params</a:t>
            </a:r>
            <a:endParaRPr lang="en-US" dirty="0"/>
          </a:p>
        </p:txBody>
      </p:sp>
      <p:sp>
        <p:nvSpPr>
          <p:cNvPr id="89" name="Rounded Rectangle 88">
            <a:extLst>
              <a:ext uri="{FF2B5EF4-FFF2-40B4-BE49-F238E27FC236}">
                <a16:creationId xmlns:a16="http://schemas.microsoft.com/office/drawing/2014/main" id="{125FE44D-E70F-E646-9DA8-45DDCB4E2122}"/>
              </a:ext>
            </a:extLst>
          </p:cNvPr>
          <p:cNvSpPr/>
          <p:nvPr/>
        </p:nvSpPr>
        <p:spPr>
          <a:xfrm rot="5400000">
            <a:off x="5641030" y="5423557"/>
            <a:ext cx="1285194" cy="35626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FC Layer</a:t>
            </a: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58D0062B-51A4-8A4B-B4D4-9177B84F738C}"/>
              </a:ext>
            </a:extLst>
          </p:cNvPr>
          <p:cNvSpPr/>
          <p:nvPr/>
        </p:nvSpPr>
        <p:spPr>
          <a:xfrm>
            <a:off x="6439724" y="4343632"/>
            <a:ext cx="356260" cy="35626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x</a:t>
            </a:r>
            <a:endParaRPr lang="en-US" dirty="0"/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671E024B-D11E-1D4E-A19B-67B97A44DC5F}"/>
              </a:ext>
            </a:extLst>
          </p:cNvPr>
          <p:cNvCxnSpPr>
            <a:stCxn id="88" idx="0"/>
            <a:endCxn id="90" idx="2"/>
          </p:cNvCxnSpPr>
          <p:nvPr/>
        </p:nvCxnSpPr>
        <p:spPr>
          <a:xfrm>
            <a:off x="5993381" y="4521762"/>
            <a:ext cx="44634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2" name="Elbow Connector 91">
            <a:extLst>
              <a:ext uri="{FF2B5EF4-FFF2-40B4-BE49-F238E27FC236}">
                <a16:creationId xmlns:a16="http://schemas.microsoft.com/office/drawing/2014/main" id="{30C38BAE-AAA4-4D4D-B6A1-13C907ECDFAA}"/>
              </a:ext>
            </a:extLst>
          </p:cNvPr>
          <p:cNvCxnSpPr>
            <a:stCxn id="89" idx="0"/>
            <a:endCxn id="90" idx="4"/>
          </p:cNvCxnSpPr>
          <p:nvPr/>
        </p:nvCxnSpPr>
        <p:spPr>
          <a:xfrm flipV="1">
            <a:off x="6461757" y="4699892"/>
            <a:ext cx="156097" cy="901795"/>
          </a:xfrm>
          <a:prstGeom prst="bentConnector4">
            <a:avLst>
              <a:gd name="adj1" fmla="val 100801"/>
              <a:gd name="adj2" fmla="val 59876"/>
            </a:avLst>
          </a:prstGeom>
          <a:ln>
            <a:tailEnd type="triangle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DF0C267C-A99F-7C41-9221-E2261D0BDF33}"/>
              </a:ext>
            </a:extLst>
          </p:cNvPr>
          <p:cNvCxnSpPr>
            <a:cxnSpLocks/>
            <a:stCxn id="90" idx="0"/>
            <a:endCxn id="85" idx="3"/>
          </p:cNvCxnSpPr>
          <p:nvPr/>
        </p:nvCxnSpPr>
        <p:spPr>
          <a:xfrm flipV="1">
            <a:off x="6617854" y="3638302"/>
            <a:ext cx="0" cy="70533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</p:cxnSp>
      <p:sp>
        <p:nvSpPr>
          <p:cNvPr id="94" name="Rounded Rectangle 93">
            <a:extLst>
              <a:ext uri="{FF2B5EF4-FFF2-40B4-BE49-F238E27FC236}">
                <a16:creationId xmlns:a16="http://schemas.microsoft.com/office/drawing/2014/main" id="{7EF84C9E-4E44-A044-8395-3C9B1AEECE32}"/>
              </a:ext>
            </a:extLst>
          </p:cNvPr>
          <p:cNvSpPr/>
          <p:nvPr/>
        </p:nvSpPr>
        <p:spPr>
          <a:xfrm rot="5400000">
            <a:off x="7141386" y="2527958"/>
            <a:ext cx="1745673" cy="475013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FF Net</a:t>
            </a:r>
          </a:p>
        </p:txBody>
      </p:sp>
      <p:sp>
        <p:nvSpPr>
          <p:cNvPr id="95" name="Rounded Rectangle 94">
            <a:extLst>
              <a:ext uri="{FF2B5EF4-FFF2-40B4-BE49-F238E27FC236}">
                <a16:creationId xmlns:a16="http://schemas.microsoft.com/office/drawing/2014/main" id="{400FF485-633C-814A-A9F1-41A1C401A199}"/>
              </a:ext>
            </a:extLst>
          </p:cNvPr>
          <p:cNvSpPr/>
          <p:nvPr/>
        </p:nvSpPr>
        <p:spPr>
          <a:xfrm rot="5400000">
            <a:off x="6672539" y="4343631"/>
            <a:ext cx="1078160" cy="35626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Params</a:t>
            </a:r>
            <a:endParaRPr lang="en-US" dirty="0"/>
          </a:p>
        </p:txBody>
      </p:sp>
      <p:sp>
        <p:nvSpPr>
          <p:cNvPr id="96" name="Rounded Rectangle 95">
            <a:extLst>
              <a:ext uri="{FF2B5EF4-FFF2-40B4-BE49-F238E27FC236}">
                <a16:creationId xmlns:a16="http://schemas.microsoft.com/office/drawing/2014/main" id="{B813E895-DD2F-F44B-9B58-7845CFE3ED2C}"/>
              </a:ext>
            </a:extLst>
          </p:cNvPr>
          <p:cNvSpPr/>
          <p:nvPr/>
        </p:nvSpPr>
        <p:spPr>
          <a:xfrm rot="5400000">
            <a:off x="7037398" y="5423556"/>
            <a:ext cx="1285194" cy="35626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FC Layer</a:t>
            </a: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F3922E2A-79C1-054F-A4B1-4DC325300461}"/>
              </a:ext>
            </a:extLst>
          </p:cNvPr>
          <p:cNvSpPr/>
          <p:nvPr/>
        </p:nvSpPr>
        <p:spPr>
          <a:xfrm>
            <a:off x="7836092" y="4343631"/>
            <a:ext cx="356260" cy="35626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x</a:t>
            </a:r>
            <a:endParaRPr lang="en-US" dirty="0"/>
          </a:p>
        </p:txBody>
      </p: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5E199F24-5315-F240-A690-F38D49D58CAB}"/>
              </a:ext>
            </a:extLst>
          </p:cNvPr>
          <p:cNvCxnSpPr>
            <a:stCxn id="95" idx="0"/>
            <a:endCxn id="97" idx="2"/>
          </p:cNvCxnSpPr>
          <p:nvPr/>
        </p:nvCxnSpPr>
        <p:spPr>
          <a:xfrm>
            <a:off x="7389749" y="4521761"/>
            <a:ext cx="44634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9" name="Elbow Connector 98">
            <a:extLst>
              <a:ext uri="{FF2B5EF4-FFF2-40B4-BE49-F238E27FC236}">
                <a16:creationId xmlns:a16="http://schemas.microsoft.com/office/drawing/2014/main" id="{595E6BC3-88B3-1044-BFD0-9E3BD051B95C}"/>
              </a:ext>
            </a:extLst>
          </p:cNvPr>
          <p:cNvCxnSpPr>
            <a:stCxn id="96" idx="0"/>
            <a:endCxn id="97" idx="4"/>
          </p:cNvCxnSpPr>
          <p:nvPr/>
        </p:nvCxnSpPr>
        <p:spPr>
          <a:xfrm flipV="1">
            <a:off x="7858125" y="4699891"/>
            <a:ext cx="156097" cy="901795"/>
          </a:xfrm>
          <a:prstGeom prst="bentConnector4">
            <a:avLst>
              <a:gd name="adj1" fmla="val 100801"/>
              <a:gd name="adj2" fmla="val 59876"/>
            </a:avLst>
          </a:prstGeom>
          <a:ln>
            <a:tailEnd type="triangle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A4425845-7B11-3C47-B898-49FAFCCDDD1C}"/>
              </a:ext>
            </a:extLst>
          </p:cNvPr>
          <p:cNvCxnSpPr>
            <a:cxnSpLocks/>
            <a:stCxn id="97" idx="0"/>
            <a:endCxn id="94" idx="3"/>
          </p:cNvCxnSpPr>
          <p:nvPr/>
        </p:nvCxnSpPr>
        <p:spPr>
          <a:xfrm flipV="1">
            <a:off x="8014222" y="3638301"/>
            <a:ext cx="0" cy="70533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F84C9D99-401C-AF41-9036-EBA69C313AC7}"/>
              </a:ext>
            </a:extLst>
          </p:cNvPr>
          <p:cNvCxnSpPr>
            <a:cxnSpLocks/>
            <a:stCxn id="76" idx="0"/>
            <a:endCxn id="89" idx="2"/>
          </p:cNvCxnSpPr>
          <p:nvPr/>
        </p:nvCxnSpPr>
        <p:spPr>
          <a:xfrm>
            <a:off x="5065389" y="5601687"/>
            <a:ext cx="104010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0CCF4D0B-2D54-E842-A59B-4C38A997B9A4}"/>
              </a:ext>
            </a:extLst>
          </p:cNvPr>
          <p:cNvCxnSpPr>
            <a:cxnSpLocks/>
            <a:stCxn id="89" idx="0"/>
            <a:endCxn id="96" idx="2"/>
          </p:cNvCxnSpPr>
          <p:nvPr/>
        </p:nvCxnSpPr>
        <p:spPr>
          <a:xfrm flipV="1">
            <a:off x="6461757" y="5601686"/>
            <a:ext cx="1040108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C23A79D2-F6CA-EE45-BF5B-B34D98A50401}"/>
              </a:ext>
            </a:extLst>
          </p:cNvPr>
          <p:cNvCxnSpPr>
            <a:cxnSpLocks/>
            <a:stCxn id="62" idx="3"/>
            <a:endCxn id="67" idx="1"/>
          </p:cNvCxnSpPr>
          <p:nvPr/>
        </p:nvCxnSpPr>
        <p:spPr>
          <a:xfrm>
            <a:off x="2464377" y="2765467"/>
            <a:ext cx="41704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3018815B-DC13-CC4D-8268-D99CCFF6589E}"/>
              </a:ext>
            </a:extLst>
          </p:cNvPr>
          <p:cNvCxnSpPr>
            <a:cxnSpLocks/>
            <a:stCxn id="65" idx="0"/>
            <a:endCxn id="73" idx="2"/>
          </p:cNvCxnSpPr>
          <p:nvPr/>
        </p:nvCxnSpPr>
        <p:spPr>
          <a:xfrm flipV="1">
            <a:off x="4420365" y="2765466"/>
            <a:ext cx="563615" cy="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2FD2ECCD-6394-BD44-9994-00C61BD69DE0}"/>
              </a:ext>
            </a:extLst>
          </p:cNvPr>
          <p:cNvCxnSpPr>
            <a:cxnSpLocks/>
            <a:stCxn id="73" idx="0"/>
            <a:endCxn id="85" idx="2"/>
          </p:cNvCxnSpPr>
          <p:nvPr/>
        </p:nvCxnSpPr>
        <p:spPr>
          <a:xfrm>
            <a:off x="5458993" y="2765466"/>
            <a:ext cx="9213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33DF71B5-B0AE-DE42-80BF-3BE85C2DFB54}"/>
              </a:ext>
            </a:extLst>
          </p:cNvPr>
          <p:cNvCxnSpPr>
            <a:cxnSpLocks/>
            <a:stCxn id="85" idx="0"/>
            <a:endCxn id="94" idx="2"/>
          </p:cNvCxnSpPr>
          <p:nvPr/>
        </p:nvCxnSpPr>
        <p:spPr>
          <a:xfrm flipV="1">
            <a:off x="6855361" y="2765465"/>
            <a:ext cx="92135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3D8EBAA7-3435-3A4F-8026-B24BE7075635}"/>
              </a:ext>
            </a:extLst>
          </p:cNvPr>
          <p:cNvCxnSpPr>
            <a:cxnSpLocks/>
            <a:stCxn id="94" idx="0"/>
          </p:cNvCxnSpPr>
          <p:nvPr/>
        </p:nvCxnSpPr>
        <p:spPr>
          <a:xfrm>
            <a:off x="8251729" y="2765465"/>
            <a:ext cx="9213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4C7273CD-2641-034B-ABE0-70F9C716BBA8}"/>
              </a:ext>
            </a:extLst>
          </p:cNvPr>
          <p:cNvSpPr txBox="1"/>
          <p:nvPr/>
        </p:nvSpPr>
        <p:spPr>
          <a:xfrm>
            <a:off x="9173084" y="2547314"/>
            <a:ext cx="946093" cy="46166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400" dirty="0"/>
              <a:t>Yes</a:t>
            </a:r>
          </a:p>
        </p:txBody>
      </p:sp>
      <p:cxnSp>
        <p:nvCxnSpPr>
          <p:cNvPr id="109" name="Elbow Connector 108">
            <a:extLst>
              <a:ext uri="{FF2B5EF4-FFF2-40B4-BE49-F238E27FC236}">
                <a16:creationId xmlns:a16="http://schemas.microsoft.com/office/drawing/2014/main" id="{D230B177-2611-B246-A86C-775D66921C9E}"/>
              </a:ext>
            </a:extLst>
          </p:cNvPr>
          <p:cNvCxnSpPr>
            <a:cxnSpLocks/>
            <a:stCxn id="44" idx="3"/>
            <a:endCxn id="71" idx="1"/>
          </p:cNvCxnSpPr>
          <p:nvPr/>
        </p:nvCxnSpPr>
        <p:spPr>
          <a:xfrm>
            <a:off x="1971724" y="5651274"/>
            <a:ext cx="943585" cy="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71E43AA8-DA9D-E043-AE58-CCB28D20A05A}"/>
              </a:ext>
            </a:extLst>
          </p:cNvPr>
          <p:cNvSpPr txBox="1"/>
          <p:nvPr/>
        </p:nvSpPr>
        <p:spPr>
          <a:xfrm>
            <a:off x="8638694" y="3844867"/>
            <a:ext cx="2210862" cy="83099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400" dirty="0"/>
              <a:t>Task Aware</a:t>
            </a:r>
          </a:p>
          <a:p>
            <a:r>
              <a:rPr lang="en-US" sz="2400" dirty="0"/>
              <a:t>Meta-Learner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5749DF00-78F5-FC42-B395-EF0DFB2E06C8}"/>
              </a:ext>
            </a:extLst>
          </p:cNvPr>
          <p:cNvSpPr txBox="1"/>
          <p:nvPr/>
        </p:nvSpPr>
        <p:spPr>
          <a:xfrm>
            <a:off x="8385876" y="4895663"/>
            <a:ext cx="3399724" cy="120032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b="1" dirty="0"/>
              <a:t>4 - 15% </a:t>
            </a:r>
            <a:r>
              <a:rPr lang="en-US" sz="2400" dirty="0"/>
              <a:t>improvement on </a:t>
            </a:r>
            <a:r>
              <a:rPr lang="en-US" sz="2400" b="1" dirty="0"/>
              <a:t>attribute-object tasks</a:t>
            </a:r>
            <a:endParaRPr lang="en-US" sz="2400" dirty="0"/>
          </a:p>
        </p:txBody>
      </p:sp>
      <p:pic>
        <p:nvPicPr>
          <p:cNvPr id="112" name="Picture 111" descr="A close up of a black background&#10;&#10;Description automatically generated">
            <a:extLst>
              <a:ext uri="{FF2B5EF4-FFF2-40B4-BE49-F238E27FC236}">
                <a16:creationId xmlns:a16="http://schemas.microsoft.com/office/drawing/2014/main" id="{C579BE47-BFC2-7E4C-A7CD-2175CBB5FF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78423" y="57337"/>
            <a:ext cx="1905000" cy="1905000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6780EE6D-4B7C-B642-9D86-CEB8C16F9A7B}"/>
              </a:ext>
            </a:extLst>
          </p:cNvPr>
          <p:cNvSpPr txBox="1"/>
          <p:nvPr/>
        </p:nvSpPr>
        <p:spPr>
          <a:xfrm>
            <a:off x="3869769" y="-2108787"/>
            <a:ext cx="2967479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400" dirty="0"/>
              <a:t>Dynamic Networks</a:t>
            </a: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5F2955D4-CED1-0343-BFA5-70AFB9A082F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5199691" y="7218133"/>
            <a:ext cx="3060565" cy="635476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8102C350-0287-474B-A641-5695CD79AEC9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58648" y="6163781"/>
            <a:ext cx="3192461" cy="50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0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15" grpId="0"/>
      <p:bldP spid="108" grpId="0"/>
      <p:bldP spid="111" grpId="0" animBg="1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12DC340-47BC-EE45-9105-7E185CC14E17}"/>
              </a:ext>
            </a:extLst>
          </p:cNvPr>
          <p:cNvSpPr txBox="1"/>
          <p:nvPr/>
        </p:nvSpPr>
        <p:spPr>
          <a:xfrm>
            <a:off x="953722" y="1032300"/>
            <a:ext cx="1045420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4000" dirty="0">
                <a:solidFill>
                  <a:srgbClr val="000000"/>
                </a:solidFill>
                <a:latin typeface="Century Gothic" charset="0"/>
                <a:ea typeface="Century Gothic" charset="0"/>
                <a:cs typeface="Century Gothic" charset="0"/>
              </a:rPr>
              <a:t>Leverage </a:t>
            </a:r>
            <a:r>
              <a:rPr lang="en-US" sz="4000" b="1" dirty="0">
                <a:solidFill>
                  <a:srgbClr val="000000"/>
                </a:solidFill>
                <a:latin typeface="Century Gothic" charset="0"/>
                <a:ea typeface="Century Gothic" charset="0"/>
                <a:cs typeface="Century Gothic" charset="0"/>
              </a:rPr>
              <a:t>motion </a:t>
            </a:r>
            <a:r>
              <a:rPr lang="en-US" sz="4000" dirty="0">
                <a:solidFill>
                  <a:srgbClr val="000000"/>
                </a:solidFill>
                <a:latin typeface="Century Gothic" charset="0"/>
                <a:ea typeface="Century Gothic" charset="0"/>
                <a:cs typeface="Century Gothic" charset="0"/>
              </a:rPr>
              <a:t>to improve the </a:t>
            </a:r>
            <a:r>
              <a:rPr lang="en-US" sz="4000" b="1" dirty="0">
                <a:solidFill>
                  <a:srgbClr val="000000"/>
                </a:solidFill>
                <a:latin typeface="Century Gothic" charset="0"/>
                <a:ea typeface="Century Gothic" charset="0"/>
                <a:cs typeface="Century Gothic" charset="0"/>
              </a:rPr>
              <a:t>speed</a:t>
            </a:r>
            <a:r>
              <a:rPr lang="en-US" sz="4000" dirty="0">
                <a:solidFill>
                  <a:srgbClr val="000000"/>
                </a:solidFill>
                <a:latin typeface="Century Gothic" charset="0"/>
                <a:ea typeface="Century Gothic" charset="0"/>
                <a:cs typeface="Century Gothic" charset="0"/>
              </a:rPr>
              <a:t> and </a:t>
            </a:r>
            <a:r>
              <a:rPr lang="en-US" sz="4000" b="1" dirty="0">
                <a:solidFill>
                  <a:srgbClr val="000000"/>
                </a:solidFill>
                <a:latin typeface="Century Gothic" charset="0"/>
                <a:ea typeface="Century Gothic" charset="0"/>
                <a:cs typeface="Century Gothic" charset="0"/>
              </a:rPr>
              <a:t>accuracy</a:t>
            </a:r>
            <a:r>
              <a:rPr lang="en-US" sz="4000" dirty="0">
                <a:solidFill>
                  <a:srgbClr val="000000"/>
                </a:solidFill>
                <a:latin typeface="Century Gothic" charset="0"/>
                <a:ea typeface="Century Gothic" charset="0"/>
                <a:cs typeface="Century Gothic" charset="0"/>
              </a:rPr>
              <a:t> of </a:t>
            </a:r>
            <a:r>
              <a:rPr lang="en-US" sz="4000" b="1" dirty="0">
                <a:solidFill>
                  <a:srgbClr val="000000"/>
                </a:solidFill>
                <a:latin typeface="Century Gothic" charset="0"/>
                <a:ea typeface="Century Gothic" charset="0"/>
                <a:cs typeface="Century Gothic" charset="0"/>
              </a:rPr>
              <a:t>semantic segmentation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 charset="0"/>
              <a:ea typeface="Century Gothic" charset="0"/>
              <a:cs typeface="Century Gothic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656644B-4B7A-9C45-9A8D-A1E45B7B9FA7}"/>
              </a:ext>
            </a:extLst>
          </p:cNvPr>
          <p:cNvGrpSpPr/>
          <p:nvPr/>
        </p:nvGrpSpPr>
        <p:grpSpPr>
          <a:xfrm>
            <a:off x="6321079" y="2591575"/>
            <a:ext cx="4992885" cy="2803493"/>
            <a:chOff x="6653015" y="3767720"/>
            <a:chExt cx="4992885" cy="280349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17C8185-4006-FF40-951E-4280DF241B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653015" y="3767720"/>
              <a:ext cx="4992885" cy="280349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6AECD04-CCC0-4E48-BBDE-E19E52B8A21A}"/>
                </a:ext>
              </a:extLst>
            </p:cNvPr>
            <p:cNvSpPr txBox="1"/>
            <p:nvPr/>
          </p:nvSpPr>
          <p:spPr>
            <a:xfrm>
              <a:off x="8945317" y="4014120"/>
              <a:ext cx="2366353" cy="523220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Optical Flow</a:t>
              </a: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832CBD79-7DFD-3D42-82B6-BDA6DCA4F0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349" y="2591575"/>
            <a:ext cx="4889500" cy="280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8599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/>
          <p:cNvGraphicFramePr/>
          <p:nvPr/>
        </p:nvGraphicFramePr>
        <p:xfrm>
          <a:off x="428107" y="1408384"/>
          <a:ext cx="5241953" cy="41381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712646" y="5546525"/>
            <a:ext cx="853335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Century Gothic" charset="0"/>
                <a:ea typeface="Century Gothic" charset="0"/>
                <a:cs typeface="Century Gothic" charset="0"/>
                <a:sym typeface="Wingdings"/>
              </a:rPr>
              <a:t>37% reduction in runtime </a:t>
            </a:r>
            <a:br>
              <a:rPr lang="en-US" sz="3200" b="1" dirty="0">
                <a:latin typeface="Century Gothic" charset="0"/>
                <a:ea typeface="Century Gothic" charset="0"/>
                <a:cs typeface="Century Gothic" charset="0"/>
                <a:sym typeface="Wingdings"/>
              </a:rPr>
            </a:br>
            <a:r>
              <a:rPr lang="en-US" sz="3200" dirty="0">
                <a:latin typeface="Century Gothic" charset="0"/>
                <a:ea typeface="Century Gothic" charset="0"/>
                <a:cs typeface="Century Gothic" charset="0"/>
                <a:sym typeface="Wingdings"/>
              </a:rPr>
              <a:t>@ </a:t>
            </a:r>
            <a:r>
              <a:rPr lang="en-US" sz="3200" b="1" dirty="0">
                <a:latin typeface="Century Gothic" charset="0"/>
                <a:ea typeface="Century Gothic" charset="0"/>
                <a:cs typeface="Century Gothic" charset="0"/>
                <a:sym typeface="Wingdings"/>
              </a:rPr>
              <a:t>no loss</a:t>
            </a:r>
            <a:r>
              <a:rPr lang="en-US" sz="3200" dirty="0">
                <a:latin typeface="Century Gothic" charset="0"/>
                <a:ea typeface="Century Gothic" charset="0"/>
                <a:cs typeface="Century Gothic" charset="0"/>
                <a:sym typeface="Wingdings"/>
              </a:rPr>
              <a:t> in accuracy</a:t>
            </a:r>
            <a:endParaRPr lang="en-US" sz="3200" dirty="0">
              <a:latin typeface="Century Gothic" charset="0"/>
              <a:ea typeface="Century Gothic" charset="0"/>
              <a:cs typeface="Century Gothic" charset="0"/>
            </a:endParaRPr>
          </a:p>
        </p:txBody>
      </p:sp>
      <p:graphicFrame>
        <p:nvGraphicFramePr>
          <p:cNvPr id="16" name="Chart 15"/>
          <p:cNvGraphicFramePr/>
          <p:nvPr/>
        </p:nvGraphicFramePr>
        <p:xfrm>
          <a:off x="6116334" y="1408384"/>
          <a:ext cx="5241953" cy="41381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854080" y="320702"/>
            <a:ext cx="15668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3200">
                <a:solidFill>
                  <a:srgbClr val="000000"/>
                </a:solidFill>
                <a:latin typeface="Century Gothic" charset="0"/>
                <a:ea typeface="Century Gothic" charset="0"/>
                <a:cs typeface="Century Gothic" charset="0"/>
              </a:rPr>
              <a:t>Query</a:t>
            </a:r>
          </a:p>
        </p:txBody>
      </p:sp>
      <p:sp>
        <p:nvSpPr>
          <p:cNvPr id="18" name="Rectangle 17"/>
          <p:cNvSpPr/>
          <p:nvPr/>
        </p:nvSpPr>
        <p:spPr>
          <a:xfrm>
            <a:off x="3241060" y="188021"/>
            <a:ext cx="2970375" cy="850139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3200" dirty="0">
                <a:solidFill>
                  <a:srgbClr val="FFFFFF"/>
                </a:solidFill>
                <a:latin typeface="Century Gothic" charset="0"/>
                <a:ea typeface="Century Gothic" charset="0"/>
                <a:cs typeface="Century Gothic" charset="0"/>
              </a:rPr>
              <a:t>Simple Model</a:t>
            </a:r>
          </a:p>
        </p:txBody>
      </p:sp>
      <p:sp>
        <p:nvSpPr>
          <p:cNvPr id="20" name="Rectangle 19"/>
          <p:cNvSpPr/>
          <p:nvPr/>
        </p:nvSpPr>
        <p:spPr>
          <a:xfrm>
            <a:off x="8187770" y="188021"/>
            <a:ext cx="3589020" cy="850139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3200" dirty="0">
                <a:solidFill>
                  <a:srgbClr val="FFFFFF"/>
                </a:solidFill>
                <a:latin typeface="Century Gothic" charset="0"/>
                <a:ea typeface="Century Gothic" charset="0"/>
                <a:cs typeface="Century Gothic" charset="0"/>
              </a:rPr>
              <a:t>ResNet152</a:t>
            </a:r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2420955" y="613090"/>
            <a:ext cx="820105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6211434" y="613090"/>
            <a:ext cx="197633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9489988" y="2607276"/>
            <a:ext cx="756015" cy="1680519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304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ounded Rectangle 72"/>
          <p:cNvSpPr/>
          <p:nvPr/>
        </p:nvSpPr>
        <p:spPr>
          <a:xfrm rot="5400000">
            <a:off x="3608909" y="5006293"/>
            <a:ext cx="1451610" cy="37032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Century Gothic" charset="0"/>
                <a:ea typeface="Century Gothic" charset="0"/>
                <a:cs typeface="Century Gothic" charset="0"/>
              </a:rPr>
              <a:t>Conv</a:t>
            </a:r>
          </a:p>
        </p:txBody>
      </p:sp>
      <p:sp>
        <p:nvSpPr>
          <p:cNvPr id="74" name="Rounded Rectangle 73"/>
          <p:cNvSpPr/>
          <p:nvPr/>
        </p:nvSpPr>
        <p:spPr>
          <a:xfrm rot="5400000">
            <a:off x="4317530" y="5006293"/>
            <a:ext cx="1451610" cy="37032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Century Gothic" charset="0"/>
                <a:ea typeface="Century Gothic" charset="0"/>
                <a:cs typeface="Century Gothic" charset="0"/>
              </a:rPr>
              <a:t>Conv</a:t>
            </a:r>
          </a:p>
        </p:txBody>
      </p:sp>
      <p:cxnSp>
        <p:nvCxnSpPr>
          <p:cNvPr id="75" name="Straight Arrow Connector 74"/>
          <p:cNvCxnSpPr>
            <a:stCxn id="864" idx="6"/>
            <a:endCxn id="73" idx="2"/>
          </p:cNvCxnSpPr>
          <p:nvPr/>
        </p:nvCxnSpPr>
        <p:spPr>
          <a:xfrm>
            <a:off x="3727097" y="5191454"/>
            <a:ext cx="42245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>
            <a:stCxn id="74" idx="0"/>
            <a:endCxn id="830" idx="2"/>
          </p:cNvCxnSpPr>
          <p:nvPr/>
        </p:nvCxnSpPr>
        <p:spPr>
          <a:xfrm>
            <a:off x="5228496" y="5191454"/>
            <a:ext cx="33829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0" name="Curved Connector 79"/>
          <p:cNvCxnSpPr>
            <a:stCxn id="864" idx="0"/>
            <a:endCxn id="830" idx="1"/>
          </p:cNvCxnSpPr>
          <p:nvPr/>
        </p:nvCxnSpPr>
        <p:spPr>
          <a:xfrm rot="5400000" flipH="1" flipV="1">
            <a:off x="4537458" y="3856973"/>
            <a:ext cx="309483" cy="2119514"/>
          </a:xfrm>
          <a:prstGeom prst="curvedConnector3">
            <a:avLst>
              <a:gd name="adj1" fmla="val 387066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1" name="Rounded Rectangle 80"/>
          <p:cNvSpPr/>
          <p:nvPr/>
        </p:nvSpPr>
        <p:spPr>
          <a:xfrm rot="5400000">
            <a:off x="5734772" y="5006293"/>
            <a:ext cx="1451610" cy="370322"/>
          </a:xfrm>
          <a:prstGeom prst="round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entury Gothic" charset="0"/>
                <a:ea typeface="Century Gothic" charset="0"/>
                <a:cs typeface="Century Gothic" charset="0"/>
              </a:rPr>
              <a:t>Conv</a:t>
            </a:r>
          </a:p>
        </p:txBody>
      </p:sp>
      <p:sp>
        <p:nvSpPr>
          <p:cNvPr id="82" name="Rounded Rectangle 81"/>
          <p:cNvSpPr/>
          <p:nvPr/>
        </p:nvSpPr>
        <p:spPr>
          <a:xfrm rot="5400000">
            <a:off x="6443393" y="5006293"/>
            <a:ext cx="1451610" cy="370322"/>
          </a:xfrm>
          <a:prstGeom prst="round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Century Gothic" charset="0"/>
                <a:ea typeface="Century Gothic" charset="0"/>
                <a:cs typeface="Century Gothic" charset="0"/>
              </a:rPr>
              <a:t>Conv</a:t>
            </a:r>
          </a:p>
        </p:txBody>
      </p:sp>
      <p:cxnSp>
        <p:nvCxnSpPr>
          <p:cNvPr id="83" name="Straight Arrow Connector 82"/>
          <p:cNvCxnSpPr>
            <a:stCxn id="81" idx="0"/>
            <a:endCxn id="82" idx="2"/>
          </p:cNvCxnSpPr>
          <p:nvPr/>
        </p:nvCxnSpPr>
        <p:spPr>
          <a:xfrm>
            <a:off x="6645738" y="5191454"/>
            <a:ext cx="33829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85" name="Straight Arrow Connector 84"/>
          <p:cNvCxnSpPr>
            <a:stCxn id="830" idx="0"/>
            <a:endCxn id="81" idx="2"/>
          </p:cNvCxnSpPr>
          <p:nvPr/>
        </p:nvCxnSpPr>
        <p:spPr>
          <a:xfrm>
            <a:off x="5937117" y="5191454"/>
            <a:ext cx="33829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95" name="Rounded Rectangle 94"/>
          <p:cNvSpPr/>
          <p:nvPr/>
        </p:nvSpPr>
        <p:spPr>
          <a:xfrm rot="5400000">
            <a:off x="1483046" y="5006293"/>
            <a:ext cx="1451610" cy="370322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Century Gothic" charset="0"/>
                <a:ea typeface="Century Gothic" charset="0"/>
                <a:cs typeface="Century Gothic" charset="0"/>
              </a:rPr>
              <a:t>Conv</a:t>
            </a:r>
          </a:p>
        </p:txBody>
      </p:sp>
      <p:sp>
        <p:nvSpPr>
          <p:cNvPr id="96" name="Rounded Rectangle 95"/>
          <p:cNvSpPr/>
          <p:nvPr/>
        </p:nvSpPr>
        <p:spPr>
          <a:xfrm rot="5400000">
            <a:off x="2191667" y="5006293"/>
            <a:ext cx="1451610" cy="370322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Century Gothic" charset="0"/>
                <a:ea typeface="Century Gothic" charset="0"/>
                <a:cs typeface="Century Gothic" charset="0"/>
              </a:rPr>
              <a:t>Conv</a:t>
            </a:r>
          </a:p>
        </p:txBody>
      </p:sp>
      <p:cxnSp>
        <p:nvCxnSpPr>
          <p:cNvPr id="97" name="Straight Arrow Connector 96"/>
          <p:cNvCxnSpPr>
            <a:stCxn id="95" idx="0"/>
            <a:endCxn id="96" idx="2"/>
          </p:cNvCxnSpPr>
          <p:nvPr/>
        </p:nvCxnSpPr>
        <p:spPr>
          <a:xfrm>
            <a:off x="2394012" y="5191454"/>
            <a:ext cx="33829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>
            <a:endCxn id="95" idx="2"/>
          </p:cNvCxnSpPr>
          <p:nvPr/>
        </p:nvCxnSpPr>
        <p:spPr>
          <a:xfrm flipV="1">
            <a:off x="1685392" y="5191454"/>
            <a:ext cx="338298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>
            <a:stCxn id="96" idx="0"/>
            <a:endCxn id="864" idx="2"/>
          </p:cNvCxnSpPr>
          <p:nvPr/>
        </p:nvCxnSpPr>
        <p:spPr>
          <a:xfrm>
            <a:off x="3102633" y="5191454"/>
            <a:ext cx="43515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0" name="Rounded Rectangle 99"/>
          <p:cNvSpPr/>
          <p:nvPr/>
        </p:nvSpPr>
        <p:spPr>
          <a:xfrm rot="5400000">
            <a:off x="7860634" y="5006293"/>
            <a:ext cx="1451610" cy="370322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Century Gothic" charset="0"/>
                <a:ea typeface="Century Gothic" charset="0"/>
                <a:cs typeface="Century Gothic" charset="0"/>
              </a:rPr>
              <a:t>Conv</a:t>
            </a:r>
          </a:p>
        </p:txBody>
      </p:sp>
      <p:sp>
        <p:nvSpPr>
          <p:cNvPr id="101" name="Rounded Rectangle 100"/>
          <p:cNvSpPr/>
          <p:nvPr/>
        </p:nvSpPr>
        <p:spPr>
          <a:xfrm rot="5400000">
            <a:off x="8569255" y="5006293"/>
            <a:ext cx="1451610" cy="370322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entury Gothic" charset="0"/>
                <a:ea typeface="Century Gothic" charset="0"/>
                <a:cs typeface="Century Gothic" charset="0"/>
              </a:rPr>
              <a:t>FC</a:t>
            </a:r>
          </a:p>
        </p:txBody>
      </p:sp>
      <p:cxnSp>
        <p:nvCxnSpPr>
          <p:cNvPr id="102" name="Straight Arrow Connector 101"/>
          <p:cNvCxnSpPr>
            <a:stCxn id="100" idx="0"/>
            <a:endCxn id="101" idx="2"/>
          </p:cNvCxnSpPr>
          <p:nvPr/>
        </p:nvCxnSpPr>
        <p:spPr>
          <a:xfrm>
            <a:off x="8771600" y="5191454"/>
            <a:ext cx="33829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4" name="Straight Arrow Connector 103"/>
          <p:cNvCxnSpPr>
            <a:stCxn id="101" idx="0"/>
          </p:cNvCxnSpPr>
          <p:nvPr/>
        </p:nvCxnSpPr>
        <p:spPr>
          <a:xfrm flipV="1">
            <a:off x="9480221" y="5191453"/>
            <a:ext cx="338297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575955" y="1128638"/>
            <a:ext cx="15668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3200">
                <a:solidFill>
                  <a:srgbClr val="000000"/>
                </a:solidFill>
                <a:latin typeface="Century Gothic" charset="0"/>
                <a:ea typeface="Century Gothic" charset="0"/>
                <a:cs typeface="Century Gothic" charset="0"/>
              </a:rPr>
              <a:t>Query</a:t>
            </a:r>
          </a:p>
        </p:txBody>
      </p:sp>
      <p:sp>
        <p:nvSpPr>
          <p:cNvPr id="5" name="Rectangle 4"/>
          <p:cNvSpPr/>
          <p:nvPr/>
        </p:nvSpPr>
        <p:spPr>
          <a:xfrm>
            <a:off x="2962935" y="995957"/>
            <a:ext cx="2970375" cy="850139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3200" dirty="0">
                <a:solidFill>
                  <a:srgbClr val="FFFFFF"/>
                </a:solidFill>
                <a:latin typeface="Century Gothic" charset="0"/>
                <a:ea typeface="Century Gothic" charset="0"/>
                <a:cs typeface="Century Gothic" charset="0"/>
              </a:rPr>
              <a:t>Simple Model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276121" y="2256886"/>
            <a:ext cx="23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3200" dirty="0">
                <a:solidFill>
                  <a:srgbClr val="000000"/>
                </a:solidFill>
                <a:latin typeface="Century Gothic" charset="0"/>
                <a:ea typeface="Century Gothic" charset="0"/>
                <a:cs typeface="Century Gothic" charset="0"/>
              </a:rPr>
              <a:t>Prediction</a:t>
            </a:r>
          </a:p>
        </p:txBody>
      </p:sp>
      <p:sp>
        <p:nvSpPr>
          <p:cNvPr id="7" name="Rectangle 6"/>
          <p:cNvSpPr/>
          <p:nvPr/>
        </p:nvSpPr>
        <p:spPr>
          <a:xfrm>
            <a:off x="7909645" y="995957"/>
            <a:ext cx="3589020" cy="850139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3200" dirty="0">
                <a:solidFill>
                  <a:srgbClr val="FFFFFF"/>
                </a:solidFill>
                <a:latin typeface="Century Gothic" charset="0"/>
                <a:ea typeface="Century Gothic" charset="0"/>
                <a:cs typeface="Century Gothic" charset="0"/>
              </a:rPr>
              <a:t>ResNet152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532154" y="2256886"/>
            <a:ext cx="23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3200" dirty="0">
                <a:solidFill>
                  <a:srgbClr val="000000"/>
                </a:solidFill>
                <a:latin typeface="Century Gothic" charset="0"/>
                <a:ea typeface="Century Gothic" charset="0"/>
                <a:cs typeface="Century Gothic" charset="0"/>
              </a:rPr>
              <a:t>Prediction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749477" y="952304"/>
            <a:ext cx="2344000" cy="913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2667" i="1" dirty="0">
                <a:solidFill>
                  <a:srgbClr val="D9615F"/>
                </a:solidFill>
                <a:latin typeface="Century Gothic" charset="0"/>
                <a:ea typeface="Century Gothic" charset="0"/>
                <a:cs typeface="Century Gothic" charset="0"/>
              </a:rPr>
              <a:t>I don’t</a:t>
            </a:r>
          </a:p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2667" i="1" dirty="0">
                <a:solidFill>
                  <a:srgbClr val="D9615F"/>
                </a:solidFill>
                <a:latin typeface="Century Gothic" charset="0"/>
                <a:ea typeface="Century Gothic" charset="0"/>
                <a:cs typeface="Century Gothic" charset="0"/>
              </a:rPr>
              <a:t>Know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2142830" y="1421026"/>
            <a:ext cx="820105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5933309" y="1421026"/>
            <a:ext cx="197633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4448121" y="1846096"/>
            <a:ext cx="2" cy="41079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9704154" y="1846096"/>
            <a:ext cx="1" cy="41079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410915" y="1805271"/>
            <a:ext cx="6846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000000"/>
                </a:solidFill>
                <a:latin typeface="Calibri" pitchFamily="34" charset="0"/>
                <a:ea typeface="MS PGothic" pitchFamily="34" charset="-128"/>
              </a:rPr>
              <a:t>Fast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697019" y="1764444"/>
            <a:ext cx="7768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000000"/>
                </a:solidFill>
                <a:latin typeface="Calibri" pitchFamily="34" charset="0"/>
                <a:ea typeface="MS PGothic" pitchFamily="34" charset="-128"/>
              </a:rPr>
              <a:t>Slow</a:t>
            </a:r>
          </a:p>
        </p:txBody>
      </p:sp>
      <p:sp>
        <p:nvSpPr>
          <p:cNvPr id="44" name="Rounded Rectangle 43"/>
          <p:cNvSpPr/>
          <p:nvPr/>
        </p:nvSpPr>
        <p:spPr>
          <a:xfrm rot="5400000">
            <a:off x="7448353" y="5006293"/>
            <a:ext cx="858932" cy="370322"/>
          </a:xfrm>
          <a:prstGeom prst="round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entury Gothic" charset="0"/>
                <a:ea typeface="Century Gothic" charset="0"/>
                <a:cs typeface="Century Gothic" charset="0"/>
              </a:rPr>
              <a:t>Gate</a:t>
            </a:r>
          </a:p>
        </p:txBody>
      </p:sp>
      <p:cxnSp>
        <p:nvCxnSpPr>
          <p:cNvPr id="561" name="Curved Connector 560"/>
          <p:cNvCxnSpPr>
            <a:stCxn id="830" idx="1"/>
            <a:endCxn id="44" idx="1"/>
          </p:cNvCxnSpPr>
          <p:nvPr/>
        </p:nvCxnSpPr>
        <p:spPr>
          <a:xfrm rot="5400000" flipH="1" flipV="1">
            <a:off x="6814887" y="3699057"/>
            <a:ext cx="12700" cy="2125863"/>
          </a:xfrm>
          <a:prstGeom prst="curvedConnector3">
            <a:avLst>
              <a:gd name="adj1" fmla="val 6510047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85" name="Straight Arrow Connector 684"/>
          <p:cNvCxnSpPr>
            <a:stCxn id="44" idx="0"/>
            <a:endCxn id="100" idx="2"/>
          </p:cNvCxnSpPr>
          <p:nvPr/>
        </p:nvCxnSpPr>
        <p:spPr>
          <a:xfrm>
            <a:off x="8062980" y="5191454"/>
            <a:ext cx="33829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25" name="Straight Arrow Connector 824"/>
          <p:cNvCxnSpPr>
            <a:stCxn id="82" idx="0"/>
            <a:endCxn id="44" idx="2"/>
          </p:cNvCxnSpPr>
          <p:nvPr/>
        </p:nvCxnSpPr>
        <p:spPr>
          <a:xfrm>
            <a:off x="7354359" y="5191454"/>
            <a:ext cx="33829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830" name="Rounded Rectangle 829"/>
          <p:cNvSpPr/>
          <p:nvPr/>
        </p:nvSpPr>
        <p:spPr>
          <a:xfrm rot="5400000">
            <a:off x="5322490" y="5006293"/>
            <a:ext cx="858932" cy="370322"/>
          </a:xfrm>
          <a:prstGeom prst="round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entury Gothic" charset="0"/>
                <a:ea typeface="Century Gothic" charset="0"/>
                <a:cs typeface="Century Gothic" charset="0"/>
              </a:rPr>
              <a:t>Gate</a:t>
            </a:r>
          </a:p>
        </p:txBody>
      </p:sp>
      <p:cxnSp>
        <p:nvCxnSpPr>
          <p:cNvPr id="861" name="Straight Arrow Connector 860"/>
          <p:cNvCxnSpPr>
            <a:stCxn id="73" idx="0"/>
            <a:endCxn id="74" idx="2"/>
          </p:cNvCxnSpPr>
          <p:nvPr/>
        </p:nvCxnSpPr>
        <p:spPr>
          <a:xfrm>
            <a:off x="4519875" y="5191454"/>
            <a:ext cx="33829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64" name="Oval 863"/>
          <p:cNvSpPr/>
          <p:nvPr/>
        </p:nvSpPr>
        <p:spPr>
          <a:xfrm>
            <a:off x="3537786" y="5071471"/>
            <a:ext cx="189311" cy="23996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871" name="TextBox 870"/>
          <p:cNvSpPr txBox="1"/>
          <p:nvPr/>
        </p:nvSpPr>
        <p:spPr>
          <a:xfrm>
            <a:off x="649259" y="3014464"/>
            <a:ext cx="70984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charset="2"/>
              <a:buChar char="Ø"/>
            </a:pPr>
            <a:r>
              <a:rPr lang="en-US" sz="4000" dirty="0">
                <a:latin typeface="Century Gothic" charset="0"/>
                <a:ea typeface="Century Gothic" charset="0"/>
                <a:cs typeface="Century Gothic" charset="0"/>
              </a:rPr>
              <a:t>Cascades within a Model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303676" y="4866934"/>
            <a:ext cx="15668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3200">
                <a:solidFill>
                  <a:srgbClr val="000000"/>
                </a:solidFill>
                <a:latin typeface="Century Gothic" charset="0"/>
                <a:ea typeface="Century Gothic" charset="0"/>
                <a:cs typeface="Century Gothic" charset="0"/>
              </a:rPr>
              <a:t>Query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9656624" y="4866935"/>
            <a:ext cx="23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3200" dirty="0">
                <a:solidFill>
                  <a:srgbClr val="000000"/>
                </a:solidFill>
                <a:latin typeface="Century Gothic" charset="0"/>
                <a:ea typeface="Century Gothic" charset="0"/>
                <a:cs typeface="Century Gothic" charset="0"/>
              </a:rPr>
              <a:t>Prediction</a:t>
            </a:r>
          </a:p>
        </p:txBody>
      </p:sp>
    </p:spTree>
    <p:extLst>
      <p:ext uri="{BB962C8B-B14F-4D97-AF65-F5344CB8AC3E}">
        <p14:creationId xmlns:p14="http://schemas.microsoft.com/office/powerpoint/2010/main" val="2765856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6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8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8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8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8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8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animBg="1"/>
      <p:bldP spid="74" grpId="0" animBg="1"/>
      <p:bldP spid="81" grpId="0" animBg="1"/>
      <p:bldP spid="82" grpId="0" animBg="1"/>
      <p:bldP spid="95" grpId="0" animBg="1"/>
      <p:bldP spid="96" grpId="0" animBg="1"/>
      <p:bldP spid="100" grpId="0" animBg="1"/>
      <p:bldP spid="101" grpId="0" animBg="1"/>
      <p:bldP spid="44" grpId="0" animBg="1"/>
      <p:bldP spid="830" grpId="0" animBg="1"/>
      <p:bldP spid="864" grpId="0" animBg="1"/>
      <p:bldP spid="871" grpId="0"/>
      <p:bldP spid="43" grpId="0"/>
      <p:bldP spid="45" grpId="0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ounded Rectangle 72"/>
          <p:cNvSpPr/>
          <p:nvPr/>
        </p:nvSpPr>
        <p:spPr>
          <a:xfrm rot="5400000">
            <a:off x="3608909" y="5006293"/>
            <a:ext cx="1451610" cy="37032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Century Gothic" charset="0"/>
                <a:ea typeface="Century Gothic" charset="0"/>
                <a:cs typeface="Century Gothic" charset="0"/>
              </a:rPr>
              <a:t>Conv</a:t>
            </a:r>
          </a:p>
        </p:txBody>
      </p:sp>
      <p:sp>
        <p:nvSpPr>
          <p:cNvPr id="74" name="Rounded Rectangle 73"/>
          <p:cNvSpPr/>
          <p:nvPr/>
        </p:nvSpPr>
        <p:spPr>
          <a:xfrm rot="5400000">
            <a:off x="4317530" y="5006293"/>
            <a:ext cx="1451610" cy="37032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Century Gothic" charset="0"/>
                <a:ea typeface="Century Gothic" charset="0"/>
                <a:cs typeface="Century Gothic" charset="0"/>
              </a:rPr>
              <a:t>Conv</a:t>
            </a:r>
          </a:p>
        </p:txBody>
      </p:sp>
      <p:cxnSp>
        <p:nvCxnSpPr>
          <p:cNvPr id="75" name="Straight Arrow Connector 74"/>
          <p:cNvCxnSpPr>
            <a:stCxn id="864" idx="6"/>
            <a:endCxn id="73" idx="2"/>
          </p:cNvCxnSpPr>
          <p:nvPr/>
        </p:nvCxnSpPr>
        <p:spPr>
          <a:xfrm>
            <a:off x="3727097" y="5191454"/>
            <a:ext cx="42245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>
            <a:stCxn id="74" idx="0"/>
            <a:endCxn id="830" idx="2"/>
          </p:cNvCxnSpPr>
          <p:nvPr/>
        </p:nvCxnSpPr>
        <p:spPr>
          <a:xfrm>
            <a:off x="5228496" y="5191454"/>
            <a:ext cx="33829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0" name="Curved Connector 79"/>
          <p:cNvCxnSpPr>
            <a:stCxn id="864" idx="0"/>
            <a:endCxn id="830" idx="1"/>
          </p:cNvCxnSpPr>
          <p:nvPr/>
        </p:nvCxnSpPr>
        <p:spPr>
          <a:xfrm rot="5400000" flipH="1" flipV="1">
            <a:off x="4537458" y="3856973"/>
            <a:ext cx="309483" cy="2119514"/>
          </a:xfrm>
          <a:prstGeom prst="curvedConnector3">
            <a:avLst>
              <a:gd name="adj1" fmla="val 387066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1" name="Rounded Rectangle 80"/>
          <p:cNvSpPr/>
          <p:nvPr/>
        </p:nvSpPr>
        <p:spPr>
          <a:xfrm rot="5400000">
            <a:off x="5734772" y="5006293"/>
            <a:ext cx="1451610" cy="370322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entury Gothic" charset="0"/>
                <a:ea typeface="Century Gothic" charset="0"/>
                <a:cs typeface="Century Gothic" charset="0"/>
              </a:rPr>
              <a:t>Conv</a:t>
            </a:r>
          </a:p>
        </p:txBody>
      </p:sp>
      <p:sp>
        <p:nvSpPr>
          <p:cNvPr id="82" name="Rounded Rectangle 81"/>
          <p:cNvSpPr/>
          <p:nvPr/>
        </p:nvSpPr>
        <p:spPr>
          <a:xfrm rot="5400000">
            <a:off x="6443393" y="5006293"/>
            <a:ext cx="1451610" cy="370322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Century Gothic" charset="0"/>
                <a:ea typeface="Century Gothic" charset="0"/>
                <a:cs typeface="Century Gothic" charset="0"/>
              </a:rPr>
              <a:t>Conv</a:t>
            </a:r>
          </a:p>
        </p:txBody>
      </p:sp>
      <p:cxnSp>
        <p:nvCxnSpPr>
          <p:cNvPr id="83" name="Straight Arrow Connector 82"/>
          <p:cNvCxnSpPr>
            <a:stCxn id="81" idx="0"/>
            <a:endCxn id="82" idx="2"/>
          </p:cNvCxnSpPr>
          <p:nvPr/>
        </p:nvCxnSpPr>
        <p:spPr>
          <a:xfrm>
            <a:off x="6645738" y="5191454"/>
            <a:ext cx="338299" cy="0"/>
          </a:xfrm>
          <a:prstGeom prst="straightConnector1">
            <a:avLst/>
          </a:prstGeom>
          <a:ln w="190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85" name="Straight Arrow Connector 84"/>
          <p:cNvCxnSpPr>
            <a:stCxn id="830" idx="0"/>
            <a:endCxn id="81" idx="2"/>
          </p:cNvCxnSpPr>
          <p:nvPr/>
        </p:nvCxnSpPr>
        <p:spPr>
          <a:xfrm>
            <a:off x="5937117" y="5191454"/>
            <a:ext cx="338299" cy="0"/>
          </a:xfrm>
          <a:prstGeom prst="straightConnector1">
            <a:avLst/>
          </a:prstGeom>
          <a:ln w="190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95" name="Rounded Rectangle 94"/>
          <p:cNvSpPr/>
          <p:nvPr/>
        </p:nvSpPr>
        <p:spPr>
          <a:xfrm rot="5400000">
            <a:off x="1483046" y="5006293"/>
            <a:ext cx="1451610" cy="370322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Century Gothic" charset="0"/>
                <a:ea typeface="Century Gothic" charset="0"/>
                <a:cs typeface="Century Gothic" charset="0"/>
              </a:rPr>
              <a:t>Conv</a:t>
            </a:r>
          </a:p>
        </p:txBody>
      </p:sp>
      <p:sp>
        <p:nvSpPr>
          <p:cNvPr id="96" name="Rounded Rectangle 95"/>
          <p:cNvSpPr/>
          <p:nvPr/>
        </p:nvSpPr>
        <p:spPr>
          <a:xfrm rot="5400000">
            <a:off x="2191667" y="5006293"/>
            <a:ext cx="1451610" cy="370322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Century Gothic" charset="0"/>
                <a:ea typeface="Century Gothic" charset="0"/>
                <a:cs typeface="Century Gothic" charset="0"/>
              </a:rPr>
              <a:t>Conv</a:t>
            </a:r>
          </a:p>
        </p:txBody>
      </p:sp>
      <p:cxnSp>
        <p:nvCxnSpPr>
          <p:cNvPr id="97" name="Straight Arrow Connector 96"/>
          <p:cNvCxnSpPr>
            <a:stCxn id="95" idx="0"/>
            <a:endCxn id="96" idx="2"/>
          </p:cNvCxnSpPr>
          <p:nvPr/>
        </p:nvCxnSpPr>
        <p:spPr>
          <a:xfrm>
            <a:off x="2394012" y="5191454"/>
            <a:ext cx="33829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>
            <a:endCxn id="95" idx="2"/>
          </p:cNvCxnSpPr>
          <p:nvPr/>
        </p:nvCxnSpPr>
        <p:spPr>
          <a:xfrm flipV="1">
            <a:off x="1685392" y="5191454"/>
            <a:ext cx="338298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>
            <a:stCxn id="96" idx="0"/>
            <a:endCxn id="864" idx="2"/>
          </p:cNvCxnSpPr>
          <p:nvPr/>
        </p:nvCxnSpPr>
        <p:spPr>
          <a:xfrm>
            <a:off x="3102633" y="5191454"/>
            <a:ext cx="43515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0" name="Rounded Rectangle 99"/>
          <p:cNvSpPr/>
          <p:nvPr/>
        </p:nvSpPr>
        <p:spPr>
          <a:xfrm rot="5400000">
            <a:off x="7860634" y="5006293"/>
            <a:ext cx="1451610" cy="370322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Century Gothic" charset="0"/>
                <a:ea typeface="Century Gothic" charset="0"/>
                <a:cs typeface="Century Gothic" charset="0"/>
              </a:rPr>
              <a:t>Conv</a:t>
            </a:r>
          </a:p>
        </p:txBody>
      </p:sp>
      <p:sp>
        <p:nvSpPr>
          <p:cNvPr id="101" name="Rounded Rectangle 100"/>
          <p:cNvSpPr/>
          <p:nvPr/>
        </p:nvSpPr>
        <p:spPr>
          <a:xfrm rot="5400000">
            <a:off x="8569255" y="5006293"/>
            <a:ext cx="1451610" cy="370322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entury Gothic" charset="0"/>
                <a:ea typeface="Century Gothic" charset="0"/>
                <a:cs typeface="Century Gothic" charset="0"/>
              </a:rPr>
              <a:t>FC</a:t>
            </a:r>
          </a:p>
        </p:txBody>
      </p:sp>
      <p:cxnSp>
        <p:nvCxnSpPr>
          <p:cNvPr id="102" name="Straight Arrow Connector 101"/>
          <p:cNvCxnSpPr>
            <a:stCxn id="100" idx="0"/>
            <a:endCxn id="101" idx="2"/>
          </p:cNvCxnSpPr>
          <p:nvPr/>
        </p:nvCxnSpPr>
        <p:spPr>
          <a:xfrm>
            <a:off x="8771600" y="5191454"/>
            <a:ext cx="33829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4" name="Straight Arrow Connector 103"/>
          <p:cNvCxnSpPr>
            <a:stCxn id="101" idx="0"/>
          </p:cNvCxnSpPr>
          <p:nvPr/>
        </p:nvCxnSpPr>
        <p:spPr>
          <a:xfrm flipV="1">
            <a:off x="9480221" y="5191453"/>
            <a:ext cx="338297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575955" y="1128638"/>
            <a:ext cx="15668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3200">
                <a:solidFill>
                  <a:srgbClr val="000000"/>
                </a:solidFill>
                <a:latin typeface="Century Gothic" charset="0"/>
                <a:ea typeface="Century Gothic" charset="0"/>
                <a:cs typeface="Century Gothic" charset="0"/>
              </a:rPr>
              <a:t>Query</a:t>
            </a:r>
          </a:p>
        </p:txBody>
      </p:sp>
      <p:sp>
        <p:nvSpPr>
          <p:cNvPr id="5" name="Rectangle 4"/>
          <p:cNvSpPr/>
          <p:nvPr/>
        </p:nvSpPr>
        <p:spPr>
          <a:xfrm>
            <a:off x="2962935" y="995957"/>
            <a:ext cx="2970375" cy="850139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3200" dirty="0">
                <a:solidFill>
                  <a:srgbClr val="FFFFFF"/>
                </a:solidFill>
                <a:latin typeface="Century Gothic" charset="0"/>
                <a:ea typeface="Century Gothic" charset="0"/>
                <a:cs typeface="Century Gothic" charset="0"/>
              </a:rPr>
              <a:t>Simple Model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276121" y="2256886"/>
            <a:ext cx="23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3200" dirty="0">
                <a:solidFill>
                  <a:srgbClr val="000000"/>
                </a:solidFill>
                <a:latin typeface="Century Gothic" charset="0"/>
                <a:ea typeface="Century Gothic" charset="0"/>
                <a:cs typeface="Century Gothic" charset="0"/>
              </a:rPr>
              <a:t>Prediction</a:t>
            </a:r>
          </a:p>
        </p:txBody>
      </p:sp>
      <p:sp>
        <p:nvSpPr>
          <p:cNvPr id="7" name="Rectangle 6"/>
          <p:cNvSpPr/>
          <p:nvPr/>
        </p:nvSpPr>
        <p:spPr>
          <a:xfrm>
            <a:off x="7909645" y="995957"/>
            <a:ext cx="3589020" cy="850139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3200">
                <a:solidFill>
                  <a:srgbClr val="FFFFFF"/>
                </a:solidFill>
                <a:latin typeface="Century Gothic" charset="0"/>
                <a:ea typeface="Century Gothic" charset="0"/>
                <a:cs typeface="Century Gothic" charset="0"/>
              </a:rPr>
              <a:t>Accurate Model</a:t>
            </a:r>
            <a:endParaRPr lang="en-US" sz="3200" dirty="0">
              <a:solidFill>
                <a:srgbClr val="FFFFFF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532154" y="2256886"/>
            <a:ext cx="23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3200" dirty="0">
                <a:solidFill>
                  <a:srgbClr val="000000"/>
                </a:solidFill>
                <a:latin typeface="Century Gothic" charset="0"/>
                <a:ea typeface="Century Gothic" charset="0"/>
                <a:cs typeface="Century Gothic" charset="0"/>
              </a:rPr>
              <a:t>Prediction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749477" y="952304"/>
            <a:ext cx="2344000" cy="913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2667" i="1" dirty="0">
                <a:solidFill>
                  <a:srgbClr val="D9615F"/>
                </a:solidFill>
                <a:latin typeface="Century Gothic" charset="0"/>
                <a:ea typeface="Century Gothic" charset="0"/>
                <a:cs typeface="Century Gothic" charset="0"/>
              </a:rPr>
              <a:t>I don’t</a:t>
            </a:r>
          </a:p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2667" i="1" dirty="0">
                <a:solidFill>
                  <a:srgbClr val="D9615F"/>
                </a:solidFill>
                <a:latin typeface="Century Gothic" charset="0"/>
                <a:ea typeface="Century Gothic" charset="0"/>
                <a:cs typeface="Century Gothic" charset="0"/>
              </a:rPr>
              <a:t>Know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2142830" y="1421026"/>
            <a:ext cx="820105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5933309" y="1421026"/>
            <a:ext cx="197633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4448121" y="1846096"/>
            <a:ext cx="2" cy="41079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9704154" y="1846096"/>
            <a:ext cx="1" cy="41079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410915" y="1805271"/>
            <a:ext cx="6846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000000"/>
                </a:solidFill>
                <a:latin typeface="Calibri" pitchFamily="34" charset="0"/>
                <a:ea typeface="MS PGothic" pitchFamily="34" charset="-128"/>
              </a:rPr>
              <a:t>Fast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697019" y="1764444"/>
            <a:ext cx="7768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000000"/>
                </a:solidFill>
                <a:latin typeface="Calibri" pitchFamily="34" charset="0"/>
                <a:ea typeface="MS PGothic" pitchFamily="34" charset="-128"/>
              </a:rPr>
              <a:t>Slow</a:t>
            </a:r>
          </a:p>
        </p:txBody>
      </p:sp>
      <p:sp>
        <p:nvSpPr>
          <p:cNvPr id="44" name="Rounded Rectangle 43"/>
          <p:cNvSpPr/>
          <p:nvPr/>
        </p:nvSpPr>
        <p:spPr>
          <a:xfrm rot="5400000">
            <a:off x="7448353" y="5006293"/>
            <a:ext cx="858932" cy="370322"/>
          </a:xfrm>
          <a:prstGeom prst="round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entury Gothic" charset="0"/>
                <a:ea typeface="Century Gothic" charset="0"/>
                <a:cs typeface="Century Gothic" charset="0"/>
              </a:rPr>
              <a:t>Gate</a:t>
            </a:r>
          </a:p>
        </p:txBody>
      </p:sp>
      <p:cxnSp>
        <p:nvCxnSpPr>
          <p:cNvPr id="561" name="Curved Connector 560"/>
          <p:cNvCxnSpPr>
            <a:stCxn id="830" idx="1"/>
            <a:endCxn id="44" idx="1"/>
          </p:cNvCxnSpPr>
          <p:nvPr/>
        </p:nvCxnSpPr>
        <p:spPr>
          <a:xfrm rot="5400000" flipH="1" flipV="1">
            <a:off x="6814887" y="3699057"/>
            <a:ext cx="12700" cy="2125863"/>
          </a:xfrm>
          <a:prstGeom prst="curvedConnector3">
            <a:avLst>
              <a:gd name="adj1" fmla="val 6510047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85" name="Straight Arrow Connector 684"/>
          <p:cNvCxnSpPr>
            <a:stCxn id="44" idx="0"/>
            <a:endCxn id="100" idx="2"/>
          </p:cNvCxnSpPr>
          <p:nvPr/>
        </p:nvCxnSpPr>
        <p:spPr>
          <a:xfrm>
            <a:off x="8062980" y="5191454"/>
            <a:ext cx="33829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25" name="Straight Arrow Connector 824"/>
          <p:cNvCxnSpPr>
            <a:stCxn id="82" idx="0"/>
            <a:endCxn id="44" idx="2"/>
          </p:cNvCxnSpPr>
          <p:nvPr/>
        </p:nvCxnSpPr>
        <p:spPr>
          <a:xfrm>
            <a:off x="7354359" y="5191454"/>
            <a:ext cx="338299" cy="0"/>
          </a:xfrm>
          <a:prstGeom prst="straightConnector1">
            <a:avLst/>
          </a:prstGeom>
          <a:ln w="190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830" name="Rounded Rectangle 829"/>
          <p:cNvSpPr/>
          <p:nvPr/>
        </p:nvSpPr>
        <p:spPr>
          <a:xfrm rot="5400000">
            <a:off x="5322490" y="5006293"/>
            <a:ext cx="858932" cy="370322"/>
          </a:xfrm>
          <a:prstGeom prst="round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entury Gothic" charset="0"/>
                <a:ea typeface="Century Gothic" charset="0"/>
                <a:cs typeface="Century Gothic" charset="0"/>
              </a:rPr>
              <a:t>Gate</a:t>
            </a:r>
          </a:p>
        </p:txBody>
      </p:sp>
      <p:cxnSp>
        <p:nvCxnSpPr>
          <p:cNvPr id="861" name="Straight Arrow Connector 860"/>
          <p:cNvCxnSpPr>
            <a:stCxn id="73" idx="0"/>
            <a:endCxn id="74" idx="2"/>
          </p:cNvCxnSpPr>
          <p:nvPr/>
        </p:nvCxnSpPr>
        <p:spPr>
          <a:xfrm>
            <a:off x="4519875" y="5191454"/>
            <a:ext cx="33829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64" name="Oval 863"/>
          <p:cNvSpPr/>
          <p:nvPr/>
        </p:nvSpPr>
        <p:spPr>
          <a:xfrm>
            <a:off x="3537786" y="5071471"/>
            <a:ext cx="189311" cy="23996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871" name="TextBox 870"/>
          <p:cNvSpPr txBox="1"/>
          <p:nvPr/>
        </p:nvSpPr>
        <p:spPr>
          <a:xfrm>
            <a:off x="649259" y="3014464"/>
            <a:ext cx="70984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charset="2"/>
              <a:buChar char="Ø"/>
            </a:pPr>
            <a:r>
              <a:rPr lang="en-US" sz="4000" dirty="0">
                <a:latin typeface="Century Gothic" charset="0"/>
                <a:ea typeface="Century Gothic" charset="0"/>
                <a:cs typeface="Century Gothic" charset="0"/>
              </a:rPr>
              <a:t>Cascades within a Model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303676" y="4866934"/>
            <a:ext cx="15668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3200">
                <a:solidFill>
                  <a:srgbClr val="000000"/>
                </a:solidFill>
                <a:latin typeface="Century Gothic" charset="0"/>
                <a:ea typeface="Century Gothic" charset="0"/>
                <a:cs typeface="Century Gothic" charset="0"/>
              </a:rPr>
              <a:t>Query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9656624" y="4866935"/>
            <a:ext cx="23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3200" dirty="0">
                <a:solidFill>
                  <a:srgbClr val="000000"/>
                </a:solidFill>
                <a:latin typeface="Century Gothic" charset="0"/>
                <a:ea typeface="Century Gothic" charset="0"/>
                <a:cs typeface="Century Gothic" charset="0"/>
              </a:rPr>
              <a:t>Prediction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5490800" y="6023341"/>
            <a:ext cx="25699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>
                <a:latin typeface="Century Gothic" charset="0"/>
                <a:ea typeface="Century Gothic" charset="0"/>
                <a:cs typeface="Century Gothic" charset="0"/>
              </a:rPr>
              <a:t>Skip Blocks</a:t>
            </a:r>
          </a:p>
        </p:txBody>
      </p:sp>
    </p:spTree>
    <p:extLst>
      <p:ext uri="{BB962C8B-B14F-4D97-AF65-F5344CB8AC3E}">
        <p14:creationId xmlns:p14="http://schemas.microsoft.com/office/powerpoint/2010/main" val="2937691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320676"/>
            <a:ext cx="11370376" cy="1325563"/>
          </a:xfrm>
        </p:spPr>
        <p:txBody>
          <a:bodyPr/>
          <a:lstStyle/>
          <a:p>
            <a:r>
              <a:rPr lang="en-US" dirty="0"/>
              <a:t>Cascading reduces computational cost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7626" y="1533526"/>
            <a:ext cx="9283700" cy="502632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845132" y="2256311"/>
            <a:ext cx="27788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Similar gains on larger models</a:t>
            </a:r>
          </a:p>
        </p:txBody>
      </p:sp>
    </p:spTree>
    <p:extLst>
      <p:ext uri="{BB962C8B-B14F-4D97-AF65-F5344CB8AC3E}">
        <p14:creationId xmlns:p14="http://schemas.microsoft.com/office/powerpoint/2010/main" val="1841728842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277426" y="452955"/>
            <a:ext cx="11399694" cy="5643563"/>
            <a:chOff x="1034664" y="0"/>
            <a:chExt cx="6839817" cy="3386138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77600" b="50625"/>
            <a:stretch/>
          </p:blipFill>
          <p:spPr>
            <a:xfrm>
              <a:off x="1034664" y="0"/>
              <a:ext cx="1851412" cy="3386138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137" t="49374" r="77947" b="6251"/>
            <a:stretch/>
          </p:blipFill>
          <p:spPr>
            <a:xfrm>
              <a:off x="4503834" y="228600"/>
              <a:ext cx="1728788" cy="3043238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60084" r="20037" b="50625"/>
            <a:stretch/>
          </p:blipFill>
          <p:spPr>
            <a:xfrm>
              <a:off x="6231419" y="0"/>
              <a:ext cx="1643062" cy="3386138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79098" t="49375" b="6250"/>
            <a:stretch/>
          </p:blipFill>
          <p:spPr>
            <a:xfrm>
              <a:off x="2950970" y="228600"/>
              <a:ext cx="1727585" cy="3043238"/>
            </a:xfrm>
            <a:prstGeom prst="rect">
              <a:avLst/>
            </a:prstGeom>
          </p:spPr>
        </p:pic>
      </p:grpSp>
      <p:sp>
        <p:nvSpPr>
          <p:cNvPr id="9" name="TextBox 8"/>
          <p:cNvSpPr txBox="1"/>
          <p:nvPr/>
        </p:nvSpPr>
        <p:spPr>
          <a:xfrm>
            <a:off x="3633221" y="6110806"/>
            <a:ext cx="50353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Number of </a:t>
            </a:r>
            <a:r>
              <a:rPr lang="en-US" sz="3200"/>
              <a:t>Layers Skipped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050325" y="2001797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Skip More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929634" y="2001797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Skip More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420649" y="2001797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Skip Less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99958" y="2001797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Skip Less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639628" y="310735"/>
            <a:ext cx="29793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/>
              <a:t>Difficult Images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162178" y="310735"/>
            <a:ext cx="25539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/>
              <a:t>Easy Images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993568718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142" y="320675"/>
            <a:ext cx="9073739" cy="1325563"/>
          </a:xfrm>
        </p:spPr>
        <p:txBody>
          <a:bodyPr/>
          <a:lstStyle/>
          <a:p>
            <a:r>
              <a:rPr lang="en-US" dirty="0"/>
              <a:t>Future Directions for Cascades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214796" y="1869532"/>
            <a:ext cx="9497163" cy="4824557"/>
          </a:xfrm>
        </p:spPr>
        <p:txBody>
          <a:bodyPr/>
          <a:lstStyle/>
          <a:p>
            <a:r>
              <a:rPr lang="en-US" dirty="0"/>
              <a:t>Using </a:t>
            </a:r>
            <a:r>
              <a:rPr lang="en-US" b="1" dirty="0"/>
              <a:t>reinforcement learning </a:t>
            </a:r>
            <a:r>
              <a:rPr lang="en-US" dirty="0"/>
              <a:t>techniques to reduce gating costs</a:t>
            </a:r>
          </a:p>
          <a:p>
            <a:pPr lvl="1"/>
            <a:endParaRPr lang="en-US" dirty="0"/>
          </a:p>
          <a:p>
            <a:r>
              <a:rPr lang="en-US" b="1" dirty="0"/>
              <a:t>Query triage </a:t>
            </a:r>
            <a:r>
              <a:rPr lang="en-US" dirty="0"/>
              <a:t>during </a:t>
            </a:r>
            <a:r>
              <a:rPr lang="en-US" b="1" dirty="0"/>
              <a:t>load spikes</a:t>
            </a:r>
            <a:r>
              <a:rPr lang="en-US" dirty="0"/>
              <a:t> </a:t>
            </a:r>
            <a:r>
              <a:rPr lang="en-US" dirty="0">
                <a:sym typeface="Wingdings"/>
              </a:rPr>
              <a:t> forcing fractions of the network to go dark</a:t>
            </a:r>
          </a:p>
          <a:p>
            <a:pPr lvl="1"/>
            <a:endParaRPr lang="en-US" dirty="0"/>
          </a:p>
          <a:p>
            <a:r>
              <a:rPr lang="en-US" b="1" dirty="0"/>
              <a:t>Irregular execution </a:t>
            </a:r>
            <a:r>
              <a:rPr lang="en-US" dirty="0">
                <a:sym typeface="Wingdings"/>
              </a:rPr>
              <a:t> </a:t>
            </a:r>
          </a:p>
          <a:p>
            <a:pPr lvl="1"/>
            <a:r>
              <a:rPr lang="en-US" dirty="0">
                <a:sym typeface="Wingdings"/>
              </a:rPr>
              <a:t>complicates batching</a:t>
            </a:r>
          </a:p>
          <a:p>
            <a:pPr lvl="1"/>
            <a:r>
              <a:rPr lang="en-US" dirty="0">
                <a:sym typeface="Wingdings"/>
              </a:rPr>
              <a:t>Issues for parallel execution</a:t>
            </a:r>
          </a:p>
        </p:txBody>
      </p:sp>
      <p:grpSp>
        <p:nvGrpSpPr>
          <p:cNvPr id="32" name="Group 31"/>
          <p:cNvGrpSpPr/>
          <p:nvPr/>
        </p:nvGrpSpPr>
        <p:grpSpPr>
          <a:xfrm rot="16200000">
            <a:off x="-1858514" y="2844115"/>
            <a:ext cx="6080127" cy="1033247"/>
            <a:chOff x="1685392" y="4465649"/>
            <a:chExt cx="8133126" cy="1451610"/>
          </a:xfrm>
        </p:grpSpPr>
        <p:sp>
          <p:nvSpPr>
            <p:cNvPr id="5" name="Rounded Rectangle 4"/>
            <p:cNvSpPr/>
            <p:nvPr/>
          </p:nvSpPr>
          <p:spPr>
            <a:xfrm rot="5400000">
              <a:off x="3608909" y="5006293"/>
              <a:ext cx="1451610" cy="37032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latin typeface="Century Gothic" charset="0"/>
                <a:ea typeface="Century Gothic" charset="0"/>
                <a:cs typeface="Century Gothic" charset="0"/>
              </a:endParaRPr>
            </a:p>
          </p:txBody>
        </p:sp>
        <p:sp>
          <p:nvSpPr>
            <p:cNvPr id="6" name="Rounded Rectangle 5"/>
            <p:cNvSpPr/>
            <p:nvPr/>
          </p:nvSpPr>
          <p:spPr>
            <a:xfrm rot="5400000">
              <a:off x="4317530" y="5006293"/>
              <a:ext cx="1451610" cy="37032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latin typeface="Century Gothic" charset="0"/>
                <a:ea typeface="Century Gothic" charset="0"/>
                <a:cs typeface="Century Gothic" charset="0"/>
              </a:endParaRPr>
            </a:p>
          </p:txBody>
        </p:sp>
        <p:cxnSp>
          <p:nvCxnSpPr>
            <p:cNvPr id="7" name="Straight Arrow Connector 6"/>
            <p:cNvCxnSpPr/>
            <p:nvPr/>
          </p:nvCxnSpPr>
          <p:spPr>
            <a:xfrm>
              <a:off x="3727097" y="5191454"/>
              <a:ext cx="42245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>
              <a:off x="5228496" y="5191454"/>
              <a:ext cx="33829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Curved Connector 8"/>
            <p:cNvCxnSpPr/>
            <p:nvPr/>
          </p:nvCxnSpPr>
          <p:spPr>
            <a:xfrm rot="5400000" flipH="1" flipV="1">
              <a:off x="4537458" y="3856973"/>
              <a:ext cx="309483" cy="2119514"/>
            </a:xfrm>
            <a:prstGeom prst="curvedConnector3">
              <a:avLst>
                <a:gd name="adj1" fmla="val 387066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0" name="Rounded Rectangle 9"/>
            <p:cNvSpPr/>
            <p:nvPr/>
          </p:nvSpPr>
          <p:spPr>
            <a:xfrm rot="5400000">
              <a:off x="5734772" y="5006293"/>
              <a:ext cx="1451610" cy="370322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latin typeface="Century Gothic" charset="0"/>
                <a:ea typeface="Century Gothic" charset="0"/>
                <a:cs typeface="Century Gothic" charset="0"/>
              </a:endParaRPr>
            </a:p>
          </p:txBody>
        </p:sp>
        <p:sp>
          <p:nvSpPr>
            <p:cNvPr id="11" name="Rounded Rectangle 10"/>
            <p:cNvSpPr/>
            <p:nvPr/>
          </p:nvSpPr>
          <p:spPr>
            <a:xfrm rot="5400000">
              <a:off x="6443393" y="5006293"/>
              <a:ext cx="1451610" cy="370322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latin typeface="Century Gothic" charset="0"/>
                <a:ea typeface="Century Gothic" charset="0"/>
                <a:cs typeface="Century Gothic" charset="0"/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>
              <a:off x="6645738" y="5191454"/>
              <a:ext cx="338299" cy="0"/>
            </a:xfrm>
            <a:prstGeom prst="straightConnector1">
              <a:avLst/>
            </a:prstGeom>
            <a:ln w="1905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>
              <a:off x="5937117" y="5191454"/>
              <a:ext cx="338299" cy="0"/>
            </a:xfrm>
            <a:prstGeom prst="straightConnector1">
              <a:avLst/>
            </a:prstGeom>
            <a:ln w="1905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4" name="Rounded Rectangle 13"/>
            <p:cNvSpPr/>
            <p:nvPr/>
          </p:nvSpPr>
          <p:spPr>
            <a:xfrm rot="5400000">
              <a:off x="1483046" y="5006293"/>
              <a:ext cx="1451610" cy="370322"/>
            </a:xfrm>
            <a:prstGeom prst="round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latin typeface="Century Gothic" charset="0"/>
                <a:ea typeface="Century Gothic" charset="0"/>
                <a:cs typeface="Century Gothic" charset="0"/>
              </a:endParaRPr>
            </a:p>
          </p:txBody>
        </p:sp>
        <p:sp>
          <p:nvSpPr>
            <p:cNvPr id="15" name="Rounded Rectangle 14"/>
            <p:cNvSpPr/>
            <p:nvPr/>
          </p:nvSpPr>
          <p:spPr>
            <a:xfrm rot="5400000">
              <a:off x="2191667" y="5006293"/>
              <a:ext cx="1451610" cy="370322"/>
            </a:xfrm>
            <a:prstGeom prst="round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latin typeface="Century Gothic" charset="0"/>
                <a:ea typeface="Century Gothic" charset="0"/>
                <a:cs typeface="Century Gothic" charset="0"/>
              </a:endParaRPr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>
              <a:off x="2394012" y="5191454"/>
              <a:ext cx="33829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 flipV="1">
              <a:off x="1685392" y="5191454"/>
              <a:ext cx="338298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>
              <a:off x="3102633" y="5191454"/>
              <a:ext cx="43515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Rounded Rectangle 18"/>
            <p:cNvSpPr/>
            <p:nvPr/>
          </p:nvSpPr>
          <p:spPr>
            <a:xfrm rot="5400000">
              <a:off x="7860634" y="5006293"/>
              <a:ext cx="1451610" cy="370322"/>
            </a:xfrm>
            <a:prstGeom prst="round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latin typeface="Century Gothic" charset="0"/>
                <a:ea typeface="Century Gothic" charset="0"/>
                <a:cs typeface="Century Gothic" charset="0"/>
              </a:endParaRPr>
            </a:p>
          </p:txBody>
        </p:sp>
        <p:sp>
          <p:nvSpPr>
            <p:cNvPr id="20" name="Rounded Rectangle 19"/>
            <p:cNvSpPr/>
            <p:nvPr/>
          </p:nvSpPr>
          <p:spPr>
            <a:xfrm rot="5400000">
              <a:off x="8569255" y="5006293"/>
              <a:ext cx="1451610" cy="370322"/>
            </a:xfrm>
            <a:prstGeom prst="round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latin typeface="Century Gothic" charset="0"/>
                <a:ea typeface="Century Gothic" charset="0"/>
                <a:cs typeface="Century Gothic" charset="0"/>
              </a:endParaRPr>
            </a:p>
          </p:txBody>
        </p:sp>
        <p:cxnSp>
          <p:nvCxnSpPr>
            <p:cNvPr id="21" name="Straight Arrow Connector 20"/>
            <p:cNvCxnSpPr/>
            <p:nvPr/>
          </p:nvCxnSpPr>
          <p:spPr>
            <a:xfrm>
              <a:off x="8771600" y="5191454"/>
              <a:ext cx="33829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 flipV="1">
              <a:off x="9480221" y="5191453"/>
              <a:ext cx="338297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3" name="Rounded Rectangle 22"/>
            <p:cNvSpPr/>
            <p:nvPr/>
          </p:nvSpPr>
          <p:spPr>
            <a:xfrm rot="5400000">
              <a:off x="7448353" y="5006293"/>
              <a:ext cx="858932" cy="370322"/>
            </a:xfrm>
            <a:prstGeom prst="roundRect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latin typeface="Century Gothic" charset="0"/>
                <a:ea typeface="Century Gothic" charset="0"/>
                <a:cs typeface="Century Gothic" charset="0"/>
              </a:endParaRPr>
            </a:p>
          </p:txBody>
        </p:sp>
        <p:cxnSp>
          <p:nvCxnSpPr>
            <p:cNvPr id="24" name="Curved Connector 23"/>
            <p:cNvCxnSpPr/>
            <p:nvPr/>
          </p:nvCxnSpPr>
          <p:spPr>
            <a:xfrm rot="5400000" flipH="1" flipV="1">
              <a:off x="6814887" y="3699057"/>
              <a:ext cx="12700" cy="2125863"/>
            </a:xfrm>
            <a:prstGeom prst="curvedConnector3">
              <a:avLst>
                <a:gd name="adj1" fmla="val 6510047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>
              <a:off x="8062980" y="5191454"/>
              <a:ext cx="33829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>
              <a:off x="7354359" y="5191454"/>
              <a:ext cx="338299" cy="0"/>
            </a:xfrm>
            <a:prstGeom prst="straightConnector1">
              <a:avLst/>
            </a:prstGeom>
            <a:ln w="1905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7" name="Rounded Rectangle 26"/>
            <p:cNvSpPr/>
            <p:nvPr/>
          </p:nvSpPr>
          <p:spPr>
            <a:xfrm rot="5400000">
              <a:off x="5322490" y="5006293"/>
              <a:ext cx="858932" cy="370322"/>
            </a:xfrm>
            <a:prstGeom prst="roundRect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latin typeface="Century Gothic" charset="0"/>
                <a:ea typeface="Century Gothic" charset="0"/>
                <a:cs typeface="Century Gothic" charset="0"/>
              </a:endParaRPr>
            </a:p>
          </p:txBody>
        </p:sp>
        <p:cxnSp>
          <p:nvCxnSpPr>
            <p:cNvPr id="28" name="Straight Arrow Connector 27"/>
            <p:cNvCxnSpPr/>
            <p:nvPr/>
          </p:nvCxnSpPr>
          <p:spPr>
            <a:xfrm>
              <a:off x="4519875" y="5191454"/>
              <a:ext cx="33829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9" name="Oval 28"/>
            <p:cNvSpPr/>
            <p:nvPr/>
          </p:nvSpPr>
          <p:spPr>
            <a:xfrm>
              <a:off x="3537786" y="5071471"/>
              <a:ext cx="189311" cy="23996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latin typeface="Century Gothic" charset="0"/>
                <a:ea typeface="Century Gothic" charset="0"/>
                <a:cs typeface="Century Gothic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909288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Need Robust Predictions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929568"/>
          </a:xfrm>
        </p:spPr>
        <p:txBody>
          <a:bodyPr>
            <a:normAutofit/>
          </a:bodyPr>
          <a:lstStyle/>
          <a:p>
            <a:r>
              <a:rPr lang="en-US" dirty="0"/>
              <a:t>Often want to quantify prediction accuracy</a:t>
            </a:r>
          </a:p>
          <a:p>
            <a:pPr lvl="1"/>
            <a:r>
              <a:rPr lang="en-US" dirty="0"/>
              <a:t>Use class conditional entropy?</a:t>
            </a:r>
          </a:p>
          <a:p>
            <a:r>
              <a:rPr lang="en-US" dirty="0"/>
              <a:t>Other techniques for modeling prediction uncertainty</a:t>
            </a:r>
          </a:p>
          <a:p>
            <a:pPr lvl="1"/>
            <a:r>
              <a:rPr lang="en-US" dirty="0"/>
              <a:t>Bayesian Inference </a:t>
            </a:r>
          </a:p>
          <a:p>
            <a:pPr lvl="2"/>
            <a:r>
              <a:rPr lang="en-US" dirty="0"/>
              <a:t>Need to maintain more statistics about each parameter</a:t>
            </a:r>
          </a:p>
          <a:p>
            <a:pPr lvl="2"/>
            <a:r>
              <a:rPr lang="en-US" dirty="0"/>
              <a:t>Often requires matrix inversion, sampling, or numeric integration</a:t>
            </a:r>
          </a:p>
          <a:p>
            <a:pPr lvl="1"/>
            <a:r>
              <a:rPr lang="en-US" dirty="0"/>
              <a:t>Bagging</a:t>
            </a:r>
          </a:p>
          <a:p>
            <a:pPr lvl="2"/>
            <a:r>
              <a:rPr lang="en-US" dirty="0"/>
              <a:t>Multiple copies of the same model trained on different subsets of data</a:t>
            </a:r>
          </a:p>
          <a:p>
            <a:pPr lvl="2"/>
            <a:r>
              <a:rPr lang="en-US" dirty="0"/>
              <a:t>Linearly increases complexity</a:t>
            </a:r>
          </a:p>
          <a:p>
            <a:pPr lvl="2"/>
            <a:endParaRPr lang="en-US" dirty="0"/>
          </a:p>
          <a:p>
            <a:r>
              <a:rPr lang="en-US" dirty="0"/>
              <a:t>Often robust predictions </a:t>
            </a:r>
            <a:r>
              <a:rPr lang="en-US" dirty="0">
                <a:sym typeface="Wingdings"/>
              </a:rPr>
              <a:t> </a:t>
            </a:r>
            <a:r>
              <a:rPr lang="en-US" dirty="0"/>
              <a:t>additional computation</a:t>
            </a:r>
          </a:p>
        </p:txBody>
      </p:sp>
    </p:spTree>
    <p:extLst>
      <p:ext uri="{BB962C8B-B14F-4D97-AF65-F5344CB8AC3E}">
        <p14:creationId xmlns:p14="http://schemas.microsoft.com/office/powerpoint/2010/main" val="3627575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74856C26-42BB-9140-91AE-EB7DCCED0686}"/>
              </a:ext>
            </a:extLst>
          </p:cNvPr>
          <p:cNvSpPr/>
          <p:nvPr/>
        </p:nvSpPr>
        <p:spPr>
          <a:xfrm>
            <a:off x="409074" y="4596063"/>
            <a:ext cx="9440154" cy="866274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/>
          <p:cNvSpPr txBox="1"/>
          <p:nvPr/>
        </p:nvSpPr>
        <p:spPr>
          <a:xfrm>
            <a:off x="553553" y="571277"/>
            <a:ext cx="2637005" cy="748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4267" b="1" dirty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Inference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4185039" y="2367971"/>
            <a:ext cx="2363146" cy="6667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3733" dirty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Big Model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9405824" y="543559"/>
            <a:ext cx="2584361" cy="3035836"/>
            <a:chOff x="6934007" y="1783903"/>
            <a:chExt cx="1938271" cy="2276877"/>
          </a:xfrm>
        </p:grpSpPr>
        <p:grpSp>
          <p:nvGrpSpPr>
            <p:cNvPr id="21" name="Group 20"/>
            <p:cNvGrpSpPr/>
            <p:nvPr/>
          </p:nvGrpSpPr>
          <p:grpSpPr>
            <a:xfrm>
              <a:off x="7248513" y="1783903"/>
              <a:ext cx="1377229" cy="1732148"/>
              <a:chOff x="9125207" y="2174230"/>
              <a:chExt cx="1380488" cy="1736247"/>
            </a:xfrm>
          </p:grpSpPr>
          <p:sp>
            <p:nvSpPr>
              <p:cNvPr id="22" name="Rectangle 21"/>
              <p:cNvSpPr/>
              <p:nvPr/>
            </p:nvSpPr>
            <p:spPr>
              <a:xfrm>
                <a:off x="9125207" y="2174230"/>
                <a:ext cx="1380488" cy="1736247"/>
              </a:xfrm>
              <a:prstGeom prst="rect">
                <a:avLst/>
              </a:prstGeom>
              <a:ln w="571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9214582" y="2275991"/>
                <a:ext cx="1200434" cy="141115"/>
              </a:xfrm>
              <a:prstGeom prst="rect">
                <a:avLst/>
              </a:prstGeom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9214582" y="2503488"/>
                <a:ext cx="1200434" cy="1300416"/>
              </a:xfrm>
              <a:prstGeom prst="rect">
                <a:avLst/>
              </a:prstGeom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grpSp>
            <p:nvGrpSpPr>
              <p:cNvPr id="26" name="Group 25"/>
              <p:cNvGrpSpPr/>
              <p:nvPr/>
            </p:nvGrpSpPr>
            <p:grpSpPr>
              <a:xfrm>
                <a:off x="9330413" y="3302478"/>
                <a:ext cx="977923" cy="353568"/>
                <a:chOff x="9339557" y="3293334"/>
                <a:chExt cx="977923" cy="353568"/>
              </a:xfrm>
            </p:grpSpPr>
            <p:cxnSp>
              <p:nvCxnSpPr>
                <p:cNvPr id="30" name="Straight Connector 29"/>
                <p:cNvCxnSpPr/>
                <p:nvPr/>
              </p:nvCxnSpPr>
              <p:spPr>
                <a:xfrm>
                  <a:off x="9339557" y="3293334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/>
                <p:cNvCxnSpPr/>
                <p:nvPr/>
              </p:nvCxnSpPr>
              <p:spPr>
                <a:xfrm>
                  <a:off x="9339557" y="3352262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/>
                <p:cNvCxnSpPr/>
                <p:nvPr/>
              </p:nvCxnSpPr>
              <p:spPr>
                <a:xfrm>
                  <a:off x="9339557" y="3529046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/>
                <p:cNvCxnSpPr/>
                <p:nvPr/>
              </p:nvCxnSpPr>
              <p:spPr>
                <a:xfrm>
                  <a:off x="9339557" y="3587974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/>
                <p:cNvCxnSpPr/>
                <p:nvPr/>
              </p:nvCxnSpPr>
              <p:spPr>
                <a:xfrm>
                  <a:off x="9339557" y="3646902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/>
                <p:cNvCxnSpPr/>
                <p:nvPr/>
              </p:nvCxnSpPr>
              <p:spPr>
                <a:xfrm>
                  <a:off x="9339557" y="3470118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Straight Connector 35"/>
                <p:cNvCxnSpPr/>
                <p:nvPr/>
              </p:nvCxnSpPr>
              <p:spPr>
                <a:xfrm>
                  <a:off x="9339557" y="3411190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41" name="TextBox 40"/>
            <p:cNvSpPr txBox="1"/>
            <p:nvPr/>
          </p:nvSpPr>
          <p:spPr>
            <a:xfrm>
              <a:off x="6934007" y="3560691"/>
              <a:ext cx="1938271" cy="5000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3733" dirty="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rPr>
                <a:t>Application</a:t>
              </a:r>
            </a:p>
          </p:txBody>
        </p:sp>
      </p:grpSp>
      <p:sp>
        <p:nvSpPr>
          <p:cNvPr id="42" name="Right Arrow 41"/>
          <p:cNvSpPr/>
          <p:nvPr/>
        </p:nvSpPr>
        <p:spPr>
          <a:xfrm>
            <a:off x="7176725" y="1814785"/>
            <a:ext cx="1933739" cy="1198800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2667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Decision</a:t>
            </a:r>
          </a:p>
        </p:txBody>
      </p:sp>
      <p:sp>
        <p:nvSpPr>
          <p:cNvPr id="2" name="Left Arrow 1"/>
          <p:cNvSpPr/>
          <p:nvPr/>
        </p:nvSpPr>
        <p:spPr>
          <a:xfrm>
            <a:off x="7026793" y="212718"/>
            <a:ext cx="1842948" cy="1243892"/>
          </a:xfrm>
          <a:prstGeom prst="lef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2667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Query</a:t>
            </a:r>
          </a:p>
        </p:txBody>
      </p:sp>
      <p:grpSp>
        <p:nvGrpSpPr>
          <p:cNvPr id="52" name="Group 51"/>
          <p:cNvGrpSpPr/>
          <p:nvPr/>
        </p:nvGrpSpPr>
        <p:grpSpPr>
          <a:xfrm>
            <a:off x="10078332" y="1138594"/>
            <a:ext cx="1320617" cy="736469"/>
            <a:chOff x="7584821" y="2225245"/>
            <a:chExt cx="990463" cy="552352"/>
          </a:xfrm>
        </p:grpSpPr>
        <p:sp>
          <p:nvSpPr>
            <p:cNvPr id="53" name="Rectangle 52"/>
            <p:cNvSpPr/>
            <p:nvPr/>
          </p:nvSpPr>
          <p:spPr>
            <a:xfrm>
              <a:off x="7584821" y="2225245"/>
              <a:ext cx="481364" cy="462472"/>
            </a:xfrm>
            <a:prstGeom prst="rect">
              <a:avLst/>
            </a:prstGeom>
            <a:solidFill>
              <a:schemeClr val="tx1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4" name="Oval 53"/>
            <p:cNvSpPr/>
            <p:nvPr/>
          </p:nvSpPr>
          <p:spPr>
            <a:xfrm>
              <a:off x="7664774" y="2299845"/>
              <a:ext cx="303656" cy="30365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6" name="Triangle 55"/>
            <p:cNvSpPr/>
            <p:nvPr/>
          </p:nvSpPr>
          <p:spPr>
            <a:xfrm rot="5400000">
              <a:off x="7754787" y="2373936"/>
              <a:ext cx="180351" cy="155475"/>
            </a:xfrm>
            <a:prstGeom prst="triangl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8174267" y="2225245"/>
              <a:ext cx="401017" cy="236256"/>
            </a:xfrm>
            <a:prstGeom prst="rect">
              <a:avLst/>
            </a:prstGeom>
            <a:solidFill>
              <a:srgbClr val="7030A0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8174267" y="2529126"/>
              <a:ext cx="401017" cy="236256"/>
            </a:xfrm>
            <a:prstGeom prst="rect">
              <a:avLst/>
            </a:prstGeom>
            <a:solidFill>
              <a:schemeClr val="accent4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cxnSp>
          <p:nvCxnSpPr>
            <p:cNvPr id="59" name="Straight Connector 58"/>
            <p:cNvCxnSpPr/>
            <p:nvPr/>
          </p:nvCxnSpPr>
          <p:spPr>
            <a:xfrm>
              <a:off x="7651675" y="2777597"/>
              <a:ext cx="385489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5" name="Group 44"/>
          <p:cNvGrpSpPr/>
          <p:nvPr/>
        </p:nvGrpSpPr>
        <p:grpSpPr>
          <a:xfrm>
            <a:off x="4085252" y="710961"/>
            <a:ext cx="2649647" cy="1532793"/>
            <a:chOff x="6031930" y="1896432"/>
            <a:chExt cx="1987235" cy="1149595"/>
          </a:xfrm>
        </p:grpSpPr>
        <p:grpSp>
          <p:nvGrpSpPr>
            <p:cNvPr id="46" name="Group 45"/>
            <p:cNvGrpSpPr/>
            <p:nvPr/>
          </p:nvGrpSpPr>
          <p:grpSpPr>
            <a:xfrm>
              <a:off x="6031930" y="1896432"/>
              <a:ext cx="1987235" cy="1149595"/>
              <a:chOff x="4437802" y="2295143"/>
              <a:chExt cx="2565113" cy="1483893"/>
            </a:xfrm>
          </p:grpSpPr>
          <p:cxnSp>
            <p:nvCxnSpPr>
              <p:cNvPr id="48" name="Straight Arrow Connector 47"/>
              <p:cNvCxnSpPr/>
              <p:nvPr/>
            </p:nvCxnSpPr>
            <p:spPr>
              <a:xfrm>
                <a:off x="6221474" y="3037091"/>
                <a:ext cx="781441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49" name="Straight Arrow Connector 48"/>
              <p:cNvCxnSpPr/>
              <p:nvPr/>
            </p:nvCxnSpPr>
            <p:spPr>
              <a:xfrm>
                <a:off x="4608575" y="2380530"/>
                <a:ext cx="1922918" cy="65656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50" name="Straight Arrow Connector 49"/>
              <p:cNvCxnSpPr/>
              <p:nvPr/>
            </p:nvCxnSpPr>
            <p:spPr>
              <a:xfrm>
                <a:off x="4608575" y="2708810"/>
                <a:ext cx="1922918" cy="32828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51" name="Straight Arrow Connector 50"/>
              <p:cNvCxnSpPr/>
              <p:nvPr/>
            </p:nvCxnSpPr>
            <p:spPr>
              <a:xfrm>
                <a:off x="4608575" y="3037089"/>
                <a:ext cx="1922918" cy="1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60" name="Straight Arrow Connector 59"/>
              <p:cNvCxnSpPr/>
              <p:nvPr/>
            </p:nvCxnSpPr>
            <p:spPr>
              <a:xfrm flipV="1">
                <a:off x="4608575" y="3037090"/>
                <a:ext cx="1922918" cy="328279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61" name="Straight Arrow Connector 60"/>
              <p:cNvCxnSpPr/>
              <p:nvPr/>
            </p:nvCxnSpPr>
            <p:spPr>
              <a:xfrm flipV="1">
                <a:off x="4608575" y="3037090"/>
                <a:ext cx="1922918" cy="65656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sp>
            <p:nvSpPr>
              <p:cNvPr id="62" name="Oval 61"/>
              <p:cNvSpPr/>
              <p:nvPr/>
            </p:nvSpPr>
            <p:spPr>
              <a:xfrm>
                <a:off x="5121690" y="2390319"/>
                <a:ext cx="1293541" cy="1293541"/>
              </a:xfrm>
              <a:prstGeom prst="ellipse">
                <a:avLst/>
              </a:prstGeom>
              <a:solidFill>
                <a:schemeClr val="bg1"/>
              </a:solidFill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grpSp>
            <p:nvGrpSpPr>
              <p:cNvPr id="63" name="Group 62"/>
              <p:cNvGrpSpPr/>
              <p:nvPr/>
            </p:nvGrpSpPr>
            <p:grpSpPr>
              <a:xfrm>
                <a:off x="4437802" y="2295143"/>
                <a:ext cx="170773" cy="1483893"/>
                <a:chOff x="4461603" y="726948"/>
                <a:chExt cx="228600" cy="1986366"/>
              </a:xfrm>
            </p:grpSpPr>
            <p:sp>
              <p:nvSpPr>
                <p:cNvPr id="64" name="Oval 63"/>
                <p:cNvSpPr/>
                <p:nvPr/>
              </p:nvSpPr>
              <p:spPr>
                <a:xfrm>
                  <a:off x="4461603" y="726948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65" name="Oval 64"/>
                <p:cNvSpPr/>
                <p:nvPr/>
              </p:nvSpPr>
              <p:spPr>
                <a:xfrm>
                  <a:off x="4461603" y="1605830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66" name="Oval 65"/>
                <p:cNvSpPr/>
                <p:nvPr/>
              </p:nvSpPr>
              <p:spPr>
                <a:xfrm>
                  <a:off x="4461603" y="2045271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68" name="Oval 67"/>
                <p:cNvSpPr/>
                <p:nvPr/>
              </p:nvSpPr>
              <p:spPr>
                <a:xfrm>
                  <a:off x="4461603" y="2484714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69" name="Oval 68"/>
                <p:cNvSpPr/>
                <p:nvPr/>
              </p:nvSpPr>
              <p:spPr>
                <a:xfrm>
                  <a:off x="4461603" y="1166389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</p:grpSp>
        </p:grpSp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676939" y="2101428"/>
              <a:ext cx="736831" cy="736831"/>
            </a:xfrm>
            <a:prstGeom prst="rect">
              <a:avLst/>
            </a:prstGeom>
          </p:spPr>
        </p:pic>
      </p:grp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553553" y="3848376"/>
            <a:ext cx="10800247" cy="2733138"/>
          </a:xfrm>
        </p:spPr>
        <p:txBody>
          <a:bodyPr>
            <a:normAutofit/>
          </a:bodyPr>
          <a:lstStyle/>
          <a:p>
            <a:pPr marL="14287" indent="0">
              <a:buNone/>
            </a:pPr>
            <a:r>
              <a:rPr lang="en-US" sz="4400" b="1" dirty="0"/>
              <a:t>Two Approaches</a:t>
            </a:r>
          </a:p>
          <a:p>
            <a:r>
              <a:rPr lang="en-US" sz="4000" b="1" i="1" dirty="0"/>
              <a:t>Offline:</a:t>
            </a:r>
            <a:r>
              <a:rPr lang="en-US" sz="4000" dirty="0"/>
              <a:t> Pre-Materialize Predictions</a:t>
            </a:r>
          </a:p>
          <a:p>
            <a:r>
              <a:rPr lang="en-US" sz="4000" b="1" i="1" dirty="0"/>
              <a:t>Online:</a:t>
            </a:r>
            <a:r>
              <a:rPr lang="en-US" sz="4000" dirty="0"/>
              <a:t> Compute Predictions on the fly</a:t>
            </a:r>
          </a:p>
        </p:txBody>
      </p:sp>
    </p:spTree>
    <p:extLst>
      <p:ext uri="{BB962C8B-B14F-4D97-AF65-F5344CB8AC3E}">
        <p14:creationId xmlns:p14="http://schemas.microsoft.com/office/powerpoint/2010/main" val="18641988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8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71FBD58A-D55E-8143-8FD6-9652E1A1474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6381158" y="2220972"/>
            <a:ext cx="4483698" cy="271681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690C2DDF-CF0B-B444-ACB4-AAE7E7EA0ED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741342" y="975070"/>
            <a:ext cx="437827" cy="413308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05E0AB7-E726-3C44-B0C4-B3E0539E8A1E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72" y="1622770"/>
            <a:ext cx="4293230" cy="382352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593194B-5062-2840-B041-C641FAF6D5D7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4345" y="1622770"/>
            <a:ext cx="8220588" cy="382352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6F38C2C-C202-6742-B189-E03BE8AB39C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58489" y="1970364"/>
            <a:ext cx="368213" cy="347593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2341FEE-3690-8041-988D-54EC5BCAEC96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23314" y="5656913"/>
            <a:ext cx="1817945" cy="96637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8B408E0F-896D-F94A-8826-A439C3EFEE81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51147" y="5684004"/>
            <a:ext cx="1766983" cy="939288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43098044-6C6E-6C43-ADE7-CB5AA600A6BF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139309" y="7196304"/>
            <a:ext cx="2057139" cy="1136539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809C0642-40E9-104E-832D-C0208B15CA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Pre-materialized</a:t>
            </a:r>
            <a:r>
              <a:rPr lang="en-US" dirty="0"/>
              <a:t> Predictions</a:t>
            </a:r>
          </a:p>
        </p:txBody>
      </p:sp>
    </p:spTree>
    <p:extLst>
      <p:ext uri="{BB962C8B-B14F-4D97-AF65-F5344CB8AC3E}">
        <p14:creationId xmlns:p14="http://schemas.microsoft.com/office/powerpoint/2010/main" val="2333013673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71FBD58A-D55E-8143-8FD6-9652E1A1474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6381158" y="2220972"/>
            <a:ext cx="4483698" cy="271681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690C2DDF-CF0B-B444-ACB4-AAE7E7EA0ED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741342" y="975070"/>
            <a:ext cx="437827" cy="413308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05E0AB7-E726-3C44-B0C4-B3E0539E8A1E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6176" y="1377609"/>
            <a:ext cx="5234078" cy="466144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593194B-5062-2840-B041-C641FAF6D5D7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630195" y="1622770"/>
            <a:ext cx="8220588" cy="382352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6F38C2C-C202-6742-B189-E03BE8AB39C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69039" y="1970364"/>
            <a:ext cx="368213" cy="347593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2341FEE-3690-8041-988D-54EC5BCAEC96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04264" y="7580200"/>
            <a:ext cx="1817945" cy="96637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8B408E0F-896D-F94A-8826-A439C3EFEE81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86817" y="7863199"/>
            <a:ext cx="1766983" cy="939288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43098044-6C6E-6C43-ADE7-CB5AA600A6BF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139309" y="7196304"/>
            <a:ext cx="2057139" cy="1136539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809C0642-40E9-104E-832D-C0208B15CA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450" y="262627"/>
            <a:ext cx="10801350" cy="1325563"/>
          </a:xfrm>
        </p:spPr>
        <p:txBody>
          <a:bodyPr/>
          <a:lstStyle/>
          <a:p>
            <a:r>
              <a:rPr lang="en-US" b="1" dirty="0"/>
              <a:t>Pre-materialized</a:t>
            </a:r>
            <a:r>
              <a:rPr lang="en-US" dirty="0"/>
              <a:t> Predictions</a:t>
            </a:r>
          </a:p>
        </p:txBody>
      </p:sp>
      <p:sp>
        <p:nvSpPr>
          <p:cNvPr id="11" name="Can 10">
            <a:extLst>
              <a:ext uri="{FF2B5EF4-FFF2-40B4-BE49-F238E27FC236}">
                <a16:creationId xmlns:a16="http://schemas.microsoft.com/office/drawing/2014/main" id="{9ED72A20-A13F-5845-A3C4-CDDAF1C4B897}"/>
              </a:ext>
            </a:extLst>
          </p:cNvPr>
          <p:cNvSpPr/>
          <p:nvPr/>
        </p:nvSpPr>
        <p:spPr>
          <a:xfrm>
            <a:off x="6640765" y="4937789"/>
            <a:ext cx="1991098" cy="1596361"/>
          </a:xfrm>
          <a:prstGeom prst="can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70"/>
            <a:r>
              <a:rPr lang="en-US" sz="2400" dirty="0">
                <a:solidFill>
                  <a:prstClr val="white"/>
                </a:solidFill>
                <a:ea typeface="Helvetica Neue" charset="0"/>
                <a:cs typeface="Helvetica Neue" charset="0"/>
              </a:rPr>
              <a:t>All Possible</a:t>
            </a:r>
          </a:p>
          <a:p>
            <a:pPr algn="ctr" defTabSz="609570"/>
            <a:r>
              <a:rPr lang="en-US" sz="2400" dirty="0">
                <a:solidFill>
                  <a:prstClr val="white"/>
                </a:solidFill>
                <a:ea typeface="Helvetica Neue" charset="0"/>
                <a:cs typeface="Helvetica Neue" charset="0"/>
              </a:rPr>
              <a:t>Queries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1D1D4575-89C2-A04A-BB24-03E4C58F47A2}"/>
              </a:ext>
            </a:extLst>
          </p:cNvPr>
          <p:cNvSpPr/>
          <p:nvPr/>
        </p:nvSpPr>
        <p:spPr>
          <a:xfrm>
            <a:off x="6194492" y="2703194"/>
            <a:ext cx="2883645" cy="1503468"/>
          </a:xfrm>
          <a:prstGeom prst="roundRect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Batch Training Framework</a:t>
            </a:r>
          </a:p>
        </p:txBody>
      </p:sp>
      <p:sp>
        <p:nvSpPr>
          <p:cNvPr id="14" name="Down Arrow 13">
            <a:extLst>
              <a:ext uri="{FF2B5EF4-FFF2-40B4-BE49-F238E27FC236}">
                <a16:creationId xmlns:a16="http://schemas.microsoft.com/office/drawing/2014/main" id="{D3440B51-6FE1-E849-969D-E0BDCCEB2A53}"/>
              </a:ext>
            </a:extLst>
          </p:cNvPr>
          <p:cNvSpPr/>
          <p:nvPr/>
        </p:nvSpPr>
        <p:spPr>
          <a:xfrm rot="16200000">
            <a:off x="5515241" y="3170008"/>
            <a:ext cx="506802" cy="569841"/>
          </a:xfrm>
          <a:prstGeom prst="downArrow">
            <a:avLst/>
          </a:prstGeom>
          <a:ln w="28575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2400">
              <a:solidFill>
                <a:srgbClr val="FFFFFF"/>
              </a:solidFill>
              <a:latin typeface="Century Gothic" panose="020F0302020204030204"/>
            </a:endParaRPr>
          </a:p>
        </p:txBody>
      </p:sp>
      <p:sp>
        <p:nvSpPr>
          <p:cNvPr id="15" name="Down Arrow 14">
            <a:extLst>
              <a:ext uri="{FF2B5EF4-FFF2-40B4-BE49-F238E27FC236}">
                <a16:creationId xmlns:a16="http://schemas.microsoft.com/office/drawing/2014/main" id="{5CAF6428-7011-7B4B-ACC6-BE6703C0FF32}"/>
              </a:ext>
            </a:extLst>
          </p:cNvPr>
          <p:cNvSpPr/>
          <p:nvPr/>
        </p:nvSpPr>
        <p:spPr>
          <a:xfrm rot="10800000">
            <a:off x="7382914" y="4274234"/>
            <a:ext cx="506802" cy="595982"/>
          </a:xfrm>
          <a:prstGeom prst="downArrow">
            <a:avLst/>
          </a:prstGeom>
          <a:ln w="28575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2400">
              <a:solidFill>
                <a:srgbClr val="FFFFFF"/>
              </a:solidFill>
              <a:latin typeface="Century Gothic" panose="020F0302020204030204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516BC76-8833-8F4A-82BB-E679BD8DEEF4}"/>
              </a:ext>
            </a:extLst>
          </p:cNvPr>
          <p:cNvGrpSpPr/>
          <p:nvPr/>
        </p:nvGrpSpPr>
        <p:grpSpPr>
          <a:xfrm>
            <a:off x="6694897" y="1791075"/>
            <a:ext cx="1946651" cy="878333"/>
            <a:chOff x="6995846" y="1791075"/>
            <a:chExt cx="1946651" cy="878333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4B96B073-632E-F346-8980-179A1AA692C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112486" y="1791075"/>
              <a:ext cx="1649554" cy="878333"/>
            </a:xfrm>
            <a:prstGeom prst="rect">
              <a:avLst/>
            </a:prstGeom>
          </p:spPr>
        </p:pic>
        <p:sp>
          <p:nvSpPr>
            <p:cNvPr id="5" name="Double Bracket 4">
              <a:extLst>
                <a:ext uri="{FF2B5EF4-FFF2-40B4-BE49-F238E27FC236}">
                  <a16:creationId xmlns:a16="http://schemas.microsoft.com/office/drawing/2014/main" id="{C3F55E27-3A45-1545-8F22-AEA06C44E3F8}"/>
                </a:ext>
              </a:extLst>
            </p:cNvPr>
            <p:cNvSpPr/>
            <p:nvPr/>
          </p:nvSpPr>
          <p:spPr>
            <a:xfrm>
              <a:off x="6995846" y="1947214"/>
              <a:ext cx="1946651" cy="699044"/>
            </a:xfrm>
            <a:prstGeom prst="bracketPair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766249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4" grpId="0" animBg="1"/>
      <p:bldP spid="1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71FBD58A-D55E-8143-8FD6-9652E1A1474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6381158" y="2220972"/>
            <a:ext cx="4483698" cy="271681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690C2DDF-CF0B-B444-ACB4-AAE7E7EA0ED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231231" y="975070"/>
            <a:ext cx="437827" cy="413308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05E0AB7-E726-3C44-B0C4-B3E0539E8A1E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104721" y="1377607"/>
            <a:ext cx="5234078" cy="466144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593194B-5062-2840-B041-C641FAF6D5D7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630195" y="1622770"/>
            <a:ext cx="8220588" cy="382352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6F38C2C-C202-6742-B189-E03BE8AB39C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69039" y="1970364"/>
            <a:ext cx="368213" cy="347593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2341FEE-3690-8041-988D-54EC5BCAEC96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04264" y="7580200"/>
            <a:ext cx="1817945" cy="96637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8B408E0F-896D-F94A-8826-A439C3EFEE81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86817" y="7863199"/>
            <a:ext cx="1766983" cy="939288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43098044-6C6E-6C43-ADE7-CB5AA600A6BF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139309" y="7196304"/>
            <a:ext cx="2057139" cy="1136539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809C0642-40E9-104E-832D-C0208B15CA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450" y="262627"/>
            <a:ext cx="10801350" cy="1325563"/>
          </a:xfrm>
        </p:spPr>
        <p:txBody>
          <a:bodyPr/>
          <a:lstStyle/>
          <a:p>
            <a:r>
              <a:rPr lang="en-US" b="1" dirty="0"/>
              <a:t>Pre-materialized</a:t>
            </a:r>
            <a:r>
              <a:rPr lang="en-US" dirty="0"/>
              <a:t> Predictions</a:t>
            </a:r>
          </a:p>
        </p:txBody>
      </p:sp>
      <p:sp>
        <p:nvSpPr>
          <p:cNvPr id="11" name="Can 10">
            <a:extLst>
              <a:ext uri="{FF2B5EF4-FFF2-40B4-BE49-F238E27FC236}">
                <a16:creationId xmlns:a16="http://schemas.microsoft.com/office/drawing/2014/main" id="{9ED72A20-A13F-5845-A3C4-CDDAF1C4B897}"/>
              </a:ext>
            </a:extLst>
          </p:cNvPr>
          <p:cNvSpPr/>
          <p:nvPr/>
        </p:nvSpPr>
        <p:spPr>
          <a:xfrm>
            <a:off x="4624761" y="4937789"/>
            <a:ext cx="1991098" cy="1596361"/>
          </a:xfrm>
          <a:prstGeom prst="can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70"/>
            <a:r>
              <a:rPr lang="en-US" sz="2400" dirty="0">
                <a:solidFill>
                  <a:prstClr val="white"/>
                </a:solidFill>
                <a:ea typeface="Helvetica Neue" charset="0"/>
                <a:cs typeface="Helvetica Neue" charset="0"/>
              </a:rPr>
              <a:t>All Possible</a:t>
            </a:r>
          </a:p>
          <a:p>
            <a:pPr algn="ctr" defTabSz="609570"/>
            <a:r>
              <a:rPr lang="en-US" sz="2400" dirty="0">
                <a:solidFill>
                  <a:prstClr val="white"/>
                </a:solidFill>
                <a:ea typeface="Helvetica Neue" charset="0"/>
                <a:cs typeface="Helvetica Neue" charset="0"/>
              </a:rPr>
              <a:t>Queries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1D1D4575-89C2-A04A-BB24-03E4C58F47A2}"/>
              </a:ext>
            </a:extLst>
          </p:cNvPr>
          <p:cNvSpPr/>
          <p:nvPr/>
        </p:nvSpPr>
        <p:spPr>
          <a:xfrm>
            <a:off x="4178488" y="2703194"/>
            <a:ext cx="2883645" cy="1503468"/>
          </a:xfrm>
          <a:prstGeom prst="roundRect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Batch Training Framework</a:t>
            </a:r>
          </a:p>
        </p:txBody>
      </p:sp>
      <p:sp>
        <p:nvSpPr>
          <p:cNvPr id="14" name="Down Arrow 13">
            <a:extLst>
              <a:ext uri="{FF2B5EF4-FFF2-40B4-BE49-F238E27FC236}">
                <a16:creationId xmlns:a16="http://schemas.microsoft.com/office/drawing/2014/main" id="{D3440B51-6FE1-E849-969D-E0BDCCEB2A53}"/>
              </a:ext>
            </a:extLst>
          </p:cNvPr>
          <p:cNvSpPr/>
          <p:nvPr/>
        </p:nvSpPr>
        <p:spPr>
          <a:xfrm rot="16200000">
            <a:off x="3499237" y="3170008"/>
            <a:ext cx="506802" cy="569841"/>
          </a:xfrm>
          <a:prstGeom prst="downArrow">
            <a:avLst/>
          </a:prstGeom>
          <a:ln w="28575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2400">
              <a:solidFill>
                <a:srgbClr val="FFFFFF"/>
              </a:solidFill>
              <a:latin typeface="Century Gothic" panose="020F0302020204030204"/>
            </a:endParaRPr>
          </a:p>
        </p:txBody>
      </p:sp>
      <p:sp>
        <p:nvSpPr>
          <p:cNvPr id="15" name="Down Arrow 14">
            <a:extLst>
              <a:ext uri="{FF2B5EF4-FFF2-40B4-BE49-F238E27FC236}">
                <a16:creationId xmlns:a16="http://schemas.microsoft.com/office/drawing/2014/main" id="{5CAF6428-7011-7B4B-ACC6-BE6703C0FF32}"/>
              </a:ext>
            </a:extLst>
          </p:cNvPr>
          <p:cNvSpPr/>
          <p:nvPr/>
        </p:nvSpPr>
        <p:spPr>
          <a:xfrm rot="10800000">
            <a:off x="5366910" y="4274234"/>
            <a:ext cx="506802" cy="595982"/>
          </a:xfrm>
          <a:prstGeom prst="downArrow">
            <a:avLst/>
          </a:prstGeom>
          <a:ln w="28575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2400">
              <a:solidFill>
                <a:srgbClr val="FFFFFF"/>
              </a:solidFill>
              <a:latin typeface="Century Gothic" panose="020F0302020204030204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516BC76-8833-8F4A-82BB-E679BD8DEEF4}"/>
              </a:ext>
            </a:extLst>
          </p:cNvPr>
          <p:cNvGrpSpPr/>
          <p:nvPr/>
        </p:nvGrpSpPr>
        <p:grpSpPr>
          <a:xfrm>
            <a:off x="4678893" y="1791075"/>
            <a:ext cx="1946651" cy="878333"/>
            <a:chOff x="6995846" y="1791075"/>
            <a:chExt cx="1946651" cy="878333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4B96B073-632E-F346-8980-179A1AA692C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112486" y="1791075"/>
              <a:ext cx="1649554" cy="878333"/>
            </a:xfrm>
            <a:prstGeom prst="rect">
              <a:avLst/>
            </a:prstGeom>
          </p:spPr>
        </p:pic>
        <p:sp>
          <p:nvSpPr>
            <p:cNvPr id="5" name="Double Bracket 4">
              <a:extLst>
                <a:ext uri="{FF2B5EF4-FFF2-40B4-BE49-F238E27FC236}">
                  <a16:creationId xmlns:a16="http://schemas.microsoft.com/office/drawing/2014/main" id="{C3F55E27-3A45-1545-8F22-AEA06C44E3F8}"/>
                </a:ext>
              </a:extLst>
            </p:cNvPr>
            <p:cNvSpPr/>
            <p:nvPr/>
          </p:nvSpPr>
          <p:spPr>
            <a:xfrm>
              <a:off x="6995846" y="1947214"/>
              <a:ext cx="1946651" cy="699044"/>
            </a:xfrm>
            <a:prstGeom prst="bracketPair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Can 18">
            <a:extLst>
              <a:ext uri="{FF2B5EF4-FFF2-40B4-BE49-F238E27FC236}">
                <a16:creationId xmlns:a16="http://schemas.microsoft.com/office/drawing/2014/main" id="{25E44522-06E1-0E4B-BAED-7240378D8A3C}"/>
              </a:ext>
            </a:extLst>
          </p:cNvPr>
          <p:cNvSpPr/>
          <p:nvPr/>
        </p:nvSpPr>
        <p:spPr>
          <a:xfrm>
            <a:off x="8970645" y="2410280"/>
            <a:ext cx="2639347" cy="3036019"/>
          </a:xfrm>
          <a:prstGeom prst="can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667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914ED8E-B1B2-B54A-AD2F-28E219037DDF}"/>
              </a:ext>
            </a:extLst>
          </p:cNvPr>
          <p:cNvSpPr/>
          <p:nvPr/>
        </p:nvSpPr>
        <p:spPr>
          <a:xfrm>
            <a:off x="8513765" y="609257"/>
            <a:ext cx="355310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entury Gothic" panose="020B0502020202020204" pitchFamily="34" charset="0"/>
                <a:ea typeface="Helvetica Neue" charset="0"/>
                <a:cs typeface="Helvetica Neue" charset="0"/>
              </a:rPr>
              <a:t>Data </a:t>
            </a:r>
            <a:br>
              <a:rPr kumimoji="0" lang="en-US" sz="3600" b="0" i="0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entury Gothic" panose="020B0502020202020204" pitchFamily="34" charset="0"/>
                <a:ea typeface="Helvetica Neue" charset="0"/>
                <a:cs typeface="Helvetica Neue" charset="0"/>
              </a:rPr>
            </a:br>
            <a:r>
              <a:rPr kumimoji="0" lang="en-US" sz="3600" b="0" i="0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entury Gothic" panose="020B0502020202020204" pitchFamily="34" charset="0"/>
                <a:ea typeface="Helvetica Neue" charset="0"/>
                <a:cs typeface="Helvetica Neue" charset="0"/>
              </a:rPr>
              <a:t>Management </a:t>
            </a:r>
            <a:r>
              <a:rPr lang="en-US" sz="3600" dirty="0">
                <a:latin typeface="Century Gothic" panose="020B0502020202020204" pitchFamily="34" charset="0"/>
                <a:ea typeface="Helvetica Neue" charset="0"/>
                <a:cs typeface="Helvetica Neue" charset="0"/>
              </a:rPr>
              <a:t>System</a:t>
            </a:r>
            <a:endParaRPr kumimoji="0" lang="en-US" sz="3600" b="0" i="0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entury Gothic" panose="020B0502020202020204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56F30EE-1E98-C146-858F-F9CD6E421BE9}"/>
              </a:ext>
            </a:extLst>
          </p:cNvPr>
          <p:cNvGrpSpPr/>
          <p:nvPr/>
        </p:nvGrpSpPr>
        <p:grpSpPr>
          <a:xfrm>
            <a:off x="7119052" y="3201527"/>
            <a:ext cx="1739579" cy="1016246"/>
            <a:chOff x="7119052" y="3201527"/>
            <a:chExt cx="1739579" cy="1016246"/>
          </a:xfrm>
        </p:grpSpPr>
        <p:sp>
          <p:nvSpPr>
            <p:cNvPr id="18" name="Down Arrow 17">
              <a:extLst>
                <a:ext uri="{FF2B5EF4-FFF2-40B4-BE49-F238E27FC236}">
                  <a16:creationId xmlns:a16="http://schemas.microsoft.com/office/drawing/2014/main" id="{D46C48F3-FB46-8945-A4B8-AF25A18B283D}"/>
                </a:ext>
              </a:extLst>
            </p:cNvPr>
            <p:cNvSpPr/>
            <p:nvPr/>
          </p:nvSpPr>
          <p:spPr>
            <a:xfrm rot="16200000">
              <a:off x="7714618" y="2736144"/>
              <a:ext cx="506802" cy="1437568"/>
            </a:xfrm>
            <a:prstGeom prst="downArrow">
              <a:avLst/>
            </a:prstGeom>
            <a:ln w="28575"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en-US" sz="2400">
                <a:solidFill>
                  <a:srgbClr val="FFFFFF"/>
                </a:solidFill>
                <a:latin typeface="Century Gothic" panose="020F0302020204030204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59352BF-A133-FA4C-AB35-21DF44C3AC2B}"/>
                </a:ext>
              </a:extLst>
            </p:cNvPr>
            <p:cNvSpPr txBox="1"/>
            <p:nvPr/>
          </p:nvSpPr>
          <p:spPr>
            <a:xfrm>
              <a:off x="7119052" y="3694553"/>
              <a:ext cx="1739579" cy="523220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(Scoring)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CA20191-94E2-2E44-97DA-20836EBB9305}"/>
              </a:ext>
            </a:extLst>
          </p:cNvPr>
          <p:cNvGrpSpPr/>
          <p:nvPr/>
        </p:nvGrpSpPr>
        <p:grpSpPr>
          <a:xfrm>
            <a:off x="8963674" y="5526241"/>
            <a:ext cx="2488053" cy="1016000"/>
            <a:chOff x="9104354" y="5596581"/>
            <a:chExt cx="2488053" cy="101600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01DA107-ABB9-C544-8D6B-72618E8AA16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353336" y="5596581"/>
              <a:ext cx="1981200" cy="1016000"/>
            </a:xfrm>
            <a:prstGeom prst="rect">
              <a:avLst/>
            </a:prstGeom>
          </p:spPr>
        </p:pic>
        <p:sp>
          <p:nvSpPr>
            <p:cNvPr id="27" name="Double Bracket 26">
              <a:extLst>
                <a:ext uri="{FF2B5EF4-FFF2-40B4-BE49-F238E27FC236}">
                  <a16:creationId xmlns:a16="http://schemas.microsoft.com/office/drawing/2014/main" id="{DF014382-E4CD-EE45-9616-A9CD69B1BEE8}"/>
                </a:ext>
              </a:extLst>
            </p:cNvPr>
            <p:cNvSpPr/>
            <p:nvPr/>
          </p:nvSpPr>
          <p:spPr>
            <a:xfrm>
              <a:off x="9104354" y="5838093"/>
              <a:ext cx="2488053" cy="774488"/>
            </a:xfrm>
            <a:prstGeom prst="bracketPair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68DEBD36-AFC7-664C-A4D7-0013097DA5D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42667" y="3361502"/>
            <a:ext cx="1904864" cy="1730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5000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71FBD58A-D55E-8143-8FD6-9652E1A1474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6381158" y="2220972"/>
            <a:ext cx="4483698" cy="271681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690C2DDF-CF0B-B444-ACB4-AAE7E7EA0ED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231231" y="975070"/>
            <a:ext cx="437827" cy="413308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593194B-5062-2840-B041-C641FAF6D5D7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630195" y="1622770"/>
            <a:ext cx="8220588" cy="382352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6F38C2C-C202-6742-B189-E03BE8AB39C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69039" y="1970364"/>
            <a:ext cx="368213" cy="347593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2341FEE-3690-8041-988D-54EC5BCAEC96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04264" y="7580200"/>
            <a:ext cx="1817945" cy="96637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8B408E0F-896D-F94A-8826-A439C3EFEE81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86817" y="7863199"/>
            <a:ext cx="1766983" cy="939288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43098044-6C6E-6C43-ADE7-CB5AA600A6BF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139309" y="7196304"/>
            <a:ext cx="2057139" cy="1136539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809C0642-40E9-104E-832D-C0208B15CA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450" y="10314"/>
            <a:ext cx="10801350" cy="1325563"/>
          </a:xfrm>
        </p:spPr>
        <p:txBody>
          <a:bodyPr/>
          <a:lstStyle/>
          <a:p>
            <a:r>
              <a:rPr lang="en-US" b="1" dirty="0"/>
              <a:t>Pre-materialized</a:t>
            </a:r>
            <a:r>
              <a:rPr lang="en-US" dirty="0"/>
              <a:t> Predictions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005E0AB7-E726-3C44-B0C4-B3E0539E8A1E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6741" y="1152667"/>
            <a:ext cx="4250105" cy="3785122"/>
          </a:xfrm>
          <a:prstGeom prst="rect">
            <a:avLst/>
          </a:prstGeom>
        </p:spPr>
      </p:pic>
      <p:sp>
        <p:nvSpPr>
          <p:cNvPr id="11" name="Can 10">
            <a:extLst>
              <a:ext uri="{FF2B5EF4-FFF2-40B4-BE49-F238E27FC236}">
                <a16:creationId xmlns:a16="http://schemas.microsoft.com/office/drawing/2014/main" id="{9ED72A20-A13F-5845-A3C4-CDDAF1C4B897}"/>
              </a:ext>
            </a:extLst>
          </p:cNvPr>
          <p:cNvSpPr/>
          <p:nvPr/>
        </p:nvSpPr>
        <p:spPr>
          <a:xfrm>
            <a:off x="5601124" y="4043558"/>
            <a:ext cx="1616785" cy="1296256"/>
          </a:xfrm>
          <a:prstGeom prst="can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70"/>
            <a:r>
              <a:rPr lang="en-US" dirty="0">
                <a:solidFill>
                  <a:prstClr val="white"/>
                </a:solidFill>
                <a:ea typeface="Helvetica Neue" charset="0"/>
                <a:cs typeface="Helvetica Neue" charset="0"/>
              </a:rPr>
              <a:t>All Possible</a:t>
            </a:r>
          </a:p>
          <a:p>
            <a:pPr algn="ctr" defTabSz="609570"/>
            <a:r>
              <a:rPr lang="en-US" dirty="0">
                <a:solidFill>
                  <a:prstClr val="white"/>
                </a:solidFill>
                <a:ea typeface="Helvetica Neue" charset="0"/>
                <a:cs typeface="Helvetica Neue" charset="0"/>
              </a:rPr>
              <a:t>Queries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1D1D4575-89C2-A04A-BB24-03E4C58F47A2}"/>
              </a:ext>
            </a:extLst>
          </p:cNvPr>
          <p:cNvSpPr/>
          <p:nvPr/>
        </p:nvSpPr>
        <p:spPr>
          <a:xfrm>
            <a:off x="5238748" y="2229052"/>
            <a:ext cx="2341539" cy="1220826"/>
          </a:xfrm>
          <a:prstGeom prst="roundRect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Batch Training Framework</a:t>
            </a:r>
          </a:p>
        </p:txBody>
      </p:sp>
      <p:sp>
        <p:nvSpPr>
          <p:cNvPr id="14" name="Down Arrow 13">
            <a:extLst>
              <a:ext uri="{FF2B5EF4-FFF2-40B4-BE49-F238E27FC236}">
                <a16:creationId xmlns:a16="http://schemas.microsoft.com/office/drawing/2014/main" id="{D3440B51-6FE1-E849-969D-E0BDCCEB2A53}"/>
              </a:ext>
            </a:extLst>
          </p:cNvPr>
          <p:cNvSpPr/>
          <p:nvPr/>
        </p:nvSpPr>
        <p:spPr>
          <a:xfrm rot="16200000">
            <a:off x="4687191" y="2608108"/>
            <a:ext cx="411527" cy="462715"/>
          </a:xfrm>
          <a:prstGeom prst="downArrow">
            <a:avLst/>
          </a:prstGeom>
          <a:ln w="28575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>
              <a:solidFill>
                <a:srgbClr val="FFFFFF"/>
              </a:solidFill>
              <a:latin typeface="Century Gothic" panose="020F0302020204030204"/>
            </a:endParaRPr>
          </a:p>
        </p:txBody>
      </p:sp>
      <p:sp>
        <p:nvSpPr>
          <p:cNvPr id="15" name="Down Arrow 14">
            <a:extLst>
              <a:ext uri="{FF2B5EF4-FFF2-40B4-BE49-F238E27FC236}">
                <a16:creationId xmlns:a16="http://schemas.microsoft.com/office/drawing/2014/main" id="{5CAF6428-7011-7B4B-ACC6-BE6703C0FF32}"/>
              </a:ext>
            </a:extLst>
          </p:cNvPr>
          <p:cNvSpPr/>
          <p:nvPr/>
        </p:nvSpPr>
        <p:spPr>
          <a:xfrm rot="10800000">
            <a:off x="6203754" y="3504747"/>
            <a:ext cx="411527" cy="483941"/>
          </a:xfrm>
          <a:prstGeom prst="downArrow">
            <a:avLst/>
          </a:prstGeom>
          <a:ln w="28575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>
              <a:solidFill>
                <a:srgbClr val="FFFFFF"/>
              </a:solidFill>
              <a:latin typeface="Century Gothic" panose="020F0302020204030204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516BC76-8833-8F4A-82BB-E679BD8DEEF4}"/>
              </a:ext>
            </a:extLst>
          </p:cNvPr>
          <p:cNvGrpSpPr/>
          <p:nvPr/>
        </p:nvGrpSpPr>
        <p:grpSpPr>
          <a:xfrm>
            <a:off x="5645080" y="1488405"/>
            <a:ext cx="1580693" cy="713212"/>
            <a:chOff x="6995846" y="1791075"/>
            <a:chExt cx="1946651" cy="878333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4B96B073-632E-F346-8980-179A1AA692C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112486" y="1791075"/>
              <a:ext cx="1649554" cy="878333"/>
            </a:xfrm>
            <a:prstGeom prst="rect">
              <a:avLst/>
            </a:prstGeom>
          </p:spPr>
        </p:pic>
        <p:sp>
          <p:nvSpPr>
            <p:cNvPr id="5" name="Double Bracket 4">
              <a:extLst>
                <a:ext uri="{FF2B5EF4-FFF2-40B4-BE49-F238E27FC236}">
                  <a16:creationId xmlns:a16="http://schemas.microsoft.com/office/drawing/2014/main" id="{C3F55E27-3A45-1545-8F22-AEA06C44E3F8}"/>
                </a:ext>
              </a:extLst>
            </p:cNvPr>
            <p:cNvSpPr/>
            <p:nvPr/>
          </p:nvSpPr>
          <p:spPr>
            <a:xfrm>
              <a:off x="6995846" y="1947214"/>
              <a:ext cx="1946651" cy="699044"/>
            </a:xfrm>
            <a:prstGeom prst="bracketPair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</p:grpSp>
      <p:sp>
        <p:nvSpPr>
          <p:cNvPr id="19" name="Can 18">
            <a:extLst>
              <a:ext uri="{FF2B5EF4-FFF2-40B4-BE49-F238E27FC236}">
                <a16:creationId xmlns:a16="http://schemas.microsoft.com/office/drawing/2014/main" id="{25E44522-06E1-0E4B-BAED-7240378D8A3C}"/>
              </a:ext>
            </a:extLst>
          </p:cNvPr>
          <p:cNvSpPr/>
          <p:nvPr/>
        </p:nvSpPr>
        <p:spPr>
          <a:xfrm>
            <a:off x="9130010" y="1991204"/>
            <a:ext cx="2143167" cy="2465267"/>
          </a:xfrm>
          <a:prstGeom prst="can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914ED8E-B1B2-B54A-AD2F-28E219037DDF}"/>
              </a:ext>
            </a:extLst>
          </p:cNvPr>
          <p:cNvSpPr/>
          <p:nvPr/>
        </p:nvSpPr>
        <p:spPr>
          <a:xfrm>
            <a:off x="8107734" y="1034510"/>
            <a:ext cx="418771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entury Gothic" panose="020B0502020202020204" pitchFamily="34" charset="0"/>
                <a:ea typeface="Helvetica Neue" charset="0"/>
                <a:cs typeface="Helvetica Neue" charset="0"/>
              </a:rPr>
              <a:t>Data </a:t>
            </a:r>
            <a:br>
              <a:rPr kumimoji="0" lang="en-US" sz="2800" b="0" i="0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entury Gothic" panose="020B0502020202020204" pitchFamily="34" charset="0"/>
                <a:ea typeface="Helvetica Neue" charset="0"/>
                <a:cs typeface="Helvetica Neue" charset="0"/>
              </a:rPr>
            </a:br>
            <a:r>
              <a:rPr kumimoji="0" lang="en-US" sz="2800" b="0" i="0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entury Gothic" panose="020B0502020202020204" pitchFamily="34" charset="0"/>
                <a:ea typeface="Helvetica Neue" charset="0"/>
                <a:cs typeface="Helvetica Neue" charset="0"/>
              </a:rPr>
              <a:t>Management </a:t>
            </a:r>
            <a:r>
              <a:rPr lang="en-US" sz="2800" dirty="0">
                <a:latin typeface="Century Gothic" panose="020B0502020202020204" pitchFamily="34" charset="0"/>
                <a:ea typeface="Helvetica Neue" charset="0"/>
                <a:cs typeface="Helvetica Neue" charset="0"/>
              </a:rPr>
              <a:t>System</a:t>
            </a:r>
            <a:endParaRPr kumimoji="0" lang="en-US" sz="2800" b="0" i="0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entury Gothic" panose="020B0502020202020204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56F30EE-1E98-C146-858F-F9CD6E421BE9}"/>
              </a:ext>
            </a:extLst>
          </p:cNvPr>
          <p:cNvGrpSpPr/>
          <p:nvPr/>
        </p:nvGrpSpPr>
        <p:grpSpPr>
          <a:xfrm>
            <a:off x="7626505" y="2633702"/>
            <a:ext cx="1295547" cy="800449"/>
            <a:chOff x="7119052" y="3201527"/>
            <a:chExt cx="1595488" cy="985767"/>
          </a:xfrm>
        </p:grpSpPr>
        <p:sp>
          <p:nvSpPr>
            <p:cNvPr id="18" name="Down Arrow 17">
              <a:extLst>
                <a:ext uri="{FF2B5EF4-FFF2-40B4-BE49-F238E27FC236}">
                  <a16:creationId xmlns:a16="http://schemas.microsoft.com/office/drawing/2014/main" id="{D46C48F3-FB46-8945-A4B8-AF25A18B283D}"/>
                </a:ext>
              </a:extLst>
            </p:cNvPr>
            <p:cNvSpPr/>
            <p:nvPr/>
          </p:nvSpPr>
          <p:spPr>
            <a:xfrm rot="16200000">
              <a:off x="7714618" y="2736144"/>
              <a:ext cx="506802" cy="1437568"/>
            </a:xfrm>
            <a:prstGeom prst="downArrow">
              <a:avLst/>
            </a:prstGeom>
            <a:ln w="28575"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en-US">
                <a:solidFill>
                  <a:srgbClr val="FFFFFF"/>
                </a:solidFill>
                <a:latin typeface="Century Gothic" panose="020F0302020204030204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59352BF-A133-FA4C-AB35-21DF44C3AC2B}"/>
                </a:ext>
              </a:extLst>
            </p:cNvPr>
            <p:cNvSpPr txBox="1"/>
            <p:nvPr/>
          </p:nvSpPr>
          <p:spPr>
            <a:xfrm>
              <a:off x="7119052" y="3694552"/>
              <a:ext cx="1595488" cy="49274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(Scoring)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CA20191-94E2-2E44-97DA-20836EBB9305}"/>
              </a:ext>
            </a:extLst>
          </p:cNvPr>
          <p:cNvGrpSpPr/>
          <p:nvPr/>
        </p:nvGrpSpPr>
        <p:grpSpPr>
          <a:xfrm>
            <a:off x="9124350" y="4521384"/>
            <a:ext cx="2020315" cy="824999"/>
            <a:chOff x="9104354" y="5596581"/>
            <a:chExt cx="2488053" cy="101600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01DA107-ABB9-C544-8D6B-72618E8AA16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353336" y="5596581"/>
              <a:ext cx="1981200" cy="1016000"/>
            </a:xfrm>
            <a:prstGeom prst="rect">
              <a:avLst/>
            </a:prstGeom>
          </p:spPr>
        </p:pic>
        <p:sp>
          <p:nvSpPr>
            <p:cNvPr id="27" name="Double Bracket 26">
              <a:extLst>
                <a:ext uri="{FF2B5EF4-FFF2-40B4-BE49-F238E27FC236}">
                  <a16:creationId xmlns:a16="http://schemas.microsoft.com/office/drawing/2014/main" id="{DF014382-E4CD-EE45-9616-A9CD69B1BEE8}"/>
                </a:ext>
              </a:extLst>
            </p:cNvPr>
            <p:cNvSpPr/>
            <p:nvPr/>
          </p:nvSpPr>
          <p:spPr>
            <a:xfrm>
              <a:off x="9104354" y="5838093"/>
              <a:ext cx="2488053" cy="774488"/>
            </a:xfrm>
            <a:prstGeom prst="bracketPair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68DEBD36-AFC7-664C-A4D7-0013097DA5DB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32095" y="2763602"/>
            <a:ext cx="1546762" cy="1405157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390B1BAD-587F-DA4A-AE47-5943962B5B3B}"/>
              </a:ext>
            </a:extLst>
          </p:cNvPr>
          <p:cNvSpPr txBox="1"/>
          <p:nvPr/>
        </p:nvSpPr>
        <p:spPr>
          <a:xfrm>
            <a:off x="1267429" y="5732280"/>
            <a:ext cx="937139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000" b="1" dirty="0">
                <a:solidFill>
                  <a:srgbClr val="4472C4">
                    <a:lumMod val="75000"/>
                  </a:srgbClr>
                </a:solidFill>
                <a:latin typeface="Helvetica Neue" charset="0"/>
                <a:ea typeface="Helvetica Neue" charset="0"/>
                <a:cs typeface="Helvetica Neue" charset="0"/>
              </a:rPr>
              <a:t>Standard Data Eng. Tools</a:t>
            </a:r>
            <a:endParaRPr kumimoji="0" lang="en-US" sz="50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31" name="Left Brace 30">
            <a:extLst>
              <a:ext uri="{FF2B5EF4-FFF2-40B4-BE49-F238E27FC236}">
                <a16:creationId xmlns:a16="http://schemas.microsoft.com/office/drawing/2014/main" id="{5D8E388E-77E3-5744-A2B7-C742B24E37BB}"/>
              </a:ext>
            </a:extLst>
          </p:cNvPr>
          <p:cNvSpPr/>
          <p:nvPr/>
        </p:nvSpPr>
        <p:spPr>
          <a:xfrm rot="16200000">
            <a:off x="5840794" y="187981"/>
            <a:ext cx="725917" cy="10765109"/>
          </a:xfrm>
          <a:prstGeom prst="leftBrace">
            <a:avLst/>
          </a:prstGeom>
          <a:ln w="1270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831309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71FBD58A-D55E-8143-8FD6-9652E1A1474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6381158" y="2220972"/>
            <a:ext cx="4483698" cy="271681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690C2DDF-CF0B-B444-ACB4-AAE7E7EA0ED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231231" y="975070"/>
            <a:ext cx="437827" cy="413308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593194B-5062-2840-B041-C641FAF6D5D7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630195" y="1622770"/>
            <a:ext cx="8220588" cy="382352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6F38C2C-C202-6742-B189-E03BE8AB39C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69039" y="1970364"/>
            <a:ext cx="368213" cy="347593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2341FEE-3690-8041-988D-54EC5BCAEC96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04264" y="7580200"/>
            <a:ext cx="1817945" cy="96637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8B408E0F-896D-F94A-8826-A439C3EFEE81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86817" y="7863199"/>
            <a:ext cx="1766983" cy="939288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43098044-6C6E-6C43-ADE7-CB5AA600A6BF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139309" y="7196304"/>
            <a:ext cx="2057139" cy="1136539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809C0642-40E9-104E-832D-C0208B15CA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450" y="10314"/>
            <a:ext cx="10801350" cy="1325563"/>
          </a:xfrm>
        </p:spPr>
        <p:txBody>
          <a:bodyPr/>
          <a:lstStyle/>
          <a:p>
            <a:r>
              <a:rPr lang="en-US" dirty="0"/>
              <a:t>Serving </a:t>
            </a:r>
            <a:r>
              <a:rPr lang="en-US" b="1" dirty="0"/>
              <a:t>Pre-materialized</a:t>
            </a:r>
            <a:r>
              <a:rPr lang="en-US" dirty="0"/>
              <a:t> Predictions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005E0AB7-E726-3C44-B0C4-B3E0539E8A1E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549557" y="1320792"/>
            <a:ext cx="4250105" cy="3785122"/>
          </a:xfrm>
          <a:prstGeom prst="rect">
            <a:avLst/>
          </a:prstGeom>
        </p:spPr>
      </p:pic>
      <p:sp>
        <p:nvSpPr>
          <p:cNvPr id="11" name="Can 10">
            <a:extLst>
              <a:ext uri="{FF2B5EF4-FFF2-40B4-BE49-F238E27FC236}">
                <a16:creationId xmlns:a16="http://schemas.microsoft.com/office/drawing/2014/main" id="{9ED72A20-A13F-5845-A3C4-CDDAF1C4B897}"/>
              </a:ext>
            </a:extLst>
          </p:cNvPr>
          <p:cNvSpPr/>
          <p:nvPr/>
        </p:nvSpPr>
        <p:spPr>
          <a:xfrm>
            <a:off x="914826" y="4211683"/>
            <a:ext cx="1616785" cy="1296256"/>
          </a:xfrm>
          <a:prstGeom prst="can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70"/>
            <a:r>
              <a:rPr lang="en-US" dirty="0">
                <a:solidFill>
                  <a:prstClr val="white"/>
                </a:solidFill>
                <a:ea typeface="Helvetica Neue" charset="0"/>
                <a:cs typeface="Helvetica Neue" charset="0"/>
              </a:rPr>
              <a:t>All Possible</a:t>
            </a:r>
          </a:p>
          <a:p>
            <a:pPr algn="ctr" defTabSz="609570"/>
            <a:r>
              <a:rPr lang="en-US" dirty="0">
                <a:solidFill>
                  <a:prstClr val="white"/>
                </a:solidFill>
                <a:ea typeface="Helvetica Neue" charset="0"/>
                <a:cs typeface="Helvetica Neue" charset="0"/>
              </a:rPr>
              <a:t>Queries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1D1D4575-89C2-A04A-BB24-03E4C58F47A2}"/>
              </a:ext>
            </a:extLst>
          </p:cNvPr>
          <p:cNvSpPr/>
          <p:nvPr/>
        </p:nvSpPr>
        <p:spPr>
          <a:xfrm>
            <a:off x="552450" y="2397177"/>
            <a:ext cx="2341539" cy="1220826"/>
          </a:xfrm>
          <a:prstGeom prst="roundRect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Batch Training Framework</a:t>
            </a:r>
          </a:p>
        </p:txBody>
      </p:sp>
      <p:sp>
        <p:nvSpPr>
          <p:cNvPr id="14" name="Down Arrow 13">
            <a:extLst>
              <a:ext uri="{FF2B5EF4-FFF2-40B4-BE49-F238E27FC236}">
                <a16:creationId xmlns:a16="http://schemas.microsoft.com/office/drawing/2014/main" id="{D3440B51-6FE1-E849-969D-E0BDCCEB2A53}"/>
              </a:ext>
            </a:extLst>
          </p:cNvPr>
          <p:cNvSpPr/>
          <p:nvPr/>
        </p:nvSpPr>
        <p:spPr>
          <a:xfrm rot="16200000">
            <a:off x="893" y="2776233"/>
            <a:ext cx="411527" cy="462715"/>
          </a:xfrm>
          <a:prstGeom prst="downArrow">
            <a:avLst/>
          </a:prstGeom>
          <a:ln w="28575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>
              <a:solidFill>
                <a:srgbClr val="FFFFFF"/>
              </a:solidFill>
              <a:latin typeface="Century Gothic" panose="020F0302020204030204"/>
            </a:endParaRPr>
          </a:p>
        </p:txBody>
      </p:sp>
      <p:sp>
        <p:nvSpPr>
          <p:cNvPr id="15" name="Down Arrow 14">
            <a:extLst>
              <a:ext uri="{FF2B5EF4-FFF2-40B4-BE49-F238E27FC236}">
                <a16:creationId xmlns:a16="http://schemas.microsoft.com/office/drawing/2014/main" id="{5CAF6428-7011-7B4B-ACC6-BE6703C0FF32}"/>
              </a:ext>
            </a:extLst>
          </p:cNvPr>
          <p:cNvSpPr/>
          <p:nvPr/>
        </p:nvSpPr>
        <p:spPr>
          <a:xfrm rot="10800000">
            <a:off x="1517456" y="3672872"/>
            <a:ext cx="411527" cy="483941"/>
          </a:xfrm>
          <a:prstGeom prst="downArrow">
            <a:avLst/>
          </a:prstGeom>
          <a:ln w="28575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>
              <a:solidFill>
                <a:srgbClr val="FFFFFF"/>
              </a:solidFill>
              <a:latin typeface="Century Gothic" panose="020F0302020204030204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516BC76-8833-8F4A-82BB-E679BD8DEEF4}"/>
              </a:ext>
            </a:extLst>
          </p:cNvPr>
          <p:cNvGrpSpPr/>
          <p:nvPr/>
        </p:nvGrpSpPr>
        <p:grpSpPr>
          <a:xfrm>
            <a:off x="958782" y="1656530"/>
            <a:ext cx="1580693" cy="713212"/>
            <a:chOff x="6995846" y="1791075"/>
            <a:chExt cx="1946651" cy="878333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4B96B073-632E-F346-8980-179A1AA692C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112486" y="1791075"/>
              <a:ext cx="1649554" cy="878333"/>
            </a:xfrm>
            <a:prstGeom prst="rect">
              <a:avLst/>
            </a:prstGeom>
          </p:spPr>
        </p:pic>
        <p:sp>
          <p:nvSpPr>
            <p:cNvPr id="5" name="Double Bracket 4">
              <a:extLst>
                <a:ext uri="{FF2B5EF4-FFF2-40B4-BE49-F238E27FC236}">
                  <a16:creationId xmlns:a16="http://schemas.microsoft.com/office/drawing/2014/main" id="{C3F55E27-3A45-1545-8F22-AEA06C44E3F8}"/>
                </a:ext>
              </a:extLst>
            </p:cNvPr>
            <p:cNvSpPr/>
            <p:nvPr/>
          </p:nvSpPr>
          <p:spPr>
            <a:xfrm>
              <a:off x="6995846" y="1947214"/>
              <a:ext cx="1946651" cy="699044"/>
            </a:xfrm>
            <a:prstGeom prst="bracketPair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</p:grpSp>
      <p:sp>
        <p:nvSpPr>
          <p:cNvPr id="19" name="Can 18">
            <a:extLst>
              <a:ext uri="{FF2B5EF4-FFF2-40B4-BE49-F238E27FC236}">
                <a16:creationId xmlns:a16="http://schemas.microsoft.com/office/drawing/2014/main" id="{25E44522-06E1-0E4B-BAED-7240378D8A3C}"/>
              </a:ext>
            </a:extLst>
          </p:cNvPr>
          <p:cNvSpPr/>
          <p:nvPr/>
        </p:nvSpPr>
        <p:spPr>
          <a:xfrm>
            <a:off x="4443712" y="2159329"/>
            <a:ext cx="2143167" cy="2465267"/>
          </a:xfrm>
          <a:prstGeom prst="can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 Neue" charset="0"/>
              <a:ea typeface="Helvetica Neue" charset="0"/>
              <a:cs typeface="Helvetica Neue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56F30EE-1E98-C146-858F-F9CD6E421BE9}"/>
              </a:ext>
            </a:extLst>
          </p:cNvPr>
          <p:cNvGrpSpPr/>
          <p:nvPr/>
        </p:nvGrpSpPr>
        <p:grpSpPr>
          <a:xfrm>
            <a:off x="2940207" y="2801827"/>
            <a:ext cx="1295547" cy="800449"/>
            <a:chOff x="7119052" y="3201527"/>
            <a:chExt cx="1595488" cy="985767"/>
          </a:xfrm>
        </p:grpSpPr>
        <p:sp>
          <p:nvSpPr>
            <p:cNvPr id="18" name="Down Arrow 17">
              <a:extLst>
                <a:ext uri="{FF2B5EF4-FFF2-40B4-BE49-F238E27FC236}">
                  <a16:creationId xmlns:a16="http://schemas.microsoft.com/office/drawing/2014/main" id="{D46C48F3-FB46-8945-A4B8-AF25A18B283D}"/>
                </a:ext>
              </a:extLst>
            </p:cNvPr>
            <p:cNvSpPr/>
            <p:nvPr/>
          </p:nvSpPr>
          <p:spPr>
            <a:xfrm rot="16200000">
              <a:off x="7714618" y="2736144"/>
              <a:ext cx="506802" cy="1437568"/>
            </a:xfrm>
            <a:prstGeom prst="downArrow">
              <a:avLst/>
            </a:prstGeom>
            <a:ln w="28575"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en-US">
                <a:solidFill>
                  <a:srgbClr val="FFFFFF"/>
                </a:solidFill>
                <a:latin typeface="Century Gothic" panose="020F0302020204030204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59352BF-A133-FA4C-AB35-21DF44C3AC2B}"/>
                </a:ext>
              </a:extLst>
            </p:cNvPr>
            <p:cNvSpPr txBox="1"/>
            <p:nvPr/>
          </p:nvSpPr>
          <p:spPr>
            <a:xfrm>
              <a:off x="7119052" y="3694552"/>
              <a:ext cx="1595488" cy="49274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(Scoring)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CA20191-94E2-2E44-97DA-20836EBB9305}"/>
              </a:ext>
            </a:extLst>
          </p:cNvPr>
          <p:cNvGrpSpPr/>
          <p:nvPr/>
        </p:nvGrpSpPr>
        <p:grpSpPr>
          <a:xfrm>
            <a:off x="4438052" y="4689509"/>
            <a:ext cx="2020315" cy="824999"/>
            <a:chOff x="9104354" y="5596581"/>
            <a:chExt cx="2488053" cy="101600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01DA107-ABB9-C544-8D6B-72618E8AA16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353336" y="5596581"/>
              <a:ext cx="1981200" cy="1016000"/>
            </a:xfrm>
            <a:prstGeom prst="rect">
              <a:avLst/>
            </a:prstGeom>
          </p:spPr>
        </p:pic>
        <p:sp>
          <p:nvSpPr>
            <p:cNvPr id="27" name="Double Bracket 26">
              <a:extLst>
                <a:ext uri="{FF2B5EF4-FFF2-40B4-BE49-F238E27FC236}">
                  <a16:creationId xmlns:a16="http://schemas.microsoft.com/office/drawing/2014/main" id="{DF014382-E4CD-EE45-9616-A9CD69B1BEE8}"/>
                </a:ext>
              </a:extLst>
            </p:cNvPr>
            <p:cNvSpPr/>
            <p:nvPr/>
          </p:nvSpPr>
          <p:spPr>
            <a:xfrm>
              <a:off x="9104354" y="5838093"/>
              <a:ext cx="2488053" cy="774488"/>
            </a:xfrm>
            <a:prstGeom prst="bracketPair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68DEBD36-AFC7-664C-A4D7-0013097DA5DB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45797" y="2931727"/>
            <a:ext cx="1546762" cy="1405157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390B1BAD-587F-DA4A-AE47-5943962B5B3B}"/>
              </a:ext>
            </a:extLst>
          </p:cNvPr>
          <p:cNvSpPr txBox="1"/>
          <p:nvPr/>
        </p:nvSpPr>
        <p:spPr>
          <a:xfrm>
            <a:off x="1183816" y="8388198"/>
            <a:ext cx="937139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000" b="1" dirty="0">
                <a:solidFill>
                  <a:srgbClr val="4472C4">
                    <a:lumMod val="75000"/>
                  </a:srgbClr>
                </a:solidFill>
                <a:latin typeface="Helvetica Neue" charset="0"/>
                <a:ea typeface="Helvetica Neue" charset="0"/>
                <a:cs typeface="Helvetica Neue" charset="0"/>
              </a:rPr>
              <a:t>Standard Data Eng. Tools</a:t>
            </a:r>
            <a:endParaRPr kumimoji="0" lang="en-US" sz="50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31" name="Left Brace 30">
            <a:extLst>
              <a:ext uri="{FF2B5EF4-FFF2-40B4-BE49-F238E27FC236}">
                <a16:creationId xmlns:a16="http://schemas.microsoft.com/office/drawing/2014/main" id="{5D8E388E-77E3-5744-A2B7-C742B24E37BB}"/>
              </a:ext>
            </a:extLst>
          </p:cNvPr>
          <p:cNvSpPr/>
          <p:nvPr/>
        </p:nvSpPr>
        <p:spPr>
          <a:xfrm rot="16200000">
            <a:off x="5757181" y="2843899"/>
            <a:ext cx="725917" cy="10765109"/>
          </a:xfrm>
          <a:prstGeom prst="leftBrace">
            <a:avLst/>
          </a:prstGeom>
          <a:ln w="1270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FFB668C4-E179-7C42-A05C-AD2FF0CC0F41}"/>
              </a:ext>
            </a:extLst>
          </p:cNvPr>
          <p:cNvGrpSpPr/>
          <p:nvPr/>
        </p:nvGrpSpPr>
        <p:grpSpPr>
          <a:xfrm>
            <a:off x="8910207" y="2314974"/>
            <a:ext cx="2584361" cy="3035836"/>
            <a:chOff x="6934007" y="1783903"/>
            <a:chExt cx="1938271" cy="2276877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71A9213A-EBB8-EA4C-8BB2-68D420697B40}"/>
                </a:ext>
              </a:extLst>
            </p:cNvPr>
            <p:cNvGrpSpPr/>
            <p:nvPr/>
          </p:nvGrpSpPr>
          <p:grpSpPr>
            <a:xfrm>
              <a:off x="7248513" y="1783903"/>
              <a:ext cx="1377229" cy="1732148"/>
              <a:chOff x="9125207" y="2174230"/>
              <a:chExt cx="1380488" cy="1736247"/>
            </a:xfrm>
          </p:grpSpPr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2F1E01B3-D31C-EE44-B586-5E9A5B60000A}"/>
                  </a:ext>
                </a:extLst>
              </p:cNvPr>
              <p:cNvSpPr/>
              <p:nvPr/>
            </p:nvSpPr>
            <p:spPr>
              <a:xfrm>
                <a:off x="9125207" y="2174230"/>
                <a:ext cx="1380488" cy="1736247"/>
              </a:xfrm>
              <a:prstGeom prst="rect">
                <a:avLst/>
              </a:prstGeom>
              <a:ln w="571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609585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D4998616-D435-6B48-97EA-BB4D181E1E15}"/>
                  </a:ext>
                </a:extLst>
              </p:cNvPr>
              <p:cNvSpPr/>
              <p:nvPr/>
            </p:nvSpPr>
            <p:spPr>
              <a:xfrm>
                <a:off x="9214582" y="2275991"/>
                <a:ext cx="1200434" cy="141115"/>
              </a:xfrm>
              <a:prstGeom prst="rect">
                <a:avLst/>
              </a:prstGeom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609585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CD68BC9D-B8A5-6B42-9CCF-3EAB024B1CB9}"/>
                  </a:ext>
                </a:extLst>
              </p:cNvPr>
              <p:cNvSpPr/>
              <p:nvPr/>
            </p:nvSpPr>
            <p:spPr>
              <a:xfrm>
                <a:off x="9214582" y="2503488"/>
                <a:ext cx="1200434" cy="1300416"/>
              </a:xfrm>
              <a:prstGeom prst="rect">
                <a:avLst/>
              </a:prstGeom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609585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00C40FB6-6087-394F-838F-A08BF8DD6564}"/>
                  </a:ext>
                </a:extLst>
              </p:cNvPr>
              <p:cNvGrpSpPr/>
              <p:nvPr/>
            </p:nvGrpSpPr>
            <p:grpSpPr>
              <a:xfrm>
                <a:off x="9330413" y="3302478"/>
                <a:ext cx="977923" cy="353568"/>
                <a:chOff x="9339557" y="3293334"/>
                <a:chExt cx="977923" cy="353568"/>
              </a:xfrm>
            </p:grpSpPr>
            <p:cxnSp>
              <p:nvCxnSpPr>
                <p:cNvPr id="39" name="Straight Connector 38">
                  <a:extLst>
                    <a:ext uri="{FF2B5EF4-FFF2-40B4-BE49-F238E27FC236}">
                      <a16:creationId xmlns:a16="http://schemas.microsoft.com/office/drawing/2014/main" id="{AE806B85-33F9-234C-881E-F7B9AC2FCEF4}"/>
                    </a:ext>
                  </a:extLst>
                </p:cNvPr>
                <p:cNvCxnSpPr/>
                <p:nvPr/>
              </p:nvCxnSpPr>
              <p:spPr>
                <a:xfrm>
                  <a:off x="9339557" y="3293334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>
                  <a:extLst>
                    <a:ext uri="{FF2B5EF4-FFF2-40B4-BE49-F238E27FC236}">
                      <a16:creationId xmlns:a16="http://schemas.microsoft.com/office/drawing/2014/main" id="{DC319238-D872-0847-92E3-355C34F3D553}"/>
                    </a:ext>
                  </a:extLst>
                </p:cNvPr>
                <p:cNvCxnSpPr/>
                <p:nvPr/>
              </p:nvCxnSpPr>
              <p:spPr>
                <a:xfrm>
                  <a:off x="9339557" y="3352262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>
                  <a:extLst>
                    <a:ext uri="{FF2B5EF4-FFF2-40B4-BE49-F238E27FC236}">
                      <a16:creationId xmlns:a16="http://schemas.microsoft.com/office/drawing/2014/main" id="{0B12863B-841D-8547-B344-807952D38363}"/>
                    </a:ext>
                  </a:extLst>
                </p:cNvPr>
                <p:cNvCxnSpPr/>
                <p:nvPr/>
              </p:nvCxnSpPr>
              <p:spPr>
                <a:xfrm>
                  <a:off x="9339557" y="3529046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>
                  <a:extLst>
                    <a:ext uri="{FF2B5EF4-FFF2-40B4-BE49-F238E27FC236}">
                      <a16:creationId xmlns:a16="http://schemas.microsoft.com/office/drawing/2014/main" id="{E1880509-64CD-C347-827E-FAABFE2741BD}"/>
                    </a:ext>
                  </a:extLst>
                </p:cNvPr>
                <p:cNvCxnSpPr/>
                <p:nvPr/>
              </p:nvCxnSpPr>
              <p:spPr>
                <a:xfrm>
                  <a:off x="9339557" y="3587974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>
                  <a:extLst>
                    <a:ext uri="{FF2B5EF4-FFF2-40B4-BE49-F238E27FC236}">
                      <a16:creationId xmlns:a16="http://schemas.microsoft.com/office/drawing/2014/main" id="{FD54FAC2-E5A7-9C47-BF95-6E64717ACA9E}"/>
                    </a:ext>
                  </a:extLst>
                </p:cNvPr>
                <p:cNvCxnSpPr/>
                <p:nvPr/>
              </p:nvCxnSpPr>
              <p:spPr>
                <a:xfrm>
                  <a:off x="9339557" y="3646902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Straight Connector 43">
                  <a:extLst>
                    <a:ext uri="{FF2B5EF4-FFF2-40B4-BE49-F238E27FC236}">
                      <a16:creationId xmlns:a16="http://schemas.microsoft.com/office/drawing/2014/main" id="{F4F5A189-077A-5841-8D03-3A63A54ADD51}"/>
                    </a:ext>
                  </a:extLst>
                </p:cNvPr>
                <p:cNvCxnSpPr/>
                <p:nvPr/>
              </p:nvCxnSpPr>
              <p:spPr>
                <a:xfrm>
                  <a:off x="9339557" y="3470118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Straight Connector 44">
                  <a:extLst>
                    <a:ext uri="{FF2B5EF4-FFF2-40B4-BE49-F238E27FC236}">
                      <a16:creationId xmlns:a16="http://schemas.microsoft.com/office/drawing/2014/main" id="{1FA9F31D-A371-B846-997B-AD5ED827A6A9}"/>
                    </a:ext>
                  </a:extLst>
                </p:cNvPr>
                <p:cNvCxnSpPr/>
                <p:nvPr/>
              </p:nvCxnSpPr>
              <p:spPr>
                <a:xfrm>
                  <a:off x="9339557" y="3411190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832C2DB-EAD8-E241-8845-7214132F49C1}"/>
                </a:ext>
              </a:extLst>
            </p:cNvPr>
            <p:cNvSpPr txBox="1"/>
            <p:nvPr/>
          </p:nvSpPr>
          <p:spPr>
            <a:xfrm>
              <a:off x="6934007" y="3560691"/>
              <a:ext cx="1938271" cy="5000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6095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733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 Neue" charset="0"/>
                  <a:ea typeface="Helvetica Neue" charset="0"/>
                  <a:cs typeface="Helvetica Neue" charset="0"/>
                </a:rPr>
                <a:t>Application</a:t>
              </a:r>
            </a:p>
          </p:txBody>
        </p:sp>
      </p:grpSp>
      <p:sp>
        <p:nvSpPr>
          <p:cNvPr id="46" name="Right Arrow 45">
            <a:extLst>
              <a:ext uri="{FF2B5EF4-FFF2-40B4-BE49-F238E27FC236}">
                <a16:creationId xmlns:a16="http://schemas.microsoft.com/office/drawing/2014/main" id="{4B4D2287-1B16-C744-8D97-263809653D64}"/>
              </a:ext>
            </a:extLst>
          </p:cNvPr>
          <p:cNvSpPr/>
          <p:nvPr/>
        </p:nvSpPr>
        <p:spPr>
          <a:xfrm>
            <a:off x="6967252" y="3441696"/>
            <a:ext cx="1933739" cy="1198800"/>
          </a:xfrm>
          <a:prstGeom prst="rightArrow">
            <a:avLst/>
          </a:prstGeom>
          <a:solidFill>
            <a:srgbClr val="E16718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67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t>Decision</a:t>
            </a:r>
          </a:p>
        </p:txBody>
      </p:sp>
      <p:sp>
        <p:nvSpPr>
          <p:cNvPr id="47" name="Left Arrow 46">
            <a:extLst>
              <a:ext uri="{FF2B5EF4-FFF2-40B4-BE49-F238E27FC236}">
                <a16:creationId xmlns:a16="http://schemas.microsoft.com/office/drawing/2014/main" id="{A0B0AB5A-FDAF-4245-B8A0-B30E9F9EC665}"/>
              </a:ext>
            </a:extLst>
          </p:cNvPr>
          <p:cNvSpPr/>
          <p:nvPr/>
        </p:nvSpPr>
        <p:spPr>
          <a:xfrm>
            <a:off x="6817320" y="2026285"/>
            <a:ext cx="1842948" cy="1243892"/>
          </a:xfrm>
          <a:prstGeom prst="leftArrow">
            <a:avLst/>
          </a:prstGeom>
          <a:solidFill>
            <a:schemeClr val="accent6">
              <a:lumMod val="75000"/>
            </a:schemeClr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67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t>Query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9C3231D1-262B-8047-AC1D-B2D1AA7668FB}"/>
              </a:ext>
            </a:extLst>
          </p:cNvPr>
          <p:cNvGrpSpPr/>
          <p:nvPr/>
        </p:nvGrpSpPr>
        <p:grpSpPr>
          <a:xfrm>
            <a:off x="9582715" y="2910009"/>
            <a:ext cx="1320617" cy="736469"/>
            <a:chOff x="7584821" y="2225245"/>
            <a:chExt cx="990463" cy="552352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8D49ED1D-0867-5943-A0DD-219D93233AB9}"/>
                </a:ext>
              </a:extLst>
            </p:cNvPr>
            <p:cNvSpPr/>
            <p:nvPr/>
          </p:nvSpPr>
          <p:spPr>
            <a:xfrm>
              <a:off x="7584821" y="2225245"/>
              <a:ext cx="481364" cy="462472"/>
            </a:xfrm>
            <a:prstGeom prst="rect">
              <a:avLst/>
            </a:prstGeom>
            <a:solidFill>
              <a:schemeClr val="tx1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6095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BF9A97FC-FC1E-2D49-AE98-1954B95B98C3}"/>
                </a:ext>
              </a:extLst>
            </p:cNvPr>
            <p:cNvSpPr/>
            <p:nvPr/>
          </p:nvSpPr>
          <p:spPr>
            <a:xfrm>
              <a:off x="7664774" y="2299845"/>
              <a:ext cx="303656" cy="30365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6095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1" name="Triangle 50">
              <a:extLst>
                <a:ext uri="{FF2B5EF4-FFF2-40B4-BE49-F238E27FC236}">
                  <a16:creationId xmlns:a16="http://schemas.microsoft.com/office/drawing/2014/main" id="{1A4B9EA6-6F6D-5D44-B7FE-F3E3ED5F0BF5}"/>
                </a:ext>
              </a:extLst>
            </p:cNvPr>
            <p:cNvSpPr/>
            <p:nvPr/>
          </p:nvSpPr>
          <p:spPr>
            <a:xfrm rot="5400000">
              <a:off x="7754787" y="2373936"/>
              <a:ext cx="180351" cy="155475"/>
            </a:xfrm>
            <a:prstGeom prst="triangl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095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25DCFFBF-CC48-CC4F-85B7-3F7E4F2DE949}"/>
                </a:ext>
              </a:extLst>
            </p:cNvPr>
            <p:cNvSpPr/>
            <p:nvPr/>
          </p:nvSpPr>
          <p:spPr>
            <a:xfrm>
              <a:off x="8174267" y="2225245"/>
              <a:ext cx="401017" cy="236256"/>
            </a:xfrm>
            <a:prstGeom prst="rect">
              <a:avLst/>
            </a:prstGeom>
            <a:solidFill>
              <a:srgbClr val="7030A0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6095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4C75C96F-37C1-5647-9021-DD98F792420E}"/>
                </a:ext>
              </a:extLst>
            </p:cNvPr>
            <p:cNvSpPr/>
            <p:nvPr/>
          </p:nvSpPr>
          <p:spPr>
            <a:xfrm>
              <a:off x="8174267" y="2529126"/>
              <a:ext cx="401017" cy="236256"/>
            </a:xfrm>
            <a:prstGeom prst="rect">
              <a:avLst/>
            </a:prstGeom>
            <a:solidFill>
              <a:schemeClr val="accent4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6095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F20FFC42-EC64-454E-85B5-E3ABF78B1987}"/>
                </a:ext>
              </a:extLst>
            </p:cNvPr>
            <p:cNvCxnSpPr/>
            <p:nvPr/>
          </p:nvCxnSpPr>
          <p:spPr>
            <a:xfrm>
              <a:off x="7651675" y="2777597"/>
              <a:ext cx="385489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2C926FF6-C8D9-A343-98AB-232409818F76}"/>
              </a:ext>
            </a:extLst>
          </p:cNvPr>
          <p:cNvSpPr txBox="1"/>
          <p:nvPr/>
        </p:nvSpPr>
        <p:spPr>
          <a:xfrm>
            <a:off x="4879818" y="6043386"/>
            <a:ext cx="8061962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E16718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t>Low-Latency Serving</a:t>
            </a:r>
          </a:p>
        </p:txBody>
      </p:sp>
      <p:sp>
        <p:nvSpPr>
          <p:cNvPr id="56" name="Left Brace 55">
            <a:extLst>
              <a:ext uri="{FF2B5EF4-FFF2-40B4-BE49-F238E27FC236}">
                <a16:creationId xmlns:a16="http://schemas.microsoft.com/office/drawing/2014/main" id="{2CCF70F8-8702-194E-A7DE-AEFD977659AB}"/>
              </a:ext>
            </a:extLst>
          </p:cNvPr>
          <p:cNvSpPr/>
          <p:nvPr/>
        </p:nvSpPr>
        <p:spPr>
          <a:xfrm rot="16200000">
            <a:off x="7441457" y="1825357"/>
            <a:ext cx="851857" cy="7720320"/>
          </a:xfrm>
          <a:prstGeom prst="leftBrace">
            <a:avLst/>
          </a:prstGeom>
          <a:ln w="127000">
            <a:solidFill>
              <a:srgbClr val="E1671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09563D71-6CBF-EA4F-AA40-9EA2F2D6C2BA}"/>
              </a:ext>
            </a:extLst>
          </p:cNvPr>
          <p:cNvSpPr/>
          <p:nvPr/>
        </p:nvSpPr>
        <p:spPr>
          <a:xfrm>
            <a:off x="3398379" y="1189104"/>
            <a:ext cx="418771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entury Gothic" panose="020B0502020202020204" pitchFamily="34" charset="0"/>
                <a:ea typeface="Helvetica Neue" charset="0"/>
                <a:cs typeface="Helvetica Neue" charset="0"/>
              </a:rPr>
              <a:t>Data </a:t>
            </a:r>
            <a:br>
              <a:rPr kumimoji="0" lang="en-US" sz="2800" b="0" i="0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entury Gothic" panose="020B0502020202020204" pitchFamily="34" charset="0"/>
                <a:ea typeface="Helvetica Neue" charset="0"/>
                <a:cs typeface="Helvetica Neue" charset="0"/>
              </a:rPr>
            </a:br>
            <a:r>
              <a:rPr kumimoji="0" lang="en-US" sz="2800" b="0" i="0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entury Gothic" panose="020B0502020202020204" pitchFamily="34" charset="0"/>
                <a:ea typeface="Helvetica Neue" charset="0"/>
                <a:cs typeface="Helvetica Neue" charset="0"/>
              </a:rPr>
              <a:t>Management </a:t>
            </a:r>
            <a:r>
              <a:rPr lang="en-US" sz="2800" dirty="0">
                <a:latin typeface="Century Gothic" panose="020B0502020202020204" pitchFamily="34" charset="0"/>
                <a:ea typeface="Helvetica Neue" charset="0"/>
                <a:cs typeface="Helvetica Neue" charset="0"/>
              </a:rPr>
              <a:t>System</a:t>
            </a:r>
            <a:endParaRPr kumimoji="0" lang="en-US" sz="2800" b="0" i="0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50299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47" grpId="0" animBg="1"/>
      <p:bldP spid="55" grpId="0"/>
      <p:bldP spid="5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71FBD58A-D55E-8143-8FD6-9652E1A1474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6381158" y="2220972"/>
            <a:ext cx="4483698" cy="271681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690C2DDF-CF0B-B444-ACB4-AAE7E7EA0ED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231231" y="975070"/>
            <a:ext cx="437827" cy="413308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593194B-5062-2840-B041-C641FAF6D5D7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630195" y="1622770"/>
            <a:ext cx="8220588" cy="382352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6F38C2C-C202-6742-B189-E03BE8AB39C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69039" y="1970364"/>
            <a:ext cx="368213" cy="347593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2341FEE-3690-8041-988D-54EC5BCAEC96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04264" y="7580200"/>
            <a:ext cx="1817945" cy="96637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8B408E0F-896D-F94A-8826-A439C3EFEE81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86817" y="7863199"/>
            <a:ext cx="1766983" cy="939288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43098044-6C6E-6C43-ADE7-CB5AA600A6BF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139309" y="7196304"/>
            <a:ext cx="2057139" cy="113653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05E0AB7-E726-3C44-B0C4-B3E0539E8A1E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549557" y="1320792"/>
            <a:ext cx="4250105" cy="3785122"/>
          </a:xfrm>
          <a:prstGeom prst="rect">
            <a:avLst/>
          </a:prstGeom>
        </p:spPr>
      </p:pic>
      <p:sp>
        <p:nvSpPr>
          <p:cNvPr id="11" name="Can 10">
            <a:extLst>
              <a:ext uri="{FF2B5EF4-FFF2-40B4-BE49-F238E27FC236}">
                <a16:creationId xmlns:a16="http://schemas.microsoft.com/office/drawing/2014/main" id="{9ED72A20-A13F-5845-A3C4-CDDAF1C4B897}"/>
              </a:ext>
            </a:extLst>
          </p:cNvPr>
          <p:cNvSpPr/>
          <p:nvPr/>
        </p:nvSpPr>
        <p:spPr>
          <a:xfrm>
            <a:off x="914826" y="4211683"/>
            <a:ext cx="1616785" cy="1296256"/>
          </a:xfrm>
          <a:prstGeom prst="can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70"/>
            <a:r>
              <a:rPr lang="en-US" dirty="0">
                <a:solidFill>
                  <a:prstClr val="white"/>
                </a:solidFill>
                <a:ea typeface="Helvetica Neue" charset="0"/>
                <a:cs typeface="Helvetica Neue" charset="0"/>
              </a:rPr>
              <a:t>All Possible</a:t>
            </a:r>
          </a:p>
          <a:p>
            <a:pPr algn="ctr" defTabSz="609570"/>
            <a:r>
              <a:rPr lang="en-US" dirty="0">
                <a:solidFill>
                  <a:prstClr val="white"/>
                </a:solidFill>
                <a:ea typeface="Helvetica Neue" charset="0"/>
                <a:cs typeface="Helvetica Neue" charset="0"/>
              </a:rPr>
              <a:t>Queries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1D1D4575-89C2-A04A-BB24-03E4C58F47A2}"/>
              </a:ext>
            </a:extLst>
          </p:cNvPr>
          <p:cNvSpPr/>
          <p:nvPr/>
        </p:nvSpPr>
        <p:spPr>
          <a:xfrm>
            <a:off x="552450" y="2397177"/>
            <a:ext cx="2341539" cy="1220826"/>
          </a:xfrm>
          <a:prstGeom prst="roundRect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Batch Training Framework</a:t>
            </a:r>
          </a:p>
        </p:txBody>
      </p:sp>
      <p:sp>
        <p:nvSpPr>
          <p:cNvPr id="14" name="Down Arrow 13">
            <a:extLst>
              <a:ext uri="{FF2B5EF4-FFF2-40B4-BE49-F238E27FC236}">
                <a16:creationId xmlns:a16="http://schemas.microsoft.com/office/drawing/2014/main" id="{D3440B51-6FE1-E849-969D-E0BDCCEB2A53}"/>
              </a:ext>
            </a:extLst>
          </p:cNvPr>
          <p:cNvSpPr/>
          <p:nvPr/>
        </p:nvSpPr>
        <p:spPr>
          <a:xfrm rot="16200000">
            <a:off x="893" y="2776233"/>
            <a:ext cx="411527" cy="462715"/>
          </a:xfrm>
          <a:prstGeom prst="downArrow">
            <a:avLst/>
          </a:prstGeom>
          <a:ln w="28575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>
              <a:solidFill>
                <a:srgbClr val="FFFFFF"/>
              </a:solidFill>
              <a:latin typeface="Century Gothic" panose="020F0302020204030204"/>
            </a:endParaRPr>
          </a:p>
        </p:txBody>
      </p:sp>
      <p:sp>
        <p:nvSpPr>
          <p:cNvPr id="15" name="Down Arrow 14">
            <a:extLst>
              <a:ext uri="{FF2B5EF4-FFF2-40B4-BE49-F238E27FC236}">
                <a16:creationId xmlns:a16="http://schemas.microsoft.com/office/drawing/2014/main" id="{5CAF6428-7011-7B4B-ACC6-BE6703C0FF32}"/>
              </a:ext>
            </a:extLst>
          </p:cNvPr>
          <p:cNvSpPr/>
          <p:nvPr/>
        </p:nvSpPr>
        <p:spPr>
          <a:xfrm rot="10800000">
            <a:off x="1517456" y="3672872"/>
            <a:ext cx="411527" cy="483941"/>
          </a:xfrm>
          <a:prstGeom prst="downArrow">
            <a:avLst/>
          </a:prstGeom>
          <a:ln w="28575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>
              <a:solidFill>
                <a:srgbClr val="FFFFFF"/>
              </a:solidFill>
              <a:latin typeface="Century Gothic" panose="020F0302020204030204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516BC76-8833-8F4A-82BB-E679BD8DEEF4}"/>
              </a:ext>
            </a:extLst>
          </p:cNvPr>
          <p:cNvGrpSpPr/>
          <p:nvPr/>
        </p:nvGrpSpPr>
        <p:grpSpPr>
          <a:xfrm>
            <a:off x="958782" y="1656530"/>
            <a:ext cx="1580693" cy="713212"/>
            <a:chOff x="6995846" y="1791075"/>
            <a:chExt cx="1946651" cy="878333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4B96B073-632E-F346-8980-179A1AA692C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112486" y="1791075"/>
              <a:ext cx="1649554" cy="878333"/>
            </a:xfrm>
            <a:prstGeom prst="rect">
              <a:avLst/>
            </a:prstGeom>
          </p:spPr>
        </p:pic>
        <p:sp>
          <p:nvSpPr>
            <p:cNvPr id="5" name="Double Bracket 4">
              <a:extLst>
                <a:ext uri="{FF2B5EF4-FFF2-40B4-BE49-F238E27FC236}">
                  <a16:creationId xmlns:a16="http://schemas.microsoft.com/office/drawing/2014/main" id="{C3F55E27-3A45-1545-8F22-AEA06C44E3F8}"/>
                </a:ext>
              </a:extLst>
            </p:cNvPr>
            <p:cNvSpPr/>
            <p:nvPr/>
          </p:nvSpPr>
          <p:spPr>
            <a:xfrm>
              <a:off x="6995846" y="1947214"/>
              <a:ext cx="1946651" cy="699044"/>
            </a:xfrm>
            <a:prstGeom prst="bracketPair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</p:grpSp>
      <p:sp>
        <p:nvSpPr>
          <p:cNvPr id="19" name="Can 18">
            <a:extLst>
              <a:ext uri="{FF2B5EF4-FFF2-40B4-BE49-F238E27FC236}">
                <a16:creationId xmlns:a16="http://schemas.microsoft.com/office/drawing/2014/main" id="{25E44522-06E1-0E4B-BAED-7240378D8A3C}"/>
              </a:ext>
            </a:extLst>
          </p:cNvPr>
          <p:cNvSpPr/>
          <p:nvPr/>
        </p:nvSpPr>
        <p:spPr>
          <a:xfrm>
            <a:off x="4443712" y="2159329"/>
            <a:ext cx="2143167" cy="2465267"/>
          </a:xfrm>
          <a:prstGeom prst="can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 Neue" charset="0"/>
              <a:ea typeface="Helvetica Neue" charset="0"/>
              <a:cs typeface="Helvetica Neue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56F30EE-1E98-C146-858F-F9CD6E421BE9}"/>
              </a:ext>
            </a:extLst>
          </p:cNvPr>
          <p:cNvGrpSpPr/>
          <p:nvPr/>
        </p:nvGrpSpPr>
        <p:grpSpPr>
          <a:xfrm>
            <a:off x="2940207" y="2801827"/>
            <a:ext cx="1295547" cy="800449"/>
            <a:chOff x="7119052" y="3201527"/>
            <a:chExt cx="1595488" cy="985767"/>
          </a:xfrm>
        </p:grpSpPr>
        <p:sp>
          <p:nvSpPr>
            <p:cNvPr id="18" name="Down Arrow 17">
              <a:extLst>
                <a:ext uri="{FF2B5EF4-FFF2-40B4-BE49-F238E27FC236}">
                  <a16:creationId xmlns:a16="http://schemas.microsoft.com/office/drawing/2014/main" id="{D46C48F3-FB46-8945-A4B8-AF25A18B283D}"/>
                </a:ext>
              </a:extLst>
            </p:cNvPr>
            <p:cNvSpPr/>
            <p:nvPr/>
          </p:nvSpPr>
          <p:spPr>
            <a:xfrm rot="16200000">
              <a:off x="7714618" y="2736144"/>
              <a:ext cx="506802" cy="1437568"/>
            </a:xfrm>
            <a:prstGeom prst="downArrow">
              <a:avLst/>
            </a:prstGeom>
            <a:ln w="28575"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en-US">
                <a:solidFill>
                  <a:srgbClr val="FFFFFF"/>
                </a:solidFill>
                <a:latin typeface="Century Gothic" panose="020F0302020204030204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59352BF-A133-FA4C-AB35-21DF44C3AC2B}"/>
                </a:ext>
              </a:extLst>
            </p:cNvPr>
            <p:cNvSpPr txBox="1"/>
            <p:nvPr/>
          </p:nvSpPr>
          <p:spPr>
            <a:xfrm>
              <a:off x="7119052" y="3694552"/>
              <a:ext cx="1595488" cy="49274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(Scoring)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CA20191-94E2-2E44-97DA-20836EBB9305}"/>
              </a:ext>
            </a:extLst>
          </p:cNvPr>
          <p:cNvGrpSpPr/>
          <p:nvPr/>
        </p:nvGrpSpPr>
        <p:grpSpPr>
          <a:xfrm>
            <a:off x="4438052" y="4689509"/>
            <a:ext cx="2020315" cy="824999"/>
            <a:chOff x="9104354" y="5596581"/>
            <a:chExt cx="2488053" cy="101600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01DA107-ABB9-C544-8D6B-72618E8AA16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353336" y="5596581"/>
              <a:ext cx="1981200" cy="1016000"/>
            </a:xfrm>
            <a:prstGeom prst="rect">
              <a:avLst/>
            </a:prstGeom>
          </p:spPr>
        </p:pic>
        <p:sp>
          <p:nvSpPr>
            <p:cNvPr id="27" name="Double Bracket 26">
              <a:extLst>
                <a:ext uri="{FF2B5EF4-FFF2-40B4-BE49-F238E27FC236}">
                  <a16:creationId xmlns:a16="http://schemas.microsoft.com/office/drawing/2014/main" id="{DF014382-E4CD-EE45-9616-A9CD69B1BEE8}"/>
                </a:ext>
              </a:extLst>
            </p:cNvPr>
            <p:cNvSpPr/>
            <p:nvPr/>
          </p:nvSpPr>
          <p:spPr>
            <a:xfrm>
              <a:off x="9104354" y="5838093"/>
              <a:ext cx="2488053" cy="774488"/>
            </a:xfrm>
            <a:prstGeom prst="bracketPair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68DEBD36-AFC7-664C-A4D7-0013097DA5DB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45797" y="2931727"/>
            <a:ext cx="1546762" cy="1405157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FFB668C4-E179-7C42-A05C-AD2FF0CC0F41}"/>
              </a:ext>
            </a:extLst>
          </p:cNvPr>
          <p:cNvGrpSpPr/>
          <p:nvPr/>
        </p:nvGrpSpPr>
        <p:grpSpPr>
          <a:xfrm>
            <a:off x="8910207" y="2314974"/>
            <a:ext cx="2584361" cy="3035836"/>
            <a:chOff x="6934007" y="1783903"/>
            <a:chExt cx="1938271" cy="2276877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71A9213A-EBB8-EA4C-8BB2-68D420697B40}"/>
                </a:ext>
              </a:extLst>
            </p:cNvPr>
            <p:cNvGrpSpPr/>
            <p:nvPr/>
          </p:nvGrpSpPr>
          <p:grpSpPr>
            <a:xfrm>
              <a:off x="7248513" y="1783903"/>
              <a:ext cx="1377229" cy="1732148"/>
              <a:chOff x="9125207" y="2174230"/>
              <a:chExt cx="1380488" cy="1736247"/>
            </a:xfrm>
          </p:grpSpPr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2F1E01B3-D31C-EE44-B586-5E9A5B60000A}"/>
                  </a:ext>
                </a:extLst>
              </p:cNvPr>
              <p:cNvSpPr/>
              <p:nvPr/>
            </p:nvSpPr>
            <p:spPr>
              <a:xfrm>
                <a:off x="9125207" y="2174230"/>
                <a:ext cx="1380488" cy="1736247"/>
              </a:xfrm>
              <a:prstGeom prst="rect">
                <a:avLst/>
              </a:prstGeom>
              <a:ln w="571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609585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D4998616-D435-6B48-97EA-BB4D181E1E15}"/>
                  </a:ext>
                </a:extLst>
              </p:cNvPr>
              <p:cNvSpPr/>
              <p:nvPr/>
            </p:nvSpPr>
            <p:spPr>
              <a:xfrm>
                <a:off x="9214582" y="2275991"/>
                <a:ext cx="1200434" cy="141115"/>
              </a:xfrm>
              <a:prstGeom prst="rect">
                <a:avLst/>
              </a:prstGeom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609585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CD68BC9D-B8A5-6B42-9CCF-3EAB024B1CB9}"/>
                  </a:ext>
                </a:extLst>
              </p:cNvPr>
              <p:cNvSpPr/>
              <p:nvPr/>
            </p:nvSpPr>
            <p:spPr>
              <a:xfrm>
                <a:off x="9214582" y="2503488"/>
                <a:ext cx="1200434" cy="1300416"/>
              </a:xfrm>
              <a:prstGeom prst="rect">
                <a:avLst/>
              </a:prstGeom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609585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00C40FB6-6087-394F-838F-A08BF8DD6564}"/>
                  </a:ext>
                </a:extLst>
              </p:cNvPr>
              <p:cNvGrpSpPr/>
              <p:nvPr/>
            </p:nvGrpSpPr>
            <p:grpSpPr>
              <a:xfrm>
                <a:off x="9330413" y="3302478"/>
                <a:ext cx="977923" cy="353568"/>
                <a:chOff x="9339557" y="3293334"/>
                <a:chExt cx="977923" cy="353568"/>
              </a:xfrm>
            </p:grpSpPr>
            <p:cxnSp>
              <p:nvCxnSpPr>
                <p:cNvPr id="39" name="Straight Connector 38">
                  <a:extLst>
                    <a:ext uri="{FF2B5EF4-FFF2-40B4-BE49-F238E27FC236}">
                      <a16:creationId xmlns:a16="http://schemas.microsoft.com/office/drawing/2014/main" id="{AE806B85-33F9-234C-881E-F7B9AC2FCEF4}"/>
                    </a:ext>
                  </a:extLst>
                </p:cNvPr>
                <p:cNvCxnSpPr/>
                <p:nvPr/>
              </p:nvCxnSpPr>
              <p:spPr>
                <a:xfrm>
                  <a:off x="9339557" y="3293334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>
                  <a:extLst>
                    <a:ext uri="{FF2B5EF4-FFF2-40B4-BE49-F238E27FC236}">
                      <a16:creationId xmlns:a16="http://schemas.microsoft.com/office/drawing/2014/main" id="{DC319238-D872-0847-92E3-355C34F3D553}"/>
                    </a:ext>
                  </a:extLst>
                </p:cNvPr>
                <p:cNvCxnSpPr/>
                <p:nvPr/>
              </p:nvCxnSpPr>
              <p:spPr>
                <a:xfrm>
                  <a:off x="9339557" y="3352262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>
                  <a:extLst>
                    <a:ext uri="{FF2B5EF4-FFF2-40B4-BE49-F238E27FC236}">
                      <a16:creationId xmlns:a16="http://schemas.microsoft.com/office/drawing/2014/main" id="{0B12863B-841D-8547-B344-807952D38363}"/>
                    </a:ext>
                  </a:extLst>
                </p:cNvPr>
                <p:cNvCxnSpPr/>
                <p:nvPr/>
              </p:nvCxnSpPr>
              <p:spPr>
                <a:xfrm>
                  <a:off x="9339557" y="3529046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>
                  <a:extLst>
                    <a:ext uri="{FF2B5EF4-FFF2-40B4-BE49-F238E27FC236}">
                      <a16:creationId xmlns:a16="http://schemas.microsoft.com/office/drawing/2014/main" id="{E1880509-64CD-C347-827E-FAABFE2741BD}"/>
                    </a:ext>
                  </a:extLst>
                </p:cNvPr>
                <p:cNvCxnSpPr/>
                <p:nvPr/>
              </p:nvCxnSpPr>
              <p:spPr>
                <a:xfrm>
                  <a:off x="9339557" y="3587974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>
                  <a:extLst>
                    <a:ext uri="{FF2B5EF4-FFF2-40B4-BE49-F238E27FC236}">
                      <a16:creationId xmlns:a16="http://schemas.microsoft.com/office/drawing/2014/main" id="{FD54FAC2-E5A7-9C47-BF95-6E64717ACA9E}"/>
                    </a:ext>
                  </a:extLst>
                </p:cNvPr>
                <p:cNvCxnSpPr/>
                <p:nvPr/>
              </p:nvCxnSpPr>
              <p:spPr>
                <a:xfrm>
                  <a:off x="9339557" y="3646902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Straight Connector 43">
                  <a:extLst>
                    <a:ext uri="{FF2B5EF4-FFF2-40B4-BE49-F238E27FC236}">
                      <a16:creationId xmlns:a16="http://schemas.microsoft.com/office/drawing/2014/main" id="{F4F5A189-077A-5841-8D03-3A63A54ADD51}"/>
                    </a:ext>
                  </a:extLst>
                </p:cNvPr>
                <p:cNvCxnSpPr/>
                <p:nvPr/>
              </p:nvCxnSpPr>
              <p:spPr>
                <a:xfrm>
                  <a:off x="9339557" y="3470118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Straight Connector 44">
                  <a:extLst>
                    <a:ext uri="{FF2B5EF4-FFF2-40B4-BE49-F238E27FC236}">
                      <a16:creationId xmlns:a16="http://schemas.microsoft.com/office/drawing/2014/main" id="{1FA9F31D-A371-B846-997B-AD5ED827A6A9}"/>
                    </a:ext>
                  </a:extLst>
                </p:cNvPr>
                <p:cNvCxnSpPr/>
                <p:nvPr/>
              </p:nvCxnSpPr>
              <p:spPr>
                <a:xfrm>
                  <a:off x="9339557" y="3411190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832C2DB-EAD8-E241-8845-7214132F49C1}"/>
                </a:ext>
              </a:extLst>
            </p:cNvPr>
            <p:cNvSpPr txBox="1"/>
            <p:nvPr/>
          </p:nvSpPr>
          <p:spPr>
            <a:xfrm>
              <a:off x="6934007" y="3560691"/>
              <a:ext cx="1938271" cy="5000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6095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733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 Neue" charset="0"/>
                  <a:ea typeface="Helvetica Neue" charset="0"/>
                  <a:cs typeface="Helvetica Neue" charset="0"/>
                </a:rPr>
                <a:t>Application</a:t>
              </a:r>
            </a:p>
          </p:txBody>
        </p:sp>
      </p:grpSp>
      <p:sp>
        <p:nvSpPr>
          <p:cNvPr id="46" name="Right Arrow 45">
            <a:extLst>
              <a:ext uri="{FF2B5EF4-FFF2-40B4-BE49-F238E27FC236}">
                <a16:creationId xmlns:a16="http://schemas.microsoft.com/office/drawing/2014/main" id="{4B4D2287-1B16-C744-8D97-263809653D64}"/>
              </a:ext>
            </a:extLst>
          </p:cNvPr>
          <p:cNvSpPr/>
          <p:nvPr/>
        </p:nvSpPr>
        <p:spPr>
          <a:xfrm>
            <a:off x="6967252" y="3441696"/>
            <a:ext cx="1933739" cy="1198800"/>
          </a:xfrm>
          <a:prstGeom prst="rightArrow">
            <a:avLst/>
          </a:prstGeom>
          <a:solidFill>
            <a:srgbClr val="E16718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67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t>Decision</a:t>
            </a:r>
          </a:p>
        </p:txBody>
      </p:sp>
      <p:sp>
        <p:nvSpPr>
          <p:cNvPr id="47" name="Left Arrow 46">
            <a:extLst>
              <a:ext uri="{FF2B5EF4-FFF2-40B4-BE49-F238E27FC236}">
                <a16:creationId xmlns:a16="http://schemas.microsoft.com/office/drawing/2014/main" id="{A0B0AB5A-FDAF-4245-B8A0-B30E9F9EC665}"/>
              </a:ext>
            </a:extLst>
          </p:cNvPr>
          <p:cNvSpPr/>
          <p:nvPr/>
        </p:nvSpPr>
        <p:spPr>
          <a:xfrm>
            <a:off x="6817320" y="2026285"/>
            <a:ext cx="1842948" cy="1243892"/>
          </a:xfrm>
          <a:prstGeom prst="leftArrow">
            <a:avLst/>
          </a:prstGeom>
          <a:solidFill>
            <a:schemeClr val="accent6">
              <a:lumMod val="75000"/>
            </a:schemeClr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67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t>Query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9C3231D1-262B-8047-AC1D-B2D1AA7668FB}"/>
              </a:ext>
            </a:extLst>
          </p:cNvPr>
          <p:cNvGrpSpPr/>
          <p:nvPr/>
        </p:nvGrpSpPr>
        <p:grpSpPr>
          <a:xfrm>
            <a:off x="9582715" y="2910009"/>
            <a:ext cx="1320617" cy="736469"/>
            <a:chOff x="7584821" y="2225245"/>
            <a:chExt cx="990463" cy="552352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8D49ED1D-0867-5943-A0DD-219D93233AB9}"/>
                </a:ext>
              </a:extLst>
            </p:cNvPr>
            <p:cNvSpPr/>
            <p:nvPr/>
          </p:nvSpPr>
          <p:spPr>
            <a:xfrm>
              <a:off x="7584821" y="2225245"/>
              <a:ext cx="481364" cy="462472"/>
            </a:xfrm>
            <a:prstGeom prst="rect">
              <a:avLst/>
            </a:prstGeom>
            <a:solidFill>
              <a:schemeClr val="tx1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6095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BF9A97FC-FC1E-2D49-AE98-1954B95B98C3}"/>
                </a:ext>
              </a:extLst>
            </p:cNvPr>
            <p:cNvSpPr/>
            <p:nvPr/>
          </p:nvSpPr>
          <p:spPr>
            <a:xfrm>
              <a:off x="7664774" y="2299845"/>
              <a:ext cx="303656" cy="30365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6095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1" name="Triangle 50">
              <a:extLst>
                <a:ext uri="{FF2B5EF4-FFF2-40B4-BE49-F238E27FC236}">
                  <a16:creationId xmlns:a16="http://schemas.microsoft.com/office/drawing/2014/main" id="{1A4B9EA6-6F6D-5D44-B7FE-F3E3ED5F0BF5}"/>
                </a:ext>
              </a:extLst>
            </p:cNvPr>
            <p:cNvSpPr/>
            <p:nvPr/>
          </p:nvSpPr>
          <p:spPr>
            <a:xfrm rot="5400000">
              <a:off x="7754787" y="2373936"/>
              <a:ext cx="180351" cy="155475"/>
            </a:xfrm>
            <a:prstGeom prst="triangl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095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25DCFFBF-CC48-CC4F-85B7-3F7E4F2DE949}"/>
                </a:ext>
              </a:extLst>
            </p:cNvPr>
            <p:cNvSpPr/>
            <p:nvPr/>
          </p:nvSpPr>
          <p:spPr>
            <a:xfrm>
              <a:off x="8174267" y="2225245"/>
              <a:ext cx="401017" cy="236256"/>
            </a:xfrm>
            <a:prstGeom prst="rect">
              <a:avLst/>
            </a:prstGeom>
            <a:solidFill>
              <a:srgbClr val="7030A0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6095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4C75C96F-37C1-5647-9021-DD98F792420E}"/>
                </a:ext>
              </a:extLst>
            </p:cNvPr>
            <p:cNvSpPr/>
            <p:nvPr/>
          </p:nvSpPr>
          <p:spPr>
            <a:xfrm>
              <a:off x="8174267" y="2529126"/>
              <a:ext cx="401017" cy="236256"/>
            </a:xfrm>
            <a:prstGeom prst="rect">
              <a:avLst/>
            </a:prstGeom>
            <a:solidFill>
              <a:schemeClr val="accent4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6095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F20FFC42-EC64-454E-85B5-E3ABF78B1987}"/>
                </a:ext>
              </a:extLst>
            </p:cNvPr>
            <p:cNvCxnSpPr/>
            <p:nvPr/>
          </p:nvCxnSpPr>
          <p:spPr>
            <a:xfrm>
              <a:off x="7651675" y="2777597"/>
              <a:ext cx="385489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2C926FF6-C8D9-A343-98AB-232409818F76}"/>
              </a:ext>
            </a:extLst>
          </p:cNvPr>
          <p:cNvSpPr txBox="1"/>
          <p:nvPr/>
        </p:nvSpPr>
        <p:spPr>
          <a:xfrm>
            <a:off x="4879818" y="6043386"/>
            <a:ext cx="8061962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E16718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t>Low-Latency Serving</a:t>
            </a:r>
          </a:p>
        </p:txBody>
      </p:sp>
      <p:sp>
        <p:nvSpPr>
          <p:cNvPr id="56" name="Left Brace 55">
            <a:extLst>
              <a:ext uri="{FF2B5EF4-FFF2-40B4-BE49-F238E27FC236}">
                <a16:creationId xmlns:a16="http://schemas.microsoft.com/office/drawing/2014/main" id="{2CCF70F8-8702-194E-A7DE-AEFD977659AB}"/>
              </a:ext>
            </a:extLst>
          </p:cNvPr>
          <p:cNvSpPr/>
          <p:nvPr/>
        </p:nvSpPr>
        <p:spPr>
          <a:xfrm rot="16200000">
            <a:off x="7441457" y="1825357"/>
            <a:ext cx="851857" cy="7720320"/>
          </a:xfrm>
          <a:prstGeom prst="leftBrace">
            <a:avLst/>
          </a:prstGeom>
          <a:ln w="127000">
            <a:solidFill>
              <a:srgbClr val="E1671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09563D71-6CBF-EA4F-AA40-9EA2F2D6C2BA}"/>
              </a:ext>
            </a:extLst>
          </p:cNvPr>
          <p:cNvSpPr/>
          <p:nvPr/>
        </p:nvSpPr>
        <p:spPr>
          <a:xfrm>
            <a:off x="3398379" y="1189104"/>
            <a:ext cx="418771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entury Gothic" panose="020B0502020202020204" pitchFamily="34" charset="0"/>
                <a:ea typeface="Helvetica Neue" charset="0"/>
                <a:cs typeface="Helvetica Neue" charset="0"/>
              </a:rPr>
              <a:t>Data </a:t>
            </a:r>
            <a:br>
              <a:rPr kumimoji="0" lang="en-US" sz="2800" b="0" i="0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entury Gothic" panose="020B0502020202020204" pitchFamily="34" charset="0"/>
                <a:ea typeface="Helvetica Neue" charset="0"/>
                <a:cs typeface="Helvetica Neue" charset="0"/>
              </a:rPr>
            </a:br>
            <a:r>
              <a:rPr kumimoji="0" lang="en-US" sz="2800" b="0" i="0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entury Gothic" panose="020B0502020202020204" pitchFamily="34" charset="0"/>
                <a:ea typeface="Helvetica Neue" charset="0"/>
                <a:cs typeface="Helvetica Neue" charset="0"/>
              </a:rPr>
              <a:t>Management </a:t>
            </a:r>
            <a:r>
              <a:rPr lang="en-US" sz="2800" dirty="0">
                <a:latin typeface="Century Gothic" panose="020B0502020202020204" pitchFamily="34" charset="0"/>
                <a:ea typeface="Helvetica Neue" charset="0"/>
                <a:cs typeface="Helvetica Neue" charset="0"/>
              </a:rPr>
              <a:t>System</a:t>
            </a:r>
            <a:endParaRPr kumimoji="0" lang="en-US" sz="2800" b="0" i="0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entury Gothic" panose="020B0502020202020204" pitchFamily="34" charset="0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ED78D79B-5D87-8B4B-9C2F-53AA2715F29A}"/>
              </a:ext>
            </a:extLst>
          </p:cNvPr>
          <p:cNvSpPr/>
          <p:nvPr/>
        </p:nvSpPr>
        <p:spPr>
          <a:xfrm>
            <a:off x="-8408" y="1189103"/>
            <a:ext cx="12192000" cy="5642925"/>
          </a:xfrm>
          <a:prstGeom prst="rect">
            <a:avLst/>
          </a:prstGeom>
          <a:solidFill>
            <a:srgbClr val="FFFFFF">
              <a:alpha val="9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B0502020202020204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C4DAD0E-C2D4-1C4E-AB1F-14507CF5E303}"/>
              </a:ext>
            </a:extLst>
          </p:cNvPr>
          <p:cNvSpPr txBox="1"/>
          <p:nvPr/>
        </p:nvSpPr>
        <p:spPr>
          <a:xfrm>
            <a:off x="776858" y="1536077"/>
            <a:ext cx="11406734" cy="4608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Helvetica Neue Light" charset="0"/>
                <a:cs typeface="Helvetica Neue Light" charset="0"/>
              </a:rPr>
              <a:t>Advantages: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Tx/>
              <a:buSzTx/>
              <a:buFont typeface="Wingdings" charset="2"/>
              <a:buChar char="Ø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Helvetica Neue Light" charset="0"/>
                <a:cs typeface="Helvetica Neue Light" charset="0"/>
              </a:rPr>
              <a:t>Leverage existing 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Helvetica Neue Light" charset="0"/>
                <a:cs typeface="Helvetica Neue Light" charset="0"/>
              </a:rPr>
              <a:t>data serving </a:t>
            </a:r>
            <a:r>
              <a:rPr kumimoji="0" lang="en-US" sz="36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Helvetica Neue Light" charset="0"/>
                <a:cs typeface="Helvetica Neue Light" charset="0"/>
              </a:rPr>
              <a:t>and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Helvetica Neue Light" charset="0"/>
                <a:cs typeface="Helvetica Neue Light" charset="0"/>
              </a:rPr>
              <a:t> </a:t>
            </a:r>
            <a:b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Helvetica Neue Light" charset="0"/>
                <a:cs typeface="Helvetica Neue Light" charset="0"/>
              </a:rPr>
            </a:b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Helvetica Neue Light" charset="0"/>
                <a:cs typeface="Helvetica Neue Light" charset="0"/>
              </a:rPr>
              <a:t>model training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Helvetica Neue Light" charset="0"/>
                <a:cs typeface="Helvetica Neue Light" charset="0"/>
              </a:rPr>
              <a:t> infrastructure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Tx/>
              <a:buSzTx/>
              <a:buFont typeface="Wingdings" charset="2"/>
              <a:buChar char="Ø"/>
              <a:tabLst/>
              <a:defRPr/>
            </a:pPr>
            <a:r>
              <a:rPr lang="en-US" sz="3600" b="1" noProof="0" dirty="0">
                <a:solidFill>
                  <a:srgbClr val="000000"/>
                </a:solidFill>
                <a:latin typeface="Century Gothic" panose="020B0502020202020204" pitchFamily="34" charset="0"/>
                <a:ea typeface="Helvetica Neue Light" charset="0"/>
                <a:cs typeface="Helvetica Neue Light" charset="0"/>
              </a:rPr>
              <a:t>Batch </a:t>
            </a:r>
            <a:r>
              <a:rPr lang="en-US" sz="3600" b="1" dirty="0">
                <a:solidFill>
                  <a:srgbClr val="000000"/>
                </a:solidFill>
                <a:latin typeface="Century Gothic" panose="020B0502020202020204" pitchFamily="34" charset="0"/>
                <a:ea typeface="Helvetica Neue Light" charset="0"/>
                <a:cs typeface="Helvetica Neue Light" charset="0"/>
              </a:rPr>
              <a:t>processing</a:t>
            </a:r>
            <a:r>
              <a:rPr lang="en-US" sz="3600" dirty="0">
                <a:solidFill>
                  <a:srgbClr val="000000"/>
                </a:solidFill>
                <a:latin typeface="Century Gothic" panose="020B0502020202020204" pitchFamily="34" charset="0"/>
                <a:ea typeface="Helvetica Neue Light" charset="0"/>
                <a:cs typeface="Helvetica Neue Light" charset="0"/>
              </a:rPr>
              <a:t> improves hardware perf.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 panose="020B0502020202020204" pitchFamily="34" charset="0"/>
              <a:ea typeface="Helvetica Neue Light" charset="0"/>
              <a:cs typeface="Helvetica Neue Light" charset="0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Tx/>
              <a:buSzTx/>
              <a:buFont typeface="Wingdings" charset="2"/>
              <a:buChar char="Ø"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Helvetica Neue Light" charset="0"/>
                <a:cs typeface="Helvetica Neue Light" charset="0"/>
              </a:rPr>
              <a:t>Indexing </a:t>
            </a:r>
            <a:r>
              <a:rPr lang="en-US" sz="3600" dirty="0">
                <a:solidFill>
                  <a:srgbClr val="000000"/>
                </a:solidFill>
                <a:latin typeface="Century Gothic" panose="020B0502020202020204" pitchFamily="34" charset="0"/>
                <a:ea typeface="Helvetica Neue Light" charset="0"/>
                <a:cs typeface="Helvetica Neue Light" charset="0"/>
              </a:rPr>
              <a:t>support for complex queries</a:t>
            </a:r>
          </a:p>
          <a:p>
            <a:pPr marL="914400" lvl="1" indent="-457200">
              <a:spcAft>
                <a:spcPts val="900"/>
              </a:spcAft>
              <a:buFont typeface="Wingdings" charset="2"/>
              <a:buChar char="Ø"/>
              <a:defRPr/>
            </a:pPr>
            <a:r>
              <a:rPr lang="en-US" sz="3600" dirty="0">
                <a:solidFill>
                  <a:srgbClr val="000000"/>
                </a:solidFill>
                <a:latin typeface="Century Gothic" panose="020B0502020202020204" pitchFamily="34" charset="0"/>
                <a:ea typeface="Helvetica Neue Light" charset="0"/>
                <a:cs typeface="Helvetica Neue Light" charset="0"/>
              </a:rPr>
              <a:t>Find all </a:t>
            </a:r>
            <a:r>
              <a:rPr lang="en-US" sz="3600" b="1" i="1" dirty="0" err="1">
                <a:solidFill>
                  <a:schemeClr val="accent2"/>
                </a:solidFill>
                <a:latin typeface="Century Gothic" panose="020B0502020202020204" pitchFamily="34" charset="0"/>
                <a:ea typeface="Helvetica Neue Light" charset="0"/>
                <a:cs typeface="Helvetica Neue Light" charset="0"/>
              </a:rPr>
              <a:t>Pr</a:t>
            </a:r>
            <a:r>
              <a:rPr lang="en-US" sz="3600" b="1" i="1" dirty="0">
                <a:solidFill>
                  <a:schemeClr val="accent2"/>
                </a:solidFill>
                <a:latin typeface="Century Gothic" panose="020B0502020202020204" pitchFamily="34" charset="0"/>
                <a:ea typeface="Helvetica Neue Light" charset="0"/>
                <a:cs typeface="Helvetica Neue Light" charset="0"/>
              </a:rPr>
              <a:t>(“cute”) </a:t>
            </a:r>
            <a:r>
              <a:rPr lang="en-US" sz="3600" dirty="0">
                <a:solidFill>
                  <a:srgbClr val="000000"/>
                </a:solidFill>
                <a:latin typeface="Century Gothic" panose="020B0502020202020204" pitchFamily="34" charset="0"/>
                <a:ea typeface="Helvetica Neue Light" charset="0"/>
                <a:cs typeface="Helvetica Neue Light" charset="0"/>
              </a:rPr>
              <a:t>dresses </a:t>
            </a:r>
            <a:r>
              <a:rPr lang="en-US" sz="3600" b="1" dirty="0">
                <a:solidFill>
                  <a:srgbClr val="000000"/>
                </a:solidFill>
                <a:latin typeface="Century Gothic" panose="020B0502020202020204" pitchFamily="34" charset="0"/>
                <a:ea typeface="Helvetica Neue Light" charset="0"/>
                <a:cs typeface="Helvetica Neue Light" charset="0"/>
              </a:rPr>
              <a:t>where</a:t>
            </a:r>
            <a:r>
              <a:rPr lang="en-US" sz="3600" dirty="0">
                <a:solidFill>
                  <a:srgbClr val="000000"/>
                </a:solidFill>
                <a:latin typeface="Century Gothic" panose="020B0502020202020204" pitchFamily="34" charset="0"/>
                <a:ea typeface="Helvetica Neue Light" charset="0"/>
                <a:cs typeface="Helvetica Neue Light" charset="0"/>
              </a:rPr>
              <a:t> </a:t>
            </a:r>
            <a:r>
              <a:rPr lang="en-US" sz="3600" b="1" dirty="0">
                <a:solidFill>
                  <a:schemeClr val="accent5"/>
                </a:solidFill>
                <a:latin typeface="Century Gothic" panose="020B0502020202020204" pitchFamily="34" charset="0"/>
                <a:ea typeface="Helvetica Neue Light" charset="0"/>
                <a:cs typeface="Helvetica Neue Light" charset="0"/>
              </a:rPr>
              <a:t>price &lt; $20</a:t>
            </a:r>
          </a:p>
          <a:p>
            <a:pPr marL="457200" indent="-457200">
              <a:spcAft>
                <a:spcPts val="900"/>
              </a:spcAft>
              <a:buFont typeface="Wingdings" charset="2"/>
              <a:buChar char="Ø"/>
              <a:defRPr/>
            </a:pPr>
            <a:r>
              <a:rPr lang="en-US" sz="3600" dirty="0">
                <a:solidFill>
                  <a:srgbClr val="000000"/>
                </a:solidFill>
                <a:latin typeface="Century Gothic" panose="020B0502020202020204" pitchFamily="34" charset="0"/>
                <a:ea typeface="Helvetica Neue Light" charset="0"/>
                <a:cs typeface="Helvetica Neue Light" charset="0"/>
              </a:rPr>
              <a:t>More </a:t>
            </a:r>
            <a:r>
              <a:rPr lang="en-US" sz="3600" b="1" dirty="0">
                <a:solidFill>
                  <a:srgbClr val="000000"/>
                </a:solidFill>
                <a:latin typeface="Century Gothic" panose="020B0502020202020204" pitchFamily="34" charset="0"/>
                <a:ea typeface="Helvetica Neue Light" charset="0"/>
                <a:cs typeface="Helvetica Neue Light" charset="0"/>
              </a:rPr>
              <a:t>predictable</a:t>
            </a:r>
            <a:r>
              <a:rPr lang="en-US" sz="3600" dirty="0">
                <a:solidFill>
                  <a:srgbClr val="000000"/>
                </a:solidFill>
                <a:latin typeface="Century Gothic" panose="020B0502020202020204" pitchFamily="34" charset="0"/>
                <a:ea typeface="Helvetica Neue Light" charset="0"/>
                <a:cs typeface="Helvetica Neue Light" charset="0"/>
              </a:rPr>
              <a:t> performance 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 panose="020B0502020202020204" pitchFamily="34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09C0642-40E9-104E-832D-C0208B15CA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450" y="25971"/>
            <a:ext cx="10801350" cy="1325563"/>
          </a:xfrm>
        </p:spPr>
        <p:txBody>
          <a:bodyPr/>
          <a:lstStyle/>
          <a:p>
            <a:r>
              <a:rPr lang="en-US" dirty="0"/>
              <a:t>Serving </a:t>
            </a:r>
            <a:r>
              <a:rPr lang="en-US" b="1" dirty="0"/>
              <a:t>Pre-materialized</a:t>
            </a:r>
            <a:r>
              <a:rPr lang="en-US" dirty="0"/>
              <a:t> Predictions</a:t>
            </a:r>
          </a:p>
        </p:txBody>
      </p:sp>
    </p:spTree>
    <p:extLst>
      <p:ext uri="{BB962C8B-B14F-4D97-AF65-F5344CB8AC3E}">
        <p14:creationId xmlns:p14="http://schemas.microsoft.com/office/powerpoint/2010/main" val="1010990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uiExpand="1" build="p" bldLvl="2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B8E1110E-D586-F14E-8D56-3FF70BE055A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2112" y="2017964"/>
            <a:ext cx="3772699" cy="2286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A668500-D40F-E24D-91BE-AA5198E6173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62348" y="2017964"/>
            <a:ext cx="2566823" cy="2286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4FE0AA3-293F-7E4E-AC6A-43ACC74DFBC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9915"/>
          <a:stretch/>
        </p:blipFill>
        <p:spPr>
          <a:xfrm>
            <a:off x="6923057" y="2473234"/>
            <a:ext cx="4914900" cy="183073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3B78DD-1D93-6647-97A0-DFC016A7BFCC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5794" y="2217123"/>
            <a:ext cx="220146" cy="2078182"/>
          </a:xfrm>
          <a:prstGeom prst="rect">
            <a:avLst/>
          </a:prstGeom>
        </p:spPr>
      </p:pic>
      <p:pic>
        <p:nvPicPr>
          <p:cNvPr id="236" name="Picture 235">
            <a:extLst>
              <a:ext uri="{FF2B5EF4-FFF2-40B4-BE49-F238E27FC236}">
                <a16:creationId xmlns:a16="http://schemas.microsoft.com/office/drawing/2014/main" id="{6D7EBBFE-5C09-4B43-948B-21287B153A4A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17978" y="2217123"/>
            <a:ext cx="220146" cy="2078182"/>
          </a:xfrm>
          <a:prstGeom prst="rect">
            <a:avLst/>
          </a:prstGeom>
        </p:spPr>
      </p:pic>
      <p:pic>
        <p:nvPicPr>
          <p:cNvPr id="242" name="Picture 241">
            <a:extLst>
              <a:ext uri="{FF2B5EF4-FFF2-40B4-BE49-F238E27FC236}">
                <a16:creationId xmlns:a16="http://schemas.microsoft.com/office/drawing/2014/main" id="{35F34000-7253-2E4E-9A60-39423C5311A7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2098" y="4639630"/>
            <a:ext cx="1034775" cy="571698"/>
          </a:xfrm>
          <a:prstGeom prst="rect">
            <a:avLst/>
          </a:prstGeom>
        </p:spPr>
      </p:pic>
      <p:pic>
        <p:nvPicPr>
          <p:cNvPr id="243" name="Picture 242">
            <a:extLst>
              <a:ext uri="{FF2B5EF4-FFF2-40B4-BE49-F238E27FC236}">
                <a16:creationId xmlns:a16="http://schemas.microsoft.com/office/drawing/2014/main" id="{3C4360B9-393A-FD49-B7B0-9FE6EAF685C8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40024" y="4639630"/>
            <a:ext cx="1075474" cy="571698"/>
          </a:xfrm>
          <a:prstGeom prst="rect">
            <a:avLst/>
          </a:prstGeom>
        </p:spPr>
      </p:pic>
      <p:pic>
        <p:nvPicPr>
          <p:cNvPr id="244" name="Picture 243">
            <a:extLst>
              <a:ext uri="{FF2B5EF4-FFF2-40B4-BE49-F238E27FC236}">
                <a16:creationId xmlns:a16="http://schemas.microsoft.com/office/drawing/2014/main" id="{F610366F-EF7F-B24F-AEC2-24C95AA92D99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50143" y="4639630"/>
            <a:ext cx="1075474" cy="57169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46456AD-763E-0F4D-80E7-8D49C9A135CA}"/>
              </a:ext>
            </a:extLst>
          </p:cNvPr>
          <p:cNvSpPr txBox="1"/>
          <p:nvPr/>
        </p:nvSpPr>
        <p:spPr>
          <a:xfrm>
            <a:off x="352112" y="494746"/>
            <a:ext cx="942918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Machine Learning Lifecycle</a:t>
            </a:r>
            <a:endParaRPr kumimoji="0" lang="en-US" sz="5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4109F10-F3BE-2848-9170-D8790D9327EF}"/>
              </a:ext>
            </a:extLst>
          </p:cNvPr>
          <p:cNvSpPr txBox="1"/>
          <p:nvPr/>
        </p:nvSpPr>
        <p:spPr>
          <a:xfrm>
            <a:off x="8301986" y="1955513"/>
            <a:ext cx="15968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solidFill>
                  <a:prstClr val="black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Inference</a:t>
            </a:r>
          </a:p>
        </p:txBody>
      </p:sp>
    </p:spTree>
    <p:extLst>
      <p:ext uri="{BB962C8B-B14F-4D97-AF65-F5344CB8AC3E}">
        <p14:creationId xmlns:p14="http://schemas.microsoft.com/office/powerpoint/2010/main" val="1416404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71FBD58A-D55E-8143-8FD6-9652E1A1474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6381158" y="2220972"/>
            <a:ext cx="4483698" cy="271681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690C2DDF-CF0B-B444-ACB4-AAE7E7EA0ED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231231" y="975070"/>
            <a:ext cx="437827" cy="413308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593194B-5062-2840-B041-C641FAF6D5D7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630195" y="1622770"/>
            <a:ext cx="8220588" cy="382352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6F38C2C-C202-6742-B189-E03BE8AB39C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69039" y="1970364"/>
            <a:ext cx="368213" cy="347593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2341FEE-3690-8041-988D-54EC5BCAEC96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04264" y="7580200"/>
            <a:ext cx="1817945" cy="96637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8B408E0F-896D-F94A-8826-A439C3EFEE81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86817" y="7863199"/>
            <a:ext cx="1766983" cy="939288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43098044-6C6E-6C43-ADE7-CB5AA600A6BF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139309" y="7196304"/>
            <a:ext cx="2057139" cy="113653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05E0AB7-E726-3C44-B0C4-B3E0539E8A1E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549557" y="1320792"/>
            <a:ext cx="4250105" cy="3785122"/>
          </a:xfrm>
          <a:prstGeom prst="rect">
            <a:avLst/>
          </a:prstGeom>
        </p:spPr>
      </p:pic>
      <p:sp>
        <p:nvSpPr>
          <p:cNvPr id="11" name="Can 10">
            <a:extLst>
              <a:ext uri="{FF2B5EF4-FFF2-40B4-BE49-F238E27FC236}">
                <a16:creationId xmlns:a16="http://schemas.microsoft.com/office/drawing/2014/main" id="{9ED72A20-A13F-5845-A3C4-CDDAF1C4B897}"/>
              </a:ext>
            </a:extLst>
          </p:cNvPr>
          <p:cNvSpPr/>
          <p:nvPr/>
        </p:nvSpPr>
        <p:spPr>
          <a:xfrm>
            <a:off x="914826" y="4211683"/>
            <a:ext cx="1616785" cy="1296256"/>
          </a:xfrm>
          <a:prstGeom prst="can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70"/>
            <a:r>
              <a:rPr lang="en-US" dirty="0">
                <a:solidFill>
                  <a:prstClr val="white"/>
                </a:solidFill>
                <a:ea typeface="Helvetica Neue" charset="0"/>
                <a:cs typeface="Helvetica Neue" charset="0"/>
              </a:rPr>
              <a:t>All Possible</a:t>
            </a:r>
          </a:p>
          <a:p>
            <a:pPr algn="ctr" defTabSz="609570"/>
            <a:r>
              <a:rPr lang="en-US" dirty="0">
                <a:solidFill>
                  <a:prstClr val="white"/>
                </a:solidFill>
                <a:ea typeface="Helvetica Neue" charset="0"/>
                <a:cs typeface="Helvetica Neue" charset="0"/>
              </a:rPr>
              <a:t>Queries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1D1D4575-89C2-A04A-BB24-03E4C58F47A2}"/>
              </a:ext>
            </a:extLst>
          </p:cNvPr>
          <p:cNvSpPr/>
          <p:nvPr/>
        </p:nvSpPr>
        <p:spPr>
          <a:xfrm>
            <a:off x="552450" y="2397177"/>
            <a:ext cx="2341539" cy="1220826"/>
          </a:xfrm>
          <a:prstGeom prst="roundRect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Batch Training Framework</a:t>
            </a:r>
          </a:p>
        </p:txBody>
      </p:sp>
      <p:sp>
        <p:nvSpPr>
          <p:cNvPr id="14" name="Down Arrow 13">
            <a:extLst>
              <a:ext uri="{FF2B5EF4-FFF2-40B4-BE49-F238E27FC236}">
                <a16:creationId xmlns:a16="http://schemas.microsoft.com/office/drawing/2014/main" id="{D3440B51-6FE1-E849-969D-E0BDCCEB2A53}"/>
              </a:ext>
            </a:extLst>
          </p:cNvPr>
          <p:cNvSpPr/>
          <p:nvPr/>
        </p:nvSpPr>
        <p:spPr>
          <a:xfrm rot="16200000">
            <a:off x="893" y="2776233"/>
            <a:ext cx="411527" cy="462715"/>
          </a:xfrm>
          <a:prstGeom prst="downArrow">
            <a:avLst/>
          </a:prstGeom>
          <a:ln w="28575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>
              <a:solidFill>
                <a:srgbClr val="FFFFFF"/>
              </a:solidFill>
              <a:latin typeface="Century Gothic" panose="020F0302020204030204"/>
            </a:endParaRPr>
          </a:p>
        </p:txBody>
      </p:sp>
      <p:sp>
        <p:nvSpPr>
          <p:cNvPr id="15" name="Down Arrow 14">
            <a:extLst>
              <a:ext uri="{FF2B5EF4-FFF2-40B4-BE49-F238E27FC236}">
                <a16:creationId xmlns:a16="http://schemas.microsoft.com/office/drawing/2014/main" id="{5CAF6428-7011-7B4B-ACC6-BE6703C0FF32}"/>
              </a:ext>
            </a:extLst>
          </p:cNvPr>
          <p:cNvSpPr/>
          <p:nvPr/>
        </p:nvSpPr>
        <p:spPr>
          <a:xfrm rot="10800000">
            <a:off x="1517456" y="3672872"/>
            <a:ext cx="411527" cy="483941"/>
          </a:xfrm>
          <a:prstGeom prst="downArrow">
            <a:avLst/>
          </a:prstGeom>
          <a:ln w="28575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>
              <a:solidFill>
                <a:srgbClr val="FFFFFF"/>
              </a:solidFill>
              <a:latin typeface="Century Gothic" panose="020F0302020204030204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516BC76-8833-8F4A-82BB-E679BD8DEEF4}"/>
              </a:ext>
            </a:extLst>
          </p:cNvPr>
          <p:cNvGrpSpPr/>
          <p:nvPr/>
        </p:nvGrpSpPr>
        <p:grpSpPr>
          <a:xfrm>
            <a:off x="958782" y="1656530"/>
            <a:ext cx="1580693" cy="713212"/>
            <a:chOff x="6995846" y="1791075"/>
            <a:chExt cx="1946651" cy="878333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4B96B073-632E-F346-8980-179A1AA692C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112486" y="1791075"/>
              <a:ext cx="1649554" cy="878333"/>
            </a:xfrm>
            <a:prstGeom prst="rect">
              <a:avLst/>
            </a:prstGeom>
          </p:spPr>
        </p:pic>
        <p:sp>
          <p:nvSpPr>
            <p:cNvPr id="5" name="Double Bracket 4">
              <a:extLst>
                <a:ext uri="{FF2B5EF4-FFF2-40B4-BE49-F238E27FC236}">
                  <a16:creationId xmlns:a16="http://schemas.microsoft.com/office/drawing/2014/main" id="{C3F55E27-3A45-1545-8F22-AEA06C44E3F8}"/>
                </a:ext>
              </a:extLst>
            </p:cNvPr>
            <p:cNvSpPr/>
            <p:nvPr/>
          </p:nvSpPr>
          <p:spPr>
            <a:xfrm>
              <a:off x="6995846" y="1947214"/>
              <a:ext cx="1946651" cy="699044"/>
            </a:xfrm>
            <a:prstGeom prst="bracketPair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</p:grpSp>
      <p:sp>
        <p:nvSpPr>
          <p:cNvPr id="19" name="Can 18">
            <a:extLst>
              <a:ext uri="{FF2B5EF4-FFF2-40B4-BE49-F238E27FC236}">
                <a16:creationId xmlns:a16="http://schemas.microsoft.com/office/drawing/2014/main" id="{25E44522-06E1-0E4B-BAED-7240378D8A3C}"/>
              </a:ext>
            </a:extLst>
          </p:cNvPr>
          <p:cNvSpPr/>
          <p:nvPr/>
        </p:nvSpPr>
        <p:spPr>
          <a:xfrm>
            <a:off x="4443712" y="2159329"/>
            <a:ext cx="2143167" cy="2465267"/>
          </a:xfrm>
          <a:prstGeom prst="can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 Neue" charset="0"/>
              <a:ea typeface="Helvetica Neue" charset="0"/>
              <a:cs typeface="Helvetica Neue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56F30EE-1E98-C146-858F-F9CD6E421BE9}"/>
              </a:ext>
            </a:extLst>
          </p:cNvPr>
          <p:cNvGrpSpPr/>
          <p:nvPr/>
        </p:nvGrpSpPr>
        <p:grpSpPr>
          <a:xfrm>
            <a:off x="2940207" y="2801827"/>
            <a:ext cx="1295547" cy="800449"/>
            <a:chOff x="7119052" y="3201527"/>
            <a:chExt cx="1595488" cy="985767"/>
          </a:xfrm>
        </p:grpSpPr>
        <p:sp>
          <p:nvSpPr>
            <p:cNvPr id="18" name="Down Arrow 17">
              <a:extLst>
                <a:ext uri="{FF2B5EF4-FFF2-40B4-BE49-F238E27FC236}">
                  <a16:creationId xmlns:a16="http://schemas.microsoft.com/office/drawing/2014/main" id="{D46C48F3-FB46-8945-A4B8-AF25A18B283D}"/>
                </a:ext>
              </a:extLst>
            </p:cNvPr>
            <p:cNvSpPr/>
            <p:nvPr/>
          </p:nvSpPr>
          <p:spPr>
            <a:xfrm rot="16200000">
              <a:off x="7714618" y="2736144"/>
              <a:ext cx="506802" cy="1437568"/>
            </a:xfrm>
            <a:prstGeom prst="downArrow">
              <a:avLst/>
            </a:prstGeom>
            <a:ln w="28575"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en-US">
                <a:solidFill>
                  <a:srgbClr val="FFFFFF"/>
                </a:solidFill>
                <a:latin typeface="Century Gothic" panose="020F0302020204030204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59352BF-A133-FA4C-AB35-21DF44C3AC2B}"/>
                </a:ext>
              </a:extLst>
            </p:cNvPr>
            <p:cNvSpPr txBox="1"/>
            <p:nvPr/>
          </p:nvSpPr>
          <p:spPr>
            <a:xfrm>
              <a:off x="7119052" y="3694552"/>
              <a:ext cx="1595488" cy="49274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(Scoring)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CA20191-94E2-2E44-97DA-20836EBB9305}"/>
              </a:ext>
            </a:extLst>
          </p:cNvPr>
          <p:cNvGrpSpPr/>
          <p:nvPr/>
        </p:nvGrpSpPr>
        <p:grpSpPr>
          <a:xfrm>
            <a:off x="4438052" y="4689509"/>
            <a:ext cx="2020315" cy="824999"/>
            <a:chOff x="9104354" y="5596581"/>
            <a:chExt cx="2488053" cy="101600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01DA107-ABB9-C544-8D6B-72618E8AA16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353336" y="5596581"/>
              <a:ext cx="1981200" cy="1016000"/>
            </a:xfrm>
            <a:prstGeom prst="rect">
              <a:avLst/>
            </a:prstGeom>
          </p:spPr>
        </p:pic>
        <p:sp>
          <p:nvSpPr>
            <p:cNvPr id="27" name="Double Bracket 26">
              <a:extLst>
                <a:ext uri="{FF2B5EF4-FFF2-40B4-BE49-F238E27FC236}">
                  <a16:creationId xmlns:a16="http://schemas.microsoft.com/office/drawing/2014/main" id="{DF014382-E4CD-EE45-9616-A9CD69B1BEE8}"/>
                </a:ext>
              </a:extLst>
            </p:cNvPr>
            <p:cNvSpPr/>
            <p:nvPr/>
          </p:nvSpPr>
          <p:spPr>
            <a:xfrm>
              <a:off x="9104354" y="5838093"/>
              <a:ext cx="2488053" cy="774488"/>
            </a:xfrm>
            <a:prstGeom prst="bracketPair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68DEBD36-AFC7-664C-A4D7-0013097DA5DB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45797" y="2931727"/>
            <a:ext cx="1546762" cy="1405157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FFB668C4-E179-7C42-A05C-AD2FF0CC0F41}"/>
              </a:ext>
            </a:extLst>
          </p:cNvPr>
          <p:cNvGrpSpPr/>
          <p:nvPr/>
        </p:nvGrpSpPr>
        <p:grpSpPr>
          <a:xfrm>
            <a:off x="8910207" y="2314974"/>
            <a:ext cx="2584361" cy="3035836"/>
            <a:chOff x="6934007" y="1783903"/>
            <a:chExt cx="1938271" cy="2276877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71A9213A-EBB8-EA4C-8BB2-68D420697B40}"/>
                </a:ext>
              </a:extLst>
            </p:cNvPr>
            <p:cNvGrpSpPr/>
            <p:nvPr/>
          </p:nvGrpSpPr>
          <p:grpSpPr>
            <a:xfrm>
              <a:off x="7248513" y="1783903"/>
              <a:ext cx="1377229" cy="1732148"/>
              <a:chOff x="9125207" y="2174230"/>
              <a:chExt cx="1380488" cy="1736247"/>
            </a:xfrm>
          </p:grpSpPr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2F1E01B3-D31C-EE44-B586-5E9A5B60000A}"/>
                  </a:ext>
                </a:extLst>
              </p:cNvPr>
              <p:cNvSpPr/>
              <p:nvPr/>
            </p:nvSpPr>
            <p:spPr>
              <a:xfrm>
                <a:off x="9125207" y="2174230"/>
                <a:ext cx="1380488" cy="1736247"/>
              </a:xfrm>
              <a:prstGeom prst="rect">
                <a:avLst/>
              </a:prstGeom>
              <a:ln w="571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609585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D4998616-D435-6B48-97EA-BB4D181E1E15}"/>
                  </a:ext>
                </a:extLst>
              </p:cNvPr>
              <p:cNvSpPr/>
              <p:nvPr/>
            </p:nvSpPr>
            <p:spPr>
              <a:xfrm>
                <a:off x="9214582" y="2275991"/>
                <a:ext cx="1200434" cy="141115"/>
              </a:xfrm>
              <a:prstGeom prst="rect">
                <a:avLst/>
              </a:prstGeom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609585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CD68BC9D-B8A5-6B42-9CCF-3EAB024B1CB9}"/>
                  </a:ext>
                </a:extLst>
              </p:cNvPr>
              <p:cNvSpPr/>
              <p:nvPr/>
            </p:nvSpPr>
            <p:spPr>
              <a:xfrm>
                <a:off x="9214582" y="2503488"/>
                <a:ext cx="1200434" cy="1300416"/>
              </a:xfrm>
              <a:prstGeom prst="rect">
                <a:avLst/>
              </a:prstGeom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609585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00C40FB6-6087-394F-838F-A08BF8DD6564}"/>
                  </a:ext>
                </a:extLst>
              </p:cNvPr>
              <p:cNvGrpSpPr/>
              <p:nvPr/>
            </p:nvGrpSpPr>
            <p:grpSpPr>
              <a:xfrm>
                <a:off x="9330413" y="3302478"/>
                <a:ext cx="977923" cy="353568"/>
                <a:chOff x="9339557" y="3293334"/>
                <a:chExt cx="977923" cy="353568"/>
              </a:xfrm>
            </p:grpSpPr>
            <p:cxnSp>
              <p:nvCxnSpPr>
                <p:cNvPr id="39" name="Straight Connector 38">
                  <a:extLst>
                    <a:ext uri="{FF2B5EF4-FFF2-40B4-BE49-F238E27FC236}">
                      <a16:creationId xmlns:a16="http://schemas.microsoft.com/office/drawing/2014/main" id="{AE806B85-33F9-234C-881E-F7B9AC2FCEF4}"/>
                    </a:ext>
                  </a:extLst>
                </p:cNvPr>
                <p:cNvCxnSpPr/>
                <p:nvPr/>
              </p:nvCxnSpPr>
              <p:spPr>
                <a:xfrm>
                  <a:off x="9339557" y="3293334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>
                  <a:extLst>
                    <a:ext uri="{FF2B5EF4-FFF2-40B4-BE49-F238E27FC236}">
                      <a16:creationId xmlns:a16="http://schemas.microsoft.com/office/drawing/2014/main" id="{DC319238-D872-0847-92E3-355C34F3D553}"/>
                    </a:ext>
                  </a:extLst>
                </p:cNvPr>
                <p:cNvCxnSpPr/>
                <p:nvPr/>
              </p:nvCxnSpPr>
              <p:spPr>
                <a:xfrm>
                  <a:off x="9339557" y="3352262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>
                  <a:extLst>
                    <a:ext uri="{FF2B5EF4-FFF2-40B4-BE49-F238E27FC236}">
                      <a16:creationId xmlns:a16="http://schemas.microsoft.com/office/drawing/2014/main" id="{0B12863B-841D-8547-B344-807952D38363}"/>
                    </a:ext>
                  </a:extLst>
                </p:cNvPr>
                <p:cNvCxnSpPr/>
                <p:nvPr/>
              </p:nvCxnSpPr>
              <p:spPr>
                <a:xfrm>
                  <a:off x="9339557" y="3529046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>
                  <a:extLst>
                    <a:ext uri="{FF2B5EF4-FFF2-40B4-BE49-F238E27FC236}">
                      <a16:creationId xmlns:a16="http://schemas.microsoft.com/office/drawing/2014/main" id="{E1880509-64CD-C347-827E-FAABFE2741BD}"/>
                    </a:ext>
                  </a:extLst>
                </p:cNvPr>
                <p:cNvCxnSpPr/>
                <p:nvPr/>
              </p:nvCxnSpPr>
              <p:spPr>
                <a:xfrm>
                  <a:off x="9339557" y="3587974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>
                  <a:extLst>
                    <a:ext uri="{FF2B5EF4-FFF2-40B4-BE49-F238E27FC236}">
                      <a16:creationId xmlns:a16="http://schemas.microsoft.com/office/drawing/2014/main" id="{FD54FAC2-E5A7-9C47-BF95-6E64717ACA9E}"/>
                    </a:ext>
                  </a:extLst>
                </p:cNvPr>
                <p:cNvCxnSpPr/>
                <p:nvPr/>
              </p:nvCxnSpPr>
              <p:spPr>
                <a:xfrm>
                  <a:off x="9339557" y="3646902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Straight Connector 43">
                  <a:extLst>
                    <a:ext uri="{FF2B5EF4-FFF2-40B4-BE49-F238E27FC236}">
                      <a16:creationId xmlns:a16="http://schemas.microsoft.com/office/drawing/2014/main" id="{F4F5A189-077A-5841-8D03-3A63A54ADD51}"/>
                    </a:ext>
                  </a:extLst>
                </p:cNvPr>
                <p:cNvCxnSpPr/>
                <p:nvPr/>
              </p:nvCxnSpPr>
              <p:spPr>
                <a:xfrm>
                  <a:off x="9339557" y="3470118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Straight Connector 44">
                  <a:extLst>
                    <a:ext uri="{FF2B5EF4-FFF2-40B4-BE49-F238E27FC236}">
                      <a16:creationId xmlns:a16="http://schemas.microsoft.com/office/drawing/2014/main" id="{1FA9F31D-A371-B846-997B-AD5ED827A6A9}"/>
                    </a:ext>
                  </a:extLst>
                </p:cNvPr>
                <p:cNvCxnSpPr/>
                <p:nvPr/>
              </p:nvCxnSpPr>
              <p:spPr>
                <a:xfrm>
                  <a:off x="9339557" y="3411190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832C2DB-EAD8-E241-8845-7214132F49C1}"/>
                </a:ext>
              </a:extLst>
            </p:cNvPr>
            <p:cNvSpPr txBox="1"/>
            <p:nvPr/>
          </p:nvSpPr>
          <p:spPr>
            <a:xfrm>
              <a:off x="6934007" y="3560691"/>
              <a:ext cx="1938271" cy="5000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6095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733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 Neue" charset="0"/>
                  <a:ea typeface="Helvetica Neue" charset="0"/>
                  <a:cs typeface="Helvetica Neue" charset="0"/>
                </a:rPr>
                <a:t>Application</a:t>
              </a:r>
            </a:p>
          </p:txBody>
        </p:sp>
      </p:grpSp>
      <p:sp>
        <p:nvSpPr>
          <p:cNvPr id="46" name="Right Arrow 45">
            <a:extLst>
              <a:ext uri="{FF2B5EF4-FFF2-40B4-BE49-F238E27FC236}">
                <a16:creationId xmlns:a16="http://schemas.microsoft.com/office/drawing/2014/main" id="{4B4D2287-1B16-C744-8D97-263809653D64}"/>
              </a:ext>
            </a:extLst>
          </p:cNvPr>
          <p:cNvSpPr/>
          <p:nvPr/>
        </p:nvSpPr>
        <p:spPr>
          <a:xfrm>
            <a:off x="6967252" y="3441696"/>
            <a:ext cx="1933739" cy="1198800"/>
          </a:xfrm>
          <a:prstGeom prst="rightArrow">
            <a:avLst/>
          </a:prstGeom>
          <a:solidFill>
            <a:srgbClr val="E16718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67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t>Decision</a:t>
            </a:r>
          </a:p>
        </p:txBody>
      </p:sp>
      <p:sp>
        <p:nvSpPr>
          <p:cNvPr id="47" name="Left Arrow 46">
            <a:extLst>
              <a:ext uri="{FF2B5EF4-FFF2-40B4-BE49-F238E27FC236}">
                <a16:creationId xmlns:a16="http://schemas.microsoft.com/office/drawing/2014/main" id="{A0B0AB5A-FDAF-4245-B8A0-B30E9F9EC665}"/>
              </a:ext>
            </a:extLst>
          </p:cNvPr>
          <p:cNvSpPr/>
          <p:nvPr/>
        </p:nvSpPr>
        <p:spPr>
          <a:xfrm>
            <a:off x="6817320" y="2026285"/>
            <a:ext cx="1842948" cy="1243892"/>
          </a:xfrm>
          <a:prstGeom prst="leftArrow">
            <a:avLst/>
          </a:prstGeom>
          <a:solidFill>
            <a:schemeClr val="accent6">
              <a:lumMod val="75000"/>
            </a:schemeClr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67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t>Query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9C3231D1-262B-8047-AC1D-B2D1AA7668FB}"/>
              </a:ext>
            </a:extLst>
          </p:cNvPr>
          <p:cNvGrpSpPr/>
          <p:nvPr/>
        </p:nvGrpSpPr>
        <p:grpSpPr>
          <a:xfrm>
            <a:off x="9582715" y="2910009"/>
            <a:ext cx="1320617" cy="736469"/>
            <a:chOff x="7584821" y="2225245"/>
            <a:chExt cx="990463" cy="552352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8D49ED1D-0867-5943-A0DD-219D93233AB9}"/>
                </a:ext>
              </a:extLst>
            </p:cNvPr>
            <p:cNvSpPr/>
            <p:nvPr/>
          </p:nvSpPr>
          <p:spPr>
            <a:xfrm>
              <a:off x="7584821" y="2225245"/>
              <a:ext cx="481364" cy="462472"/>
            </a:xfrm>
            <a:prstGeom prst="rect">
              <a:avLst/>
            </a:prstGeom>
            <a:solidFill>
              <a:schemeClr val="tx1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6095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BF9A97FC-FC1E-2D49-AE98-1954B95B98C3}"/>
                </a:ext>
              </a:extLst>
            </p:cNvPr>
            <p:cNvSpPr/>
            <p:nvPr/>
          </p:nvSpPr>
          <p:spPr>
            <a:xfrm>
              <a:off x="7664774" y="2299845"/>
              <a:ext cx="303656" cy="30365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6095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1" name="Triangle 50">
              <a:extLst>
                <a:ext uri="{FF2B5EF4-FFF2-40B4-BE49-F238E27FC236}">
                  <a16:creationId xmlns:a16="http://schemas.microsoft.com/office/drawing/2014/main" id="{1A4B9EA6-6F6D-5D44-B7FE-F3E3ED5F0BF5}"/>
                </a:ext>
              </a:extLst>
            </p:cNvPr>
            <p:cNvSpPr/>
            <p:nvPr/>
          </p:nvSpPr>
          <p:spPr>
            <a:xfrm rot="5400000">
              <a:off x="7754787" y="2373936"/>
              <a:ext cx="180351" cy="155475"/>
            </a:xfrm>
            <a:prstGeom prst="triangl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095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25DCFFBF-CC48-CC4F-85B7-3F7E4F2DE949}"/>
                </a:ext>
              </a:extLst>
            </p:cNvPr>
            <p:cNvSpPr/>
            <p:nvPr/>
          </p:nvSpPr>
          <p:spPr>
            <a:xfrm>
              <a:off x="8174267" y="2225245"/>
              <a:ext cx="401017" cy="236256"/>
            </a:xfrm>
            <a:prstGeom prst="rect">
              <a:avLst/>
            </a:prstGeom>
            <a:solidFill>
              <a:srgbClr val="7030A0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6095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4C75C96F-37C1-5647-9021-DD98F792420E}"/>
                </a:ext>
              </a:extLst>
            </p:cNvPr>
            <p:cNvSpPr/>
            <p:nvPr/>
          </p:nvSpPr>
          <p:spPr>
            <a:xfrm>
              <a:off x="8174267" y="2529126"/>
              <a:ext cx="401017" cy="236256"/>
            </a:xfrm>
            <a:prstGeom prst="rect">
              <a:avLst/>
            </a:prstGeom>
            <a:solidFill>
              <a:schemeClr val="accent4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6095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F20FFC42-EC64-454E-85B5-E3ABF78B1987}"/>
                </a:ext>
              </a:extLst>
            </p:cNvPr>
            <p:cNvCxnSpPr/>
            <p:nvPr/>
          </p:nvCxnSpPr>
          <p:spPr>
            <a:xfrm>
              <a:off x="7651675" y="2777597"/>
              <a:ext cx="385489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2C926FF6-C8D9-A343-98AB-232409818F76}"/>
              </a:ext>
            </a:extLst>
          </p:cNvPr>
          <p:cNvSpPr txBox="1"/>
          <p:nvPr/>
        </p:nvSpPr>
        <p:spPr>
          <a:xfrm>
            <a:off x="4879818" y="6043386"/>
            <a:ext cx="8061962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E16718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t>Low-Latency Serving</a:t>
            </a:r>
          </a:p>
        </p:txBody>
      </p:sp>
      <p:sp>
        <p:nvSpPr>
          <p:cNvPr id="56" name="Left Brace 55">
            <a:extLst>
              <a:ext uri="{FF2B5EF4-FFF2-40B4-BE49-F238E27FC236}">
                <a16:creationId xmlns:a16="http://schemas.microsoft.com/office/drawing/2014/main" id="{2CCF70F8-8702-194E-A7DE-AEFD977659AB}"/>
              </a:ext>
            </a:extLst>
          </p:cNvPr>
          <p:cNvSpPr/>
          <p:nvPr/>
        </p:nvSpPr>
        <p:spPr>
          <a:xfrm rot="16200000">
            <a:off x="7441457" y="1825357"/>
            <a:ext cx="851857" cy="7720320"/>
          </a:xfrm>
          <a:prstGeom prst="leftBrace">
            <a:avLst/>
          </a:prstGeom>
          <a:ln w="127000">
            <a:solidFill>
              <a:srgbClr val="E1671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09563D71-6CBF-EA4F-AA40-9EA2F2D6C2BA}"/>
              </a:ext>
            </a:extLst>
          </p:cNvPr>
          <p:cNvSpPr/>
          <p:nvPr/>
        </p:nvSpPr>
        <p:spPr>
          <a:xfrm>
            <a:off x="3398379" y="1189104"/>
            <a:ext cx="418771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entury Gothic" panose="020B0502020202020204" pitchFamily="34" charset="0"/>
                <a:ea typeface="Helvetica Neue" charset="0"/>
                <a:cs typeface="Helvetica Neue" charset="0"/>
              </a:rPr>
              <a:t>Data </a:t>
            </a:r>
            <a:br>
              <a:rPr kumimoji="0" lang="en-US" sz="2800" b="0" i="0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entury Gothic" panose="020B0502020202020204" pitchFamily="34" charset="0"/>
                <a:ea typeface="Helvetica Neue" charset="0"/>
                <a:cs typeface="Helvetica Neue" charset="0"/>
              </a:rPr>
            </a:br>
            <a:r>
              <a:rPr kumimoji="0" lang="en-US" sz="2800" b="0" i="0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entury Gothic" panose="020B0502020202020204" pitchFamily="34" charset="0"/>
                <a:ea typeface="Helvetica Neue" charset="0"/>
                <a:cs typeface="Helvetica Neue" charset="0"/>
              </a:rPr>
              <a:t>Management </a:t>
            </a:r>
            <a:r>
              <a:rPr lang="en-US" sz="2800" dirty="0">
                <a:latin typeface="Century Gothic" panose="020B0502020202020204" pitchFamily="34" charset="0"/>
                <a:ea typeface="Helvetica Neue" charset="0"/>
                <a:cs typeface="Helvetica Neue" charset="0"/>
              </a:rPr>
              <a:t>System</a:t>
            </a:r>
            <a:endParaRPr kumimoji="0" lang="en-US" sz="2800" b="0" i="0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entury Gothic" panose="020B0502020202020204" pitchFamily="34" charset="0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ED78D79B-5D87-8B4B-9C2F-53AA2715F29A}"/>
              </a:ext>
            </a:extLst>
          </p:cNvPr>
          <p:cNvSpPr/>
          <p:nvPr/>
        </p:nvSpPr>
        <p:spPr>
          <a:xfrm>
            <a:off x="-8408" y="1189104"/>
            <a:ext cx="12192000" cy="5668896"/>
          </a:xfrm>
          <a:prstGeom prst="rect">
            <a:avLst/>
          </a:prstGeom>
          <a:solidFill>
            <a:srgbClr val="FFFFFF">
              <a:alpha val="9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B0502020202020204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C4DAD0E-C2D4-1C4E-AB1F-14507CF5E303}"/>
              </a:ext>
            </a:extLst>
          </p:cNvPr>
          <p:cNvSpPr txBox="1"/>
          <p:nvPr/>
        </p:nvSpPr>
        <p:spPr>
          <a:xfrm>
            <a:off x="776858" y="1536077"/>
            <a:ext cx="11065049" cy="39318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Helvetica Neue Light" charset="0"/>
                <a:cs typeface="Helvetica Neue Light" charset="0"/>
              </a:rPr>
              <a:t>Problems: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Tx/>
              <a:buSzTx/>
              <a:buFont typeface="Wingdings" charset="2"/>
              <a:buChar char="Ø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Helvetica Neue Light" charset="0"/>
                <a:cs typeface="Helvetica Neue Light" charset="0"/>
              </a:rPr>
              <a:t>Requires full set of 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Helvetica Neue Light" charset="0"/>
                <a:cs typeface="Helvetica Neue Light" charset="0"/>
              </a:rPr>
              <a:t>queries ahead of time</a:t>
            </a:r>
          </a:p>
          <a:p>
            <a:pPr marL="914400" marR="0" lvl="1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Tx/>
              <a:buSzTx/>
              <a:buFont typeface="Wingdings" charset="2"/>
              <a:buChar char="Ø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Helvetica Neue Light" charset="0"/>
                <a:cs typeface="Helvetica Neue Light" charset="0"/>
              </a:rPr>
              <a:t>Small and 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Helvetica Neue Light" charset="0"/>
                <a:cs typeface="Helvetica Neue Light" charset="0"/>
              </a:rPr>
              <a:t>bounded input domain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Tx/>
              <a:buSzTx/>
              <a:buFont typeface="Wingdings" charset="2"/>
              <a:buChar char="Ø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Helvetica Neue Light" charset="0"/>
                <a:cs typeface="Helvetica Neue Light" charset="0"/>
              </a:rPr>
              <a:t>Requires substantial 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Helvetica Neue Light" charset="0"/>
                <a:cs typeface="Helvetica Neue Light" charset="0"/>
              </a:rPr>
              <a:t>computation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Helvetica Neue Light" charset="0"/>
                <a:cs typeface="Helvetica Neue Light" charset="0"/>
              </a:rPr>
              <a:t> and 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Helvetica Neue Light" charset="0"/>
                <a:cs typeface="Helvetica Neue Light" charset="0"/>
              </a:rPr>
              <a:t>space</a:t>
            </a:r>
          </a:p>
          <a:p>
            <a:pPr marL="914400" lvl="1" indent="-457200">
              <a:spcAft>
                <a:spcPts val="900"/>
              </a:spcAft>
              <a:buFont typeface="Wingdings" charset="2"/>
              <a:buChar char="Ø"/>
              <a:defRPr/>
            </a:pPr>
            <a:r>
              <a:rPr lang="en-US" sz="3200" dirty="0">
                <a:solidFill>
                  <a:srgbClr val="000000"/>
                </a:solidFill>
                <a:latin typeface="Century Gothic" panose="020B0502020202020204" pitchFamily="34" charset="0"/>
                <a:ea typeface="Helvetica Neue Light" charset="0"/>
                <a:cs typeface="Helvetica Neue Light" charset="0"/>
              </a:rPr>
              <a:t>Example: </a:t>
            </a:r>
            <a:r>
              <a:rPr lang="en-US" sz="3200" i="1" dirty="0">
                <a:solidFill>
                  <a:srgbClr val="000000"/>
                </a:solidFill>
                <a:latin typeface="Century Gothic" panose="020B0502020202020204" pitchFamily="34" charset="0"/>
                <a:ea typeface="Helvetica Neue Light" charset="0"/>
                <a:cs typeface="Helvetica Neue Light" charset="0"/>
              </a:rPr>
              <a:t>scoring all content for all customers!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Tx/>
              <a:buSzTx/>
              <a:buFont typeface="Wingdings" charset="2"/>
              <a:buChar char="Ø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Helvetica Neue Light" charset="0"/>
                <a:cs typeface="Helvetica Neue Light" charset="0"/>
              </a:rPr>
              <a:t>Costly update 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Helvetica Neue Light" charset="0"/>
                <a:cs typeface="Helvetica Neue Light" charset="0"/>
                <a:sym typeface="Wingdings" pitchFamily="2" charset="2"/>
              </a:rPr>
              <a:t> rescore</a:t>
            </a:r>
            <a:r>
              <a:rPr kumimoji="0" lang="en-US" sz="3600" b="0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Helvetica Neue Light" charset="0"/>
                <a:cs typeface="Helvetica Neue Light" charset="0"/>
                <a:sym typeface="Wingdings" pitchFamily="2" charset="2"/>
              </a:rPr>
              <a:t> everything!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 panose="020B0502020202020204" pitchFamily="34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09C0642-40E9-104E-832D-C0208B15CA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450" y="25971"/>
            <a:ext cx="10801350" cy="1325563"/>
          </a:xfrm>
        </p:spPr>
        <p:txBody>
          <a:bodyPr/>
          <a:lstStyle/>
          <a:p>
            <a:r>
              <a:rPr lang="en-US" dirty="0"/>
              <a:t>Serving </a:t>
            </a:r>
            <a:r>
              <a:rPr lang="en-US" b="1" dirty="0"/>
              <a:t>Pre-materialized</a:t>
            </a:r>
            <a:r>
              <a:rPr lang="en-US" dirty="0"/>
              <a:t> Predictions</a:t>
            </a:r>
          </a:p>
        </p:txBody>
      </p:sp>
    </p:spTree>
    <p:extLst>
      <p:ext uri="{BB962C8B-B14F-4D97-AF65-F5344CB8AC3E}">
        <p14:creationId xmlns:p14="http://schemas.microsoft.com/office/powerpoint/2010/main" val="146311952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uiExpand="1" build="p" bldLvl="2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7019ADB-A162-AC41-8F58-5C23138CF6AD}"/>
              </a:ext>
            </a:extLst>
          </p:cNvPr>
          <p:cNvSpPr/>
          <p:nvPr/>
        </p:nvSpPr>
        <p:spPr>
          <a:xfrm>
            <a:off x="409074" y="4596063"/>
            <a:ext cx="9440154" cy="866274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/>
          <p:cNvSpPr txBox="1"/>
          <p:nvPr/>
        </p:nvSpPr>
        <p:spPr>
          <a:xfrm>
            <a:off x="553553" y="571277"/>
            <a:ext cx="2637005" cy="748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4267" b="1" dirty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Inference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4185039" y="2367971"/>
            <a:ext cx="2363146" cy="6667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3733" dirty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Big Model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9405824" y="543559"/>
            <a:ext cx="2584361" cy="3035836"/>
            <a:chOff x="6934007" y="1783903"/>
            <a:chExt cx="1938271" cy="2276877"/>
          </a:xfrm>
        </p:grpSpPr>
        <p:grpSp>
          <p:nvGrpSpPr>
            <p:cNvPr id="21" name="Group 20"/>
            <p:cNvGrpSpPr/>
            <p:nvPr/>
          </p:nvGrpSpPr>
          <p:grpSpPr>
            <a:xfrm>
              <a:off x="7248513" y="1783903"/>
              <a:ext cx="1377229" cy="1732148"/>
              <a:chOff x="9125207" y="2174230"/>
              <a:chExt cx="1380488" cy="1736247"/>
            </a:xfrm>
          </p:grpSpPr>
          <p:sp>
            <p:nvSpPr>
              <p:cNvPr id="22" name="Rectangle 21"/>
              <p:cNvSpPr/>
              <p:nvPr/>
            </p:nvSpPr>
            <p:spPr>
              <a:xfrm>
                <a:off x="9125207" y="2174230"/>
                <a:ext cx="1380488" cy="1736247"/>
              </a:xfrm>
              <a:prstGeom prst="rect">
                <a:avLst/>
              </a:prstGeom>
              <a:ln w="571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9214582" y="2275991"/>
                <a:ext cx="1200434" cy="141115"/>
              </a:xfrm>
              <a:prstGeom prst="rect">
                <a:avLst/>
              </a:prstGeom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9214582" y="2503488"/>
                <a:ext cx="1200434" cy="1300416"/>
              </a:xfrm>
              <a:prstGeom prst="rect">
                <a:avLst/>
              </a:prstGeom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grpSp>
            <p:nvGrpSpPr>
              <p:cNvPr id="26" name="Group 25"/>
              <p:cNvGrpSpPr/>
              <p:nvPr/>
            </p:nvGrpSpPr>
            <p:grpSpPr>
              <a:xfrm>
                <a:off x="9330413" y="3302478"/>
                <a:ext cx="977923" cy="353568"/>
                <a:chOff x="9339557" y="3293334"/>
                <a:chExt cx="977923" cy="353568"/>
              </a:xfrm>
            </p:grpSpPr>
            <p:cxnSp>
              <p:nvCxnSpPr>
                <p:cNvPr id="30" name="Straight Connector 29"/>
                <p:cNvCxnSpPr/>
                <p:nvPr/>
              </p:nvCxnSpPr>
              <p:spPr>
                <a:xfrm>
                  <a:off x="9339557" y="3293334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/>
                <p:cNvCxnSpPr/>
                <p:nvPr/>
              </p:nvCxnSpPr>
              <p:spPr>
                <a:xfrm>
                  <a:off x="9339557" y="3352262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/>
                <p:cNvCxnSpPr/>
                <p:nvPr/>
              </p:nvCxnSpPr>
              <p:spPr>
                <a:xfrm>
                  <a:off x="9339557" y="3529046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/>
                <p:cNvCxnSpPr/>
                <p:nvPr/>
              </p:nvCxnSpPr>
              <p:spPr>
                <a:xfrm>
                  <a:off x="9339557" y="3587974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/>
                <p:cNvCxnSpPr/>
                <p:nvPr/>
              </p:nvCxnSpPr>
              <p:spPr>
                <a:xfrm>
                  <a:off x="9339557" y="3646902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/>
                <p:cNvCxnSpPr/>
                <p:nvPr/>
              </p:nvCxnSpPr>
              <p:spPr>
                <a:xfrm>
                  <a:off x="9339557" y="3470118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Straight Connector 35"/>
                <p:cNvCxnSpPr/>
                <p:nvPr/>
              </p:nvCxnSpPr>
              <p:spPr>
                <a:xfrm>
                  <a:off x="9339557" y="3411190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41" name="TextBox 40"/>
            <p:cNvSpPr txBox="1"/>
            <p:nvPr/>
          </p:nvSpPr>
          <p:spPr>
            <a:xfrm>
              <a:off x="6934007" y="3560691"/>
              <a:ext cx="1938271" cy="5000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3733" dirty="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rPr>
                <a:t>Application</a:t>
              </a:r>
            </a:p>
          </p:txBody>
        </p:sp>
      </p:grpSp>
      <p:sp>
        <p:nvSpPr>
          <p:cNvPr id="42" name="Right Arrow 41"/>
          <p:cNvSpPr/>
          <p:nvPr/>
        </p:nvSpPr>
        <p:spPr>
          <a:xfrm>
            <a:off x="7176725" y="1814785"/>
            <a:ext cx="1933739" cy="1198800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2667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Decision</a:t>
            </a:r>
          </a:p>
        </p:txBody>
      </p:sp>
      <p:sp>
        <p:nvSpPr>
          <p:cNvPr id="2" name="Left Arrow 1"/>
          <p:cNvSpPr/>
          <p:nvPr/>
        </p:nvSpPr>
        <p:spPr>
          <a:xfrm>
            <a:off x="7026793" y="212718"/>
            <a:ext cx="1842948" cy="1243892"/>
          </a:xfrm>
          <a:prstGeom prst="lef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2667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Query</a:t>
            </a:r>
          </a:p>
        </p:txBody>
      </p:sp>
      <p:grpSp>
        <p:nvGrpSpPr>
          <p:cNvPr id="52" name="Group 51"/>
          <p:cNvGrpSpPr/>
          <p:nvPr/>
        </p:nvGrpSpPr>
        <p:grpSpPr>
          <a:xfrm>
            <a:off x="10078332" y="1138594"/>
            <a:ext cx="1320617" cy="736469"/>
            <a:chOff x="7584821" y="2225245"/>
            <a:chExt cx="990463" cy="552352"/>
          </a:xfrm>
        </p:grpSpPr>
        <p:sp>
          <p:nvSpPr>
            <p:cNvPr id="53" name="Rectangle 52"/>
            <p:cNvSpPr/>
            <p:nvPr/>
          </p:nvSpPr>
          <p:spPr>
            <a:xfrm>
              <a:off x="7584821" y="2225245"/>
              <a:ext cx="481364" cy="462472"/>
            </a:xfrm>
            <a:prstGeom prst="rect">
              <a:avLst/>
            </a:prstGeom>
            <a:solidFill>
              <a:schemeClr val="tx1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4" name="Oval 53"/>
            <p:cNvSpPr/>
            <p:nvPr/>
          </p:nvSpPr>
          <p:spPr>
            <a:xfrm>
              <a:off x="7664774" y="2299845"/>
              <a:ext cx="303656" cy="30365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6" name="Triangle 55"/>
            <p:cNvSpPr/>
            <p:nvPr/>
          </p:nvSpPr>
          <p:spPr>
            <a:xfrm rot="5400000">
              <a:off x="7754787" y="2373936"/>
              <a:ext cx="180351" cy="155475"/>
            </a:xfrm>
            <a:prstGeom prst="triangl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8174267" y="2225245"/>
              <a:ext cx="401017" cy="236256"/>
            </a:xfrm>
            <a:prstGeom prst="rect">
              <a:avLst/>
            </a:prstGeom>
            <a:solidFill>
              <a:srgbClr val="7030A0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8174267" y="2529126"/>
              <a:ext cx="401017" cy="236256"/>
            </a:xfrm>
            <a:prstGeom prst="rect">
              <a:avLst/>
            </a:prstGeom>
            <a:solidFill>
              <a:schemeClr val="accent4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cxnSp>
          <p:nvCxnSpPr>
            <p:cNvPr id="59" name="Straight Connector 58"/>
            <p:cNvCxnSpPr/>
            <p:nvPr/>
          </p:nvCxnSpPr>
          <p:spPr>
            <a:xfrm>
              <a:off x="7651675" y="2777597"/>
              <a:ext cx="385489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5" name="Group 44"/>
          <p:cNvGrpSpPr/>
          <p:nvPr/>
        </p:nvGrpSpPr>
        <p:grpSpPr>
          <a:xfrm>
            <a:off x="4085252" y="710961"/>
            <a:ext cx="2649647" cy="1532793"/>
            <a:chOff x="6031930" y="1896432"/>
            <a:chExt cx="1987235" cy="1149595"/>
          </a:xfrm>
        </p:grpSpPr>
        <p:grpSp>
          <p:nvGrpSpPr>
            <p:cNvPr id="46" name="Group 45"/>
            <p:cNvGrpSpPr/>
            <p:nvPr/>
          </p:nvGrpSpPr>
          <p:grpSpPr>
            <a:xfrm>
              <a:off x="6031930" y="1896432"/>
              <a:ext cx="1987235" cy="1149595"/>
              <a:chOff x="4437802" y="2295143"/>
              <a:chExt cx="2565113" cy="1483893"/>
            </a:xfrm>
          </p:grpSpPr>
          <p:cxnSp>
            <p:nvCxnSpPr>
              <p:cNvPr id="48" name="Straight Arrow Connector 47"/>
              <p:cNvCxnSpPr/>
              <p:nvPr/>
            </p:nvCxnSpPr>
            <p:spPr>
              <a:xfrm>
                <a:off x="6221474" y="3037091"/>
                <a:ext cx="781441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49" name="Straight Arrow Connector 48"/>
              <p:cNvCxnSpPr/>
              <p:nvPr/>
            </p:nvCxnSpPr>
            <p:spPr>
              <a:xfrm>
                <a:off x="4608575" y="2380530"/>
                <a:ext cx="1922918" cy="65656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50" name="Straight Arrow Connector 49"/>
              <p:cNvCxnSpPr/>
              <p:nvPr/>
            </p:nvCxnSpPr>
            <p:spPr>
              <a:xfrm>
                <a:off x="4608575" y="2708810"/>
                <a:ext cx="1922918" cy="32828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51" name="Straight Arrow Connector 50"/>
              <p:cNvCxnSpPr/>
              <p:nvPr/>
            </p:nvCxnSpPr>
            <p:spPr>
              <a:xfrm>
                <a:off x="4608575" y="3037089"/>
                <a:ext cx="1922918" cy="1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60" name="Straight Arrow Connector 59"/>
              <p:cNvCxnSpPr/>
              <p:nvPr/>
            </p:nvCxnSpPr>
            <p:spPr>
              <a:xfrm flipV="1">
                <a:off x="4608575" y="3037090"/>
                <a:ext cx="1922918" cy="328279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61" name="Straight Arrow Connector 60"/>
              <p:cNvCxnSpPr/>
              <p:nvPr/>
            </p:nvCxnSpPr>
            <p:spPr>
              <a:xfrm flipV="1">
                <a:off x="4608575" y="3037090"/>
                <a:ext cx="1922918" cy="65656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sp>
            <p:nvSpPr>
              <p:cNvPr id="62" name="Oval 61"/>
              <p:cNvSpPr/>
              <p:nvPr/>
            </p:nvSpPr>
            <p:spPr>
              <a:xfrm>
                <a:off x="5121690" y="2390319"/>
                <a:ext cx="1293541" cy="1293541"/>
              </a:xfrm>
              <a:prstGeom prst="ellipse">
                <a:avLst/>
              </a:prstGeom>
              <a:solidFill>
                <a:schemeClr val="bg1"/>
              </a:solidFill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grpSp>
            <p:nvGrpSpPr>
              <p:cNvPr id="63" name="Group 62"/>
              <p:cNvGrpSpPr/>
              <p:nvPr/>
            </p:nvGrpSpPr>
            <p:grpSpPr>
              <a:xfrm>
                <a:off x="4437802" y="2295143"/>
                <a:ext cx="170773" cy="1483893"/>
                <a:chOff x="4461603" y="726948"/>
                <a:chExt cx="228600" cy="1986366"/>
              </a:xfrm>
            </p:grpSpPr>
            <p:sp>
              <p:nvSpPr>
                <p:cNvPr id="64" name="Oval 63"/>
                <p:cNvSpPr/>
                <p:nvPr/>
              </p:nvSpPr>
              <p:spPr>
                <a:xfrm>
                  <a:off x="4461603" y="726948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65" name="Oval 64"/>
                <p:cNvSpPr/>
                <p:nvPr/>
              </p:nvSpPr>
              <p:spPr>
                <a:xfrm>
                  <a:off x="4461603" y="1605830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66" name="Oval 65"/>
                <p:cNvSpPr/>
                <p:nvPr/>
              </p:nvSpPr>
              <p:spPr>
                <a:xfrm>
                  <a:off x="4461603" y="2045271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68" name="Oval 67"/>
                <p:cNvSpPr/>
                <p:nvPr/>
              </p:nvSpPr>
              <p:spPr>
                <a:xfrm>
                  <a:off x="4461603" y="2484714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69" name="Oval 68"/>
                <p:cNvSpPr/>
                <p:nvPr/>
              </p:nvSpPr>
              <p:spPr>
                <a:xfrm>
                  <a:off x="4461603" y="1166389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</p:grpSp>
        </p:grpSp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676939" y="2101428"/>
              <a:ext cx="736831" cy="736831"/>
            </a:xfrm>
            <a:prstGeom prst="rect">
              <a:avLst/>
            </a:prstGeom>
          </p:spPr>
        </p:pic>
      </p:grp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553553" y="3848376"/>
            <a:ext cx="10800247" cy="2733138"/>
          </a:xfrm>
        </p:spPr>
        <p:txBody>
          <a:bodyPr>
            <a:normAutofit/>
          </a:bodyPr>
          <a:lstStyle/>
          <a:p>
            <a:pPr marL="14287" indent="0">
              <a:buNone/>
            </a:pPr>
            <a:r>
              <a:rPr lang="en-US" sz="4400" b="1" dirty="0"/>
              <a:t>Two Approaches</a:t>
            </a:r>
          </a:p>
          <a:p>
            <a:r>
              <a:rPr lang="en-US" sz="4000" b="1" i="1" dirty="0"/>
              <a:t>Offline:</a:t>
            </a:r>
            <a:r>
              <a:rPr lang="en-US" sz="4000" dirty="0"/>
              <a:t> Pre-Materialize Predictions</a:t>
            </a:r>
          </a:p>
          <a:p>
            <a:r>
              <a:rPr lang="en-US" sz="4000" b="1" i="1" dirty="0"/>
              <a:t>Online:</a:t>
            </a:r>
            <a:r>
              <a:rPr lang="en-US" sz="4000" dirty="0"/>
              <a:t> Compute Predictions on the fly</a:t>
            </a:r>
          </a:p>
        </p:txBody>
      </p:sp>
    </p:spTree>
    <p:extLst>
      <p:ext uri="{BB962C8B-B14F-4D97-AF65-F5344CB8AC3E}">
        <p14:creationId xmlns:p14="http://schemas.microsoft.com/office/powerpoint/2010/main" val="2552479144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7019ADB-A162-AC41-8F58-5C23138CF6AD}"/>
              </a:ext>
            </a:extLst>
          </p:cNvPr>
          <p:cNvSpPr/>
          <p:nvPr/>
        </p:nvSpPr>
        <p:spPr>
          <a:xfrm>
            <a:off x="409074" y="5390142"/>
            <a:ext cx="10455186" cy="866274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/>
          <p:cNvSpPr txBox="1"/>
          <p:nvPr/>
        </p:nvSpPr>
        <p:spPr>
          <a:xfrm>
            <a:off x="553553" y="571277"/>
            <a:ext cx="2637005" cy="748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4267" b="1" dirty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Inference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4185039" y="2367971"/>
            <a:ext cx="2363146" cy="6667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3733" dirty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Big Model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9405824" y="543559"/>
            <a:ext cx="2584361" cy="3035836"/>
            <a:chOff x="6934007" y="1783903"/>
            <a:chExt cx="1938271" cy="2276877"/>
          </a:xfrm>
        </p:grpSpPr>
        <p:grpSp>
          <p:nvGrpSpPr>
            <p:cNvPr id="21" name="Group 20"/>
            <p:cNvGrpSpPr/>
            <p:nvPr/>
          </p:nvGrpSpPr>
          <p:grpSpPr>
            <a:xfrm>
              <a:off x="7248513" y="1783903"/>
              <a:ext cx="1377229" cy="1732148"/>
              <a:chOff x="9125207" y="2174230"/>
              <a:chExt cx="1380488" cy="1736247"/>
            </a:xfrm>
          </p:grpSpPr>
          <p:sp>
            <p:nvSpPr>
              <p:cNvPr id="22" name="Rectangle 21"/>
              <p:cNvSpPr/>
              <p:nvPr/>
            </p:nvSpPr>
            <p:spPr>
              <a:xfrm>
                <a:off x="9125207" y="2174230"/>
                <a:ext cx="1380488" cy="1736247"/>
              </a:xfrm>
              <a:prstGeom prst="rect">
                <a:avLst/>
              </a:prstGeom>
              <a:ln w="571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9214582" y="2275991"/>
                <a:ext cx="1200434" cy="141115"/>
              </a:xfrm>
              <a:prstGeom prst="rect">
                <a:avLst/>
              </a:prstGeom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9214582" y="2503488"/>
                <a:ext cx="1200434" cy="1300416"/>
              </a:xfrm>
              <a:prstGeom prst="rect">
                <a:avLst/>
              </a:prstGeom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grpSp>
            <p:nvGrpSpPr>
              <p:cNvPr id="26" name="Group 25"/>
              <p:cNvGrpSpPr/>
              <p:nvPr/>
            </p:nvGrpSpPr>
            <p:grpSpPr>
              <a:xfrm>
                <a:off x="9330413" y="3302478"/>
                <a:ext cx="977923" cy="353568"/>
                <a:chOff x="9339557" y="3293334"/>
                <a:chExt cx="977923" cy="353568"/>
              </a:xfrm>
            </p:grpSpPr>
            <p:cxnSp>
              <p:nvCxnSpPr>
                <p:cNvPr id="30" name="Straight Connector 29"/>
                <p:cNvCxnSpPr/>
                <p:nvPr/>
              </p:nvCxnSpPr>
              <p:spPr>
                <a:xfrm>
                  <a:off x="9339557" y="3293334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/>
                <p:cNvCxnSpPr/>
                <p:nvPr/>
              </p:nvCxnSpPr>
              <p:spPr>
                <a:xfrm>
                  <a:off x="9339557" y="3352262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/>
                <p:cNvCxnSpPr/>
                <p:nvPr/>
              </p:nvCxnSpPr>
              <p:spPr>
                <a:xfrm>
                  <a:off x="9339557" y="3529046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/>
                <p:cNvCxnSpPr/>
                <p:nvPr/>
              </p:nvCxnSpPr>
              <p:spPr>
                <a:xfrm>
                  <a:off x="9339557" y="3587974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/>
                <p:cNvCxnSpPr/>
                <p:nvPr/>
              </p:nvCxnSpPr>
              <p:spPr>
                <a:xfrm>
                  <a:off x="9339557" y="3646902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/>
                <p:cNvCxnSpPr/>
                <p:nvPr/>
              </p:nvCxnSpPr>
              <p:spPr>
                <a:xfrm>
                  <a:off x="9339557" y="3470118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Straight Connector 35"/>
                <p:cNvCxnSpPr/>
                <p:nvPr/>
              </p:nvCxnSpPr>
              <p:spPr>
                <a:xfrm>
                  <a:off x="9339557" y="3411190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41" name="TextBox 40"/>
            <p:cNvSpPr txBox="1"/>
            <p:nvPr/>
          </p:nvSpPr>
          <p:spPr>
            <a:xfrm>
              <a:off x="6934007" y="3560691"/>
              <a:ext cx="1938271" cy="5000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3733" dirty="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rPr>
                <a:t>Application</a:t>
              </a:r>
            </a:p>
          </p:txBody>
        </p:sp>
      </p:grpSp>
      <p:sp>
        <p:nvSpPr>
          <p:cNvPr id="42" name="Right Arrow 41"/>
          <p:cNvSpPr/>
          <p:nvPr/>
        </p:nvSpPr>
        <p:spPr>
          <a:xfrm>
            <a:off x="7176725" y="1814785"/>
            <a:ext cx="1933739" cy="1198800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2667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Decision</a:t>
            </a:r>
          </a:p>
        </p:txBody>
      </p:sp>
      <p:sp>
        <p:nvSpPr>
          <p:cNvPr id="2" name="Left Arrow 1"/>
          <p:cNvSpPr/>
          <p:nvPr/>
        </p:nvSpPr>
        <p:spPr>
          <a:xfrm>
            <a:off x="7026793" y="212718"/>
            <a:ext cx="1842948" cy="1243892"/>
          </a:xfrm>
          <a:prstGeom prst="lef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2667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Query</a:t>
            </a:r>
          </a:p>
        </p:txBody>
      </p:sp>
      <p:grpSp>
        <p:nvGrpSpPr>
          <p:cNvPr id="52" name="Group 51"/>
          <p:cNvGrpSpPr/>
          <p:nvPr/>
        </p:nvGrpSpPr>
        <p:grpSpPr>
          <a:xfrm>
            <a:off x="10078332" y="1138594"/>
            <a:ext cx="1320617" cy="736469"/>
            <a:chOff x="7584821" y="2225245"/>
            <a:chExt cx="990463" cy="552352"/>
          </a:xfrm>
        </p:grpSpPr>
        <p:sp>
          <p:nvSpPr>
            <p:cNvPr id="53" name="Rectangle 52"/>
            <p:cNvSpPr/>
            <p:nvPr/>
          </p:nvSpPr>
          <p:spPr>
            <a:xfrm>
              <a:off x="7584821" y="2225245"/>
              <a:ext cx="481364" cy="462472"/>
            </a:xfrm>
            <a:prstGeom prst="rect">
              <a:avLst/>
            </a:prstGeom>
            <a:solidFill>
              <a:schemeClr val="tx1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4" name="Oval 53"/>
            <p:cNvSpPr/>
            <p:nvPr/>
          </p:nvSpPr>
          <p:spPr>
            <a:xfrm>
              <a:off x="7664774" y="2299845"/>
              <a:ext cx="303656" cy="30365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6" name="Triangle 55"/>
            <p:cNvSpPr/>
            <p:nvPr/>
          </p:nvSpPr>
          <p:spPr>
            <a:xfrm rot="5400000">
              <a:off x="7754787" y="2373936"/>
              <a:ext cx="180351" cy="155475"/>
            </a:xfrm>
            <a:prstGeom prst="triangl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8174267" y="2225245"/>
              <a:ext cx="401017" cy="236256"/>
            </a:xfrm>
            <a:prstGeom prst="rect">
              <a:avLst/>
            </a:prstGeom>
            <a:solidFill>
              <a:srgbClr val="7030A0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8174267" y="2529126"/>
              <a:ext cx="401017" cy="236256"/>
            </a:xfrm>
            <a:prstGeom prst="rect">
              <a:avLst/>
            </a:prstGeom>
            <a:solidFill>
              <a:schemeClr val="accent4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cxnSp>
          <p:nvCxnSpPr>
            <p:cNvPr id="59" name="Straight Connector 58"/>
            <p:cNvCxnSpPr/>
            <p:nvPr/>
          </p:nvCxnSpPr>
          <p:spPr>
            <a:xfrm>
              <a:off x="7651675" y="2777597"/>
              <a:ext cx="385489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5" name="Group 44"/>
          <p:cNvGrpSpPr/>
          <p:nvPr/>
        </p:nvGrpSpPr>
        <p:grpSpPr>
          <a:xfrm>
            <a:off x="4085252" y="710961"/>
            <a:ext cx="2649647" cy="1532793"/>
            <a:chOff x="6031930" y="1896432"/>
            <a:chExt cx="1987235" cy="1149595"/>
          </a:xfrm>
        </p:grpSpPr>
        <p:grpSp>
          <p:nvGrpSpPr>
            <p:cNvPr id="46" name="Group 45"/>
            <p:cNvGrpSpPr/>
            <p:nvPr/>
          </p:nvGrpSpPr>
          <p:grpSpPr>
            <a:xfrm>
              <a:off x="6031930" y="1896432"/>
              <a:ext cx="1987235" cy="1149595"/>
              <a:chOff x="4437802" y="2295143"/>
              <a:chExt cx="2565113" cy="1483893"/>
            </a:xfrm>
          </p:grpSpPr>
          <p:cxnSp>
            <p:nvCxnSpPr>
              <p:cNvPr id="48" name="Straight Arrow Connector 47"/>
              <p:cNvCxnSpPr/>
              <p:nvPr/>
            </p:nvCxnSpPr>
            <p:spPr>
              <a:xfrm>
                <a:off x="6221474" y="3037091"/>
                <a:ext cx="781441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49" name="Straight Arrow Connector 48"/>
              <p:cNvCxnSpPr/>
              <p:nvPr/>
            </p:nvCxnSpPr>
            <p:spPr>
              <a:xfrm>
                <a:off x="4608575" y="2380530"/>
                <a:ext cx="1922918" cy="65656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50" name="Straight Arrow Connector 49"/>
              <p:cNvCxnSpPr/>
              <p:nvPr/>
            </p:nvCxnSpPr>
            <p:spPr>
              <a:xfrm>
                <a:off x="4608575" y="2708810"/>
                <a:ext cx="1922918" cy="32828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51" name="Straight Arrow Connector 50"/>
              <p:cNvCxnSpPr/>
              <p:nvPr/>
            </p:nvCxnSpPr>
            <p:spPr>
              <a:xfrm>
                <a:off x="4608575" y="3037089"/>
                <a:ext cx="1922918" cy="1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60" name="Straight Arrow Connector 59"/>
              <p:cNvCxnSpPr/>
              <p:nvPr/>
            </p:nvCxnSpPr>
            <p:spPr>
              <a:xfrm flipV="1">
                <a:off x="4608575" y="3037090"/>
                <a:ext cx="1922918" cy="328279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61" name="Straight Arrow Connector 60"/>
              <p:cNvCxnSpPr/>
              <p:nvPr/>
            </p:nvCxnSpPr>
            <p:spPr>
              <a:xfrm flipV="1">
                <a:off x="4608575" y="3037090"/>
                <a:ext cx="1922918" cy="65656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sp>
            <p:nvSpPr>
              <p:cNvPr id="62" name="Oval 61"/>
              <p:cNvSpPr/>
              <p:nvPr/>
            </p:nvSpPr>
            <p:spPr>
              <a:xfrm>
                <a:off x="5121690" y="2390319"/>
                <a:ext cx="1293541" cy="1293541"/>
              </a:xfrm>
              <a:prstGeom prst="ellipse">
                <a:avLst/>
              </a:prstGeom>
              <a:solidFill>
                <a:schemeClr val="bg1"/>
              </a:solidFill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grpSp>
            <p:nvGrpSpPr>
              <p:cNvPr id="63" name="Group 62"/>
              <p:cNvGrpSpPr/>
              <p:nvPr/>
            </p:nvGrpSpPr>
            <p:grpSpPr>
              <a:xfrm>
                <a:off x="4437802" y="2295143"/>
                <a:ext cx="170773" cy="1483893"/>
                <a:chOff x="4461603" y="726948"/>
                <a:chExt cx="228600" cy="1986366"/>
              </a:xfrm>
            </p:grpSpPr>
            <p:sp>
              <p:nvSpPr>
                <p:cNvPr id="64" name="Oval 63"/>
                <p:cNvSpPr/>
                <p:nvPr/>
              </p:nvSpPr>
              <p:spPr>
                <a:xfrm>
                  <a:off x="4461603" y="726948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65" name="Oval 64"/>
                <p:cNvSpPr/>
                <p:nvPr/>
              </p:nvSpPr>
              <p:spPr>
                <a:xfrm>
                  <a:off x="4461603" y="1605830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66" name="Oval 65"/>
                <p:cNvSpPr/>
                <p:nvPr/>
              </p:nvSpPr>
              <p:spPr>
                <a:xfrm>
                  <a:off x="4461603" y="2045271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68" name="Oval 67"/>
                <p:cNvSpPr/>
                <p:nvPr/>
              </p:nvSpPr>
              <p:spPr>
                <a:xfrm>
                  <a:off x="4461603" y="2484714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69" name="Oval 68"/>
                <p:cNvSpPr/>
                <p:nvPr/>
              </p:nvSpPr>
              <p:spPr>
                <a:xfrm>
                  <a:off x="4461603" y="1166389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</p:grpSp>
        </p:grpSp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676939" y="2101428"/>
              <a:ext cx="736831" cy="736831"/>
            </a:xfrm>
            <a:prstGeom prst="rect">
              <a:avLst/>
            </a:prstGeom>
          </p:spPr>
        </p:pic>
      </p:grp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553553" y="3848376"/>
            <a:ext cx="10800247" cy="2733138"/>
          </a:xfrm>
        </p:spPr>
        <p:txBody>
          <a:bodyPr>
            <a:normAutofit/>
          </a:bodyPr>
          <a:lstStyle/>
          <a:p>
            <a:pPr marL="14287" indent="0">
              <a:buNone/>
            </a:pPr>
            <a:r>
              <a:rPr lang="en-US" sz="4400" b="1" dirty="0"/>
              <a:t>Two Approaches</a:t>
            </a:r>
          </a:p>
          <a:p>
            <a:r>
              <a:rPr lang="en-US" sz="4000" b="1" i="1" dirty="0"/>
              <a:t>Offline:</a:t>
            </a:r>
            <a:r>
              <a:rPr lang="en-US" sz="4000" dirty="0"/>
              <a:t> Pre-Materialize Predictions</a:t>
            </a:r>
          </a:p>
          <a:p>
            <a:r>
              <a:rPr lang="en-US" sz="4000" b="1" i="1" dirty="0"/>
              <a:t>Online:</a:t>
            </a:r>
            <a:r>
              <a:rPr lang="en-US" sz="4000" dirty="0"/>
              <a:t> Compute Predictions on the fly</a:t>
            </a:r>
          </a:p>
        </p:txBody>
      </p:sp>
    </p:spTree>
    <p:extLst>
      <p:ext uri="{BB962C8B-B14F-4D97-AF65-F5344CB8AC3E}">
        <p14:creationId xmlns:p14="http://schemas.microsoft.com/office/powerpoint/2010/main" val="1642767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71FBD58A-D55E-8143-8FD6-9652E1A1474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1702531" y="2220972"/>
            <a:ext cx="4483698" cy="271681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690C2DDF-CF0B-B444-ACB4-AAE7E7EA0ED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6062715" y="1467990"/>
            <a:ext cx="437827" cy="413308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05E0AB7-E726-3C44-B0C4-B3E0539E8A1E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5240501" y="1622770"/>
            <a:ext cx="4293230" cy="382352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593194B-5062-2840-B041-C641FAF6D5D7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9464"/>
          <a:stretch/>
        </p:blipFill>
        <p:spPr>
          <a:xfrm>
            <a:off x="-1611937" y="1139654"/>
            <a:ext cx="10207297" cy="382352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6F38C2C-C202-6742-B189-E03BE8AB39C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034378" y="1970364"/>
            <a:ext cx="368213" cy="347593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8B408E0F-896D-F94A-8826-A439C3EFEE81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749986" y="7660918"/>
            <a:ext cx="2138049" cy="1136539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43098044-6C6E-6C43-ADE7-CB5AA600A6BF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6269071" y="7047135"/>
            <a:ext cx="2057139" cy="113653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B36EE1D-198C-574F-A3C4-F4B32A509D91}"/>
              </a:ext>
            </a:extLst>
          </p:cNvPr>
          <p:cNvSpPr txBox="1"/>
          <p:nvPr/>
        </p:nvSpPr>
        <p:spPr>
          <a:xfrm>
            <a:off x="459910" y="176214"/>
            <a:ext cx="778232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7200" b="1" dirty="0">
                <a:solidFill>
                  <a:prstClr val="black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Prediction Services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82A003A-05AD-5C49-9665-A88394A51E40}"/>
              </a:ext>
            </a:extLst>
          </p:cNvPr>
          <p:cNvSpPr txBox="1"/>
          <p:nvPr/>
        </p:nvSpPr>
        <p:spPr>
          <a:xfrm>
            <a:off x="3757878" y="4671640"/>
            <a:ext cx="7364824" cy="1077218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3200" dirty="0"/>
              <a:t>Specialized systems which render predictions at </a:t>
            </a:r>
            <a:r>
              <a:rPr lang="en-US" sz="3200" b="1" dirty="0"/>
              <a:t>query time</a:t>
            </a:r>
            <a:r>
              <a:rPr lang="en-US" sz="3200" dirty="0"/>
              <a:t>.</a:t>
            </a:r>
          </a:p>
        </p:txBody>
      </p:sp>
      <p:sp>
        <p:nvSpPr>
          <p:cNvPr id="14" name="!!PS">
            <a:extLst>
              <a:ext uri="{FF2B5EF4-FFF2-40B4-BE49-F238E27FC236}">
                <a16:creationId xmlns:a16="http://schemas.microsoft.com/office/drawing/2014/main" id="{C827AF6B-7B8C-364F-9EBD-EA3BFDCBBF39}"/>
              </a:ext>
            </a:extLst>
          </p:cNvPr>
          <p:cNvSpPr/>
          <p:nvPr/>
        </p:nvSpPr>
        <p:spPr>
          <a:xfrm>
            <a:off x="435847" y="1263980"/>
            <a:ext cx="4882111" cy="2822467"/>
          </a:xfrm>
          <a:prstGeom prst="roundRect">
            <a:avLst>
              <a:gd name="adj" fmla="val 4475"/>
            </a:avLst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576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12120E-4FFA-9440-B6AE-58226953C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 of a Prediction Service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0C87A1B-F0F9-3141-95BB-6F4539EC4F9E}"/>
              </a:ext>
            </a:extLst>
          </p:cNvPr>
          <p:cNvGrpSpPr/>
          <p:nvPr/>
        </p:nvGrpSpPr>
        <p:grpSpPr>
          <a:xfrm>
            <a:off x="234604" y="2498938"/>
            <a:ext cx="2038657" cy="2938070"/>
            <a:chOff x="436591" y="3537677"/>
            <a:chExt cx="2038657" cy="2938070"/>
          </a:xfrm>
          <a:solidFill>
            <a:schemeClr val="accent6"/>
          </a:solidFill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05134982-2BE8-1444-BBB5-1E38C7E83482}"/>
                </a:ext>
              </a:extLst>
            </p:cNvPr>
            <p:cNvSpPr/>
            <p:nvPr/>
          </p:nvSpPr>
          <p:spPr>
            <a:xfrm>
              <a:off x="961242" y="3537677"/>
              <a:ext cx="1514006" cy="1543987"/>
            </a:xfrm>
            <a:prstGeom prst="roundRect">
              <a:avLst/>
            </a:prstGeom>
            <a:grpFill/>
            <a:ln>
              <a:solidFill>
                <a:schemeClr val="accent6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Client</a:t>
              </a:r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37A76EA3-67B4-FD49-9977-EAFBEF8BF325}"/>
                </a:ext>
              </a:extLst>
            </p:cNvPr>
            <p:cNvSpPr/>
            <p:nvPr/>
          </p:nvSpPr>
          <p:spPr>
            <a:xfrm>
              <a:off x="856311" y="3816494"/>
              <a:ext cx="1514006" cy="1543987"/>
            </a:xfrm>
            <a:prstGeom prst="roundRect">
              <a:avLst/>
            </a:prstGeom>
            <a:grpFill/>
            <a:ln>
              <a:solidFill>
                <a:schemeClr val="accent6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Client</a:t>
              </a:r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03B7BA8C-4B58-7848-B4C0-0D970866A751}"/>
                </a:ext>
              </a:extLst>
            </p:cNvPr>
            <p:cNvSpPr/>
            <p:nvPr/>
          </p:nvSpPr>
          <p:spPr>
            <a:xfrm>
              <a:off x="751381" y="4095311"/>
              <a:ext cx="1514006" cy="1543987"/>
            </a:xfrm>
            <a:prstGeom prst="roundRect">
              <a:avLst/>
            </a:prstGeom>
            <a:grpFill/>
            <a:ln>
              <a:solidFill>
                <a:schemeClr val="accent6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Client</a:t>
              </a:r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265114E0-7C36-8D4E-A928-EE806AEF2259}"/>
                </a:ext>
              </a:extLst>
            </p:cNvPr>
            <p:cNvSpPr/>
            <p:nvPr/>
          </p:nvSpPr>
          <p:spPr>
            <a:xfrm>
              <a:off x="646451" y="4374128"/>
              <a:ext cx="1514006" cy="1543987"/>
            </a:xfrm>
            <a:prstGeom prst="roundRect">
              <a:avLst/>
            </a:prstGeom>
            <a:grpFill/>
            <a:ln>
              <a:solidFill>
                <a:schemeClr val="accent6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Client</a:t>
              </a:r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55C3B5EA-A8DC-604A-A6E9-FDD2726C43F1}"/>
                </a:ext>
              </a:extLst>
            </p:cNvPr>
            <p:cNvSpPr/>
            <p:nvPr/>
          </p:nvSpPr>
          <p:spPr>
            <a:xfrm>
              <a:off x="541521" y="4652945"/>
              <a:ext cx="1514006" cy="1543987"/>
            </a:xfrm>
            <a:prstGeom prst="roundRect">
              <a:avLst/>
            </a:prstGeom>
            <a:grpFill/>
            <a:ln>
              <a:solidFill>
                <a:schemeClr val="accent6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Client</a:t>
              </a:r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42869D31-A589-7D43-917C-469D36E4AC63}"/>
                </a:ext>
              </a:extLst>
            </p:cNvPr>
            <p:cNvSpPr/>
            <p:nvPr/>
          </p:nvSpPr>
          <p:spPr>
            <a:xfrm>
              <a:off x="436591" y="4931760"/>
              <a:ext cx="1514006" cy="1543987"/>
            </a:xfrm>
            <a:prstGeom prst="roundRect">
              <a:avLst/>
            </a:prstGeom>
            <a:grpFill/>
            <a:ln>
              <a:solidFill>
                <a:schemeClr val="accent6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Client</a:t>
              </a:r>
            </a:p>
          </p:txBody>
        </p:sp>
      </p:grp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41CBC39A-2F2A-5540-9CD6-12BD22332371}"/>
              </a:ext>
            </a:extLst>
          </p:cNvPr>
          <p:cNvSpPr/>
          <p:nvPr/>
        </p:nvSpPr>
        <p:spPr>
          <a:xfrm rot="16200000">
            <a:off x="1846052" y="4068272"/>
            <a:ext cx="4304187" cy="506938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Cache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B5A081E6-A812-4141-AD9F-AF5FACC508C2}"/>
              </a:ext>
            </a:extLst>
          </p:cNvPr>
          <p:cNvSpPr/>
          <p:nvPr/>
        </p:nvSpPr>
        <p:spPr>
          <a:xfrm rot="16200000">
            <a:off x="1221394" y="4042925"/>
            <a:ext cx="4304187" cy="557632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Load Balancer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3D88A534-C5B2-AD4F-87B1-49135197430A}"/>
              </a:ext>
            </a:extLst>
          </p:cNvPr>
          <p:cNvSpPr/>
          <p:nvPr/>
        </p:nvSpPr>
        <p:spPr>
          <a:xfrm>
            <a:off x="4445879" y="2169649"/>
            <a:ext cx="4469457" cy="4304186"/>
          </a:xfrm>
          <a:prstGeom prst="roundRect">
            <a:avLst>
              <a:gd name="adj" fmla="val 2344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2800" dirty="0"/>
              <a:t>Application Services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349FDC2D-4CDF-7740-9352-E23F0A0386E4}"/>
              </a:ext>
            </a:extLst>
          </p:cNvPr>
          <p:cNvSpPr/>
          <p:nvPr/>
        </p:nvSpPr>
        <p:spPr>
          <a:xfrm>
            <a:off x="9163589" y="2169649"/>
            <a:ext cx="2853770" cy="4304186"/>
          </a:xfrm>
          <a:prstGeom prst="roundRect">
            <a:avLst>
              <a:gd name="adj" fmla="val 2344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2800" dirty="0"/>
              <a:t>Data</a:t>
            </a:r>
          </a:p>
          <a:p>
            <a:pPr algn="ctr"/>
            <a:r>
              <a:rPr lang="en-US" sz="2800" dirty="0"/>
              <a:t>Services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08B0AA3B-CDAA-3149-BD69-A95081F18491}"/>
              </a:ext>
            </a:extLst>
          </p:cNvPr>
          <p:cNvSpPr/>
          <p:nvPr/>
        </p:nvSpPr>
        <p:spPr>
          <a:xfrm rot="16200000">
            <a:off x="8145258" y="4372184"/>
            <a:ext cx="2889238" cy="494024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Cache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929CC949-7793-9541-A807-F501713B766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78935" y="3290241"/>
            <a:ext cx="1032702" cy="106540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7124552-D85D-214F-8E52-8FBDC99EFF3F}"/>
              </a:ext>
            </a:extLst>
          </p:cNvPr>
          <p:cNvSpPr txBox="1"/>
          <p:nvPr/>
        </p:nvSpPr>
        <p:spPr>
          <a:xfrm>
            <a:off x="2954248" y="1481027"/>
            <a:ext cx="1399742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/>
              <a:t>Cloud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07F58DF-03C8-2B4E-866C-93348DBACC40}"/>
              </a:ext>
            </a:extLst>
          </p:cNvPr>
          <p:cNvSpPr txBox="1"/>
          <p:nvPr/>
        </p:nvSpPr>
        <p:spPr>
          <a:xfrm>
            <a:off x="1418830" y="1481027"/>
            <a:ext cx="1226618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/>
              <a:t>Edge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085F1D8-2A91-FF4B-9324-55514DF1B3B4}"/>
              </a:ext>
            </a:extLst>
          </p:cNvPr>
          <p:cNvCxnSpPr/>
          <p:nvPr/>
        </p:nvCxnSpPr>
        <p:spPr>
          <a:xfrm>
            <a:off x="2750378" y="1364105"/>
            <a:ext cx="0" cy="517322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43" name="Group 42">
            <a:extLst>
              <a:ext uri="{FF2B5EF4-FFF2-40B4-BE49-F238E27FC236}">
                <a16:creationId xmlns:a16="http://schemas.microsoft.com/office/drawing/2014/main" id="{E9E6A99B-0967-B144-8A68-71EAD6802499}"/>
              </a:ext>
            </a:extLst>
          </p:cNvPr>
          <p:cNvGrpSpPr/>
          <p:nvPr/>
        </p:nvGrpSpPr>
        <p:grpSpPr>
          <a:xfrm>
            <a:off x="4632896" y="4523699"/>
            <a:ext cx="1672254" cy="1823505"/>
            <a:chOff x="5161968" y="4588100"/>
            <a:chExt cx="1672254" cy="1823505"/>
          </a:xfrm>
        </p:grpSpPr>
        <p:sp>
          <p:nvSpPr>
            <p:cNvPr id="39" name="Rounded Rectangle 38">
              <a:extLst>
                <a:ext uri="{FF2B5EF4-FFF2-40B4-BE49-F238E27FC236}">
                  <a16:creationId xmlns:a16="http://schemas.microsoft.com/office/drawing/2014/main" id="{467C9348-0FD0-5041-B46D-336270CD13D6}"/>
                </a:ext>
              </a:extLst>
            </p:cNvPr>
            <p:cNvSpPr/>
            <p:nvPr/>
          </p:nvSpPr>
          <p:spPr>
            <a:xfrm>
              <a:off x="5161968" y="4588100"/>
              <a:ext cx="1394934" cy="1319902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0" name="Rounded Rectangle 39">
              <a:extLst>
                <a:ext uri="{FF2B5EF4-FFF2-40B4-BE49-F238E27FC236}">
                  <a16:creationId xmlns:a16="http://schemas.microsoft.com/office/drawing/2014/main" id="{7BD15E2F-EB07-E443-B851-D21A91530687}"/>
                </a:ext>
              </a:extLst>
            </p:cNvPr>
            <p:cNvSpPr/>
            <p:nvPr/>
          </p:nvSpPr>
          <p:spPr>
            <a:xfrm>
              <a:off x="5254408" y="4755968"/>
              <a:ext cx="1394934" cy="1319902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1" name="Rounded Rectangle 40">
              <a:extLst>
                <a:ext uri="{FF2B5EF4-FFF2-40B4-BE49-F238E27FC236}">
                  <a16:creationId xmlns:a16="http://schemas.microsoft.com/office/drawing/2014/main" id="{87E9B511-F855-6B44-A0B4-6EE3C4998D6E}"/>
                </a:ext>
              </a:extLst>
            </p:cNvPr>
            <p:cNvSpPr/>
            <p:nvPr/>
          </p:nvSpPr>
          <p:spPr>
            <a:xfrm>
              <a:off x="5346848" y="4923836"/>
              <a:ext cx="1394934" cy="1319902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2" name="Rounded Rectangle 41">
              <a:extLst>
                <a:ext uri="{FF2B5EF4-FFF2-40B4-BE49-F238E27FC236}">
                  <a16:creationId xmlns:a16="http://schemas.microsoft.com/office/drawing/2014/main" id="{52DB8CBD-40AC-A246-9E62-B6B6F7094C32}"/>
                </a:ext>
              </a:extLst>
            </p:cNvPr>
            <p:cNvSpPr/>
            <p:nvPr/>
          </p:nvSpPr>
          <p:spPr>
            <a:xfrm>
              <a:off x="5439288" y="5091703"/>
              <a:ext cx="1394934" cy="1319902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2B7D5921-E0BF-B54C-9DF4-6812482E35B6}"/>
              </a:ext>
            </a:extLst>
          </p:cNvPr>
          <p:cNvGrpSpPr/>
          <p:nvPr/>
        </p:nvGrpSpPr>
        <p:grpSpPr>
          <a:xfrm>
            <a:off x="4614831" y="3099693"/>
            <a:ext cx="1702234" cy="1448862"/>
            <a:chOff x="6467961" y="3255130"/>
            <a:chExt cx="1702234" cy="1448862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F6724EC9-9390-9941-95CF-7EC8788CC5D9}"/>
                </a:ext>
              </a:extLst>
            </p:cNvPr>
            <p:cNvGrpSpPr/>
            <p:nvPr/>
          </p:nvGrpSpPr>
          <p:grpSpPr>
            <a:xfrm>
              <a:off x="6467961" y="3255130"/>
              <a:ext cx="1702234" cy="1448862"/>
              <a:chOff x="6467961" y="3255130"/>
              <a:chExt cx="1702234" cy="1448862"/>
            </a:xfrm>
          </p:grpSpPr>
          <p:sp>
            <p:nvSpPr>
              <p:cNvPr id="30" name="Rounded Rectangle 29">
                <a:extLst>
                  <a:ext uri="{FF2B5EF4-FFF2-40B4-BE49-F238E27FC236}">
                    <a16:creationId xmlns:a16="http://schemas.microsoft.com/office/drawing/2014/main" id="{8EB06A77-817C-1E41-9A2C-BABDDA9A9E2E}"/>
                  </a:ext>
                </a:extLst>
              </p:cNvPr>
              <p:cNvSpPr/>
              <p:nvPr/>
            </p:nvSpPr>
            <p:spPr>
              <a:xfrm>
                <a:off x="6467961" y="3255130"/>
                <a:ext cx="1394934" cy="991662"/>
              </a:xfrm>
              <a:prstGeom prst="round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2800" dirty="0"/>
              </a:p>
            </p:txBody>
          </p:sp>
          <p:sp>
            <p:nvSpPr>
              <p:cNvPr id="31" name="Rounded Rectangle 30">
                <a:extLst>
                  <a:ext uri="{FF2B5EF4-FFF2-40B4-BE49-F238E27FC236}">
                    <a16:creationId xmlns:a16="http://schemas.microsoft.com/office/drawing/2014/main" id="{9F544588-0138-2B4B-8AA5-F05A25AB6F95}"/>
                  </a:ext>
                </a:extLst>
              </p:cNvPr>
              <p:cNvSpPr/>
              <p:nvPr/>
            </p:nvSpPr>
            <p:spPr>
              <a:xfrm>
                <a:off x="6570394" y="3407530"/>
                <a:ext cx="1394934" cy="991662"/>
              </a:xfrm>
              <a:prstGeom prst="round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2800" dirty="0"/>
              </a:p>
            </p:txBody>
          </p:sp>
          <p:sp>
            <p:nvSpPr>
              <p:cNvPr id="32" name="Rounded Rectangle 31">
                <a:extLst>
                  <a:ext uri="{FF2B5EF4-FFF2-40B4-BE49-F238E27FC236}">
                    <a16:creationId xmlns:a16="http://schemas.microsoft.com/office/drawing/2014/main" id="{19FB50CA-1228-1943-BE37-041A8379940B}"/>
                  </a:ext>
                </a:extLst>
              </p:cNvPr>
              <p:cNvSpPr/>
              <p:nvPr/>
            </p:nvSpPr>
            <p:spPr>
              <a:xfrm>
                <a:off x="6672827" y="3559930"/>
                <a:ext cx="1394934" cy="991662"/>
              </a:xfrm>
              <a:prstGeom prst="round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2800" dirty="0"/>
              </a:p>
            </p:txBody>
          </p:sp>
          <p:sp>
            <p:nvSpPr>
              <p:cNvPr id="33" name="Rounded Rectangle 32">
                <a:extLst>
                  <a:ext uri="{FF2B5EF4-FFF2-40B4-BE49-F238E27FC236}">
                    <a16:creationId xmlns:a16="http://schemas.microsoft.com/office/drawing/2014/main" id="{2CFB07CA-4D96-3B4E-A7DB-D68F2A8319B7}"/>
                  </a:ext>
                </a:extLst>
              </p:cNvPr>
              <p:cNvSpPr/>
              <p:nvPr/>
            </p:nvSpPr>
            <p:spPr>
              <a:xfrm>
                <a:off x="6775261" y="3712330"/>
                <a:ext cx="1394934" cy="991662"/>
              </a:xfrm>
              <a:prstGeom prst="round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2800" dirty="0"/>
              </a:p>
            </p:txBody>
          </p:sp>
        </p:grp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8A21CE7C-4761-D543-B786-B75A07E6C7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907194" y="3877284"/>
              <a:ext cx="1182466" cy="723275"/>
            </a:xfrm>
            <a:prstGeom prst="rect">
              <a:avLst/>
            </a:prstGeom>
          </p:spPr>
        </p:pic>
      </p:grp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C1621109-10DA-0A43-A7D7-74FDB39BF25B}"/>
              </a:ext>
            </a:extLst>
          </p:cNvPr>
          <p:cNvSpPr/>
          <p:nvPr/>
        </p:nvSpPr>
        <p:spPr>
          <a:xfrm>
            <a:off x="6572094" y="3792894"/>
            <a:ext cx="1594745" cy="991662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Prediction</a:t>
            </a:r>
          </a:p>
          <a:p>
            <a:pPr algn="ctr"/>
            <a:r>
              <a:rPr lang="en-US" dirty="0"/>
              <a:t>Service</a:t>
            </a: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CB3FE39B-D5EB-914C-9B44-4BA3ACB53948}"/>
              </a:ext>
            </a:extLst>
          </p:cNvPr>
          <p:cNvSpPr/>
          <p:nvPr/>
        </p:nvSpPr>
        <p:spPr>
          <a:xfrm>
            <a:off x="6671392" y="4073434"/>
            <a:ext cx="1594745" cy="991662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Prediction</a:t>
            </a:r>
          </a:p>
          <a:p>
            <a:pPr algn="ctr"/>
            <a:r>
              <a:rPr lang="en-US" dirty="0"/>
              <a:t>Service</a:t>
            </a:r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5EE75CCA-6FDF-454A-826C-6993896B34E0}"/>
              </a:ext>
            </a:extLst>
          </p:cNvPr>
          <p:cNvSpPr/>
          <p:nvPr/>
        </p:nvSpPr>
        <p:spPr>
          <a:xfrm>
            <a:off x="6770690" y="4353974"/>
            <a:ext cx="1594745" cy="991662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Prediction</a:t>
            </a:r>
          </a:p>
          <a:p>
            <a:pPr algn="ctr"/>
            <a:r>
              <a:rPr lang="en-US" dirty="0"/>
              <a:t>Service</a:t>
            </a:r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6E75FD2D-8AEA-C74F-9C39-25E920594EAE}"/>
              </a:ext>
            </a:extLst>
          </p:cNvPr>
          <p:cNvSpPr/>
          <p:nvPr/>
        </p:nvSpPr>
        <p:spPr>
          <a:xfrm>
            <a:off x="6869988" y="4634514"/>
            <a:ext cx="1594745" cy="991662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Prediction</a:t>
            </a:r>
          </a:p>
          <a:p>
            <a:pPr algn="ctr"/>
            <a:r>
              <a:rPr lang="en-US" dirty="0"/>
              <a:t>Service</a:t>
            </a:r>
          </a:p>
        </p:txBody>
      </p:sp>
      <p:sp>
        <p:nvSpPr>
          <p:cNvPr id="49" name="!!PS">
            <a:extLst>
              <a:ext uri="{FF2B5EF4-FFF2-40B4-BE49-F238E27FC236}">
                <a16:creationId xmlns:a16="http://schemas.microsoft.com/office/drawing/2014/main" id="{304422CB-A3A2-4C46-8881-29D5DC4FD4A9}"/>
              </a:ext>
            </a:extLst>
          </p:cNvPr>
          <p:cNvSpPr/>
          <p:nvPr/>
        </p:nvSpPr>
        <p:spPr>
          <a:xfrm>
            <a:off x="6969287" y="4915054"/>
            <a:ext cx="1594745" cy="991662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Prediction</a:t>
            </a:r>
          </a:p>
          <a:p>
            <a:pPr algn="ctr"/>
            <a:r>
              <a:rPr lang="en-US" dirty="0"/>
              <a:t>Service</a:t>
            </a:r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08689C72-C784-6A40-A1F0-7495A807410A}"/>
              </a:ext>
            </a:extLst>
          </p:cNvPr>
          <p:cNvGrpSpPr/>
          <p:nvPr/>
        </p:nvGrpSpPr>
        <p:grpSpPr>
          <a:xfrm>
            <a:off x="1748610" y="3429001"/>
            <a:ext cx="1346061" cy="814754"/>
            <a:chOff x="1748610" y="3429001"/>
            <a:chExt cx="1346061" cy="814754"/>
          </a:xfrm>
        </p:grpSpPr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B4DFF706-7521-424A-9690-2491D24B34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48610" y="3429001"/>
              <a:ext cx="1346061" cy="814754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0596C789-C539-E74D-99C2-FE7916CD4822}"/>
                </a:ext>
              </a:extLst>
            </p:cNvPr>
            <p:cNvSpPr/>
            <p:nvPr/>
          </p:nvSpPr>
          <p:spPr>
            <a:xfrm>
              <a:off x="2194854" y="3643990"/>
              <a:ext cx="498062" cy="498062"/>
            </a:xfrm>
            <a:prstGeom prst="ellipse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1</a:t>
              </a:r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132E107B-8316-9D4A-BDF1-6BD70A756B69}"/>
              </a:ext>
            </a:extLst>
          </p:cNvPr>
          <p:cNvGrpSpPr/>
          <p:nvPr/>
        </p:nvGrpSpPr>
        <p:grpSpPr>
          <a:xfrm>
            <a:off x="3582129" y="3346493"/>
            <a:ext cx="1489524" cy="498062"/>
            <a:chOff x="3582129" y="3346493"/>
            <a:chExt cx="1489524" cy="498062"/>
          </a:xfrm>
        </p:grpSpPr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628EE67C-00F1-3147-BBA9-1680D41A28DA}"/>
                </a:ext>
              </a:extLst>
            </p:cNvPr>
            <p:cNvCxnSpPr>
              <a:cxnSpLocks/>
            </p:cNvCxnSpPr>
            <p:nvPr/>
          </p:nvCxnSpPr>
          <p:spPr>
            <a:xfrm>
              <a:off x="3582129" y="3429000"/>
              <a:ext cx="1489524" cy="363894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FB6E554E-E5FC-CC44-89AB-F55FCD311776}"/>
                </a:ext>
              </a:extLst>
            </p:cNvPr>
            <p:cNvSpPr/>
            <p:nvPr/>
          </p:nvSpPr>
          <p:spPr>
            <a:xfrm>
              <a:off x="4129564" y="3346493"/>
              <a:ext cx="498062" cy="498062"/>
            </a:xfrm>
            <a:prstGeom prst="ellipse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2</a:t>
              </a:r>
            </a:p>
          </p:txBody>
        </p: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1B7C8F5E-2D74-3A4A-B523-1DE074A1DD0F}"/>
              </a:ext>
            </a:extLst>
          </p:cNvPr>
          <p:cNvGrpSpPr/>
          <p:nvPr/>
        </p:nvGrpSpPr>
        <p:grpSpPr>
          <a:xfrm>
            <a:off x="6258018" y="3404251"/>
            <a:ext cx="4185372" cy="498062"/>
            <a:chOff x="6258018" y="3404251"/>
            <a:chExt cx="4185372" cy="498062"/>
          </a:xfrm>
        </p:grpSpPr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9322A637-F99B-EC4B-8FBA-DD4B48EDB03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58018" y="3512302"/>
              <a:ext cx="4185372" cy="280592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B676E29C-E168-5041-BF86-EF53B0596676}"/>
                </a:ext>
              </a:extLst>
            </p:cNvPr>
            <p:cNvSpPr/>
            <p:nvPr/>
          </p:nvSpPr>
          <p:spPr>
            <a:xfrm>
              <a:off x="7666758" y="3404251"/>
              <a:ext cx="498062" cy="498062"/>
            </a:xfrm>
            <a:prstGeom prst="ellipse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3</a:t>
              </a:r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C836DC0A-2D41-C847-A0B1-6B5323D0C6D3}"/>
              </a:ext>
            </a:extLst>
          </p:cNvPr>
          <p:cNvGrpSpPr/>
          <p:nvPr/>
        </p:nvGrpSpPr>
        <p:grpSpPr>
          <a:xfrm>
            <a:off x="6317065" y="3688803"/>
            <a:ext cx="4161870" cy="498062"/>
            <a:chOff x="6317065" y="3688803"/>
            <a:chExt cx="4161870" cy="498062"/>
          </a:xfrm>
        </p:grpSpPr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196323B7-93B5-8541-B935-9507B2E54025}"/>
                </a:ext>
              </a:extLst>
            </p:cNvPr>
            <p:cNvCxnSpPr>
              <a:cxnSpLocks/>
              <a:stCxn id="19" idx="1"/>
              <a:endCxn id="33" idx="3"/>
            </p:cNvCxnSpPr>
            <p:nvPr/>
          </p:nvCxnSpPr>
          <p:spPr>
            <a:xfrm flipH="1">
              <a:off x="6317065" y="3822944"/>
              <a:ext cx="4161870" cy="229780"/>
            </a:xfrm>
            <a:prstGeom prst="straightConnector1">
              <a:avLst/>
            </a:prstGeom>
            <a:ln w="1143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282E94A6-60FD-7D41-98BF-F0BE6B0618F1}"/>
                </a:ext>
              </a:extLst>
            </p:cNvPr>
            <p:cNvSpPr/>
            <p:nvPr/>
          </p:nvSpPr>
          <p:spPr>
            <a:xfrm>
              <a:off x="8755165" y="3688803"/>
              <a:ext cx="498062" cy="498062"/>
            </a:xfrm>
            <a:prstGeom prst="ellipse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4</a:t>
              </a:r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C7494015-BD0E-BD48-BE0C-68916688844F}"/>
              </a:ext>
            </a:extLst>
          </p:cNvPr>
          <p:cNvGrpSpPr/>
          <p:nvPr/>
        </p:nvGrpSpPr>
        <p:grpSpPr>
          <a:xfrm>
            <a:off x="6313089" y="4153815"/>
            <a:ext cx="822230" cy="783547"/>
            <a:chOff x="6313089" y="4243755"/>
            <a:chExt cx="822230" cy="783547"/>
          </a:xfrm>
        </p:grpSpPr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9B1D5EF5-2794-8A4C-90E4-CF9F7634F9D6}"/>
                </a:ext>
              </a:extLst>
            </p:cNvPr>
            <p:cNvCxnSpPr>
              <a:cxnSpLocks/>
            </p:cNvCxnSpPr>
            <p:nvPr/>
          </p:nvCxnSpPr>
          <p:spPr>
            <a:xfrm>
              <a:off x="6313089" y="4243755"/>
              <a:ext cx="822230" cy="783547"/>
            </a:xfrm>
            <a:prstGeom prst="straightConnector1">
              <a:avLst/>
            </a:prstGeom>
            <a:ln w="1143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98F6B09D-C870-504A-BDD8-CCC1AAA86103}"/>
                </a:ext>
              </a:extLst>
            </p:cNvPr>
            <p:cNvSpPr/>
            <p:nvPr/>
          </p:nvSpPr>
          <p:spPr>
            <a:xfrm>
              <a:off x="6412559" y="4254554"/>
              <a:ext cx="498062" cy="498062"/>
            </a:xfrm>
            <a:prstGeom prst="ellipse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5</a:t>
              </a:r>
            </a:p>
          </p:txBody>
        </p: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0C16D1BC-036F-7B4D-ABD1-A1779C9B7A69}"/>
              </a:ext>
            </a:extLst>
          </p:cNvPr>
          <p:cNvGrpSpPr/>
          <p:nvPr/>
        </p:nvGrpSpPr>
        <p:grpSpPr>
          <a:xfrm>
            <a:off x="6182668" y="4433761"/>
            <a:ext cx="817166" cy="752326"/>
            <a:chOff x="6182668" y="4523701"/>
            <a:chExt cx="817166" cy="752326"/>
          </a:xfrm>
        </p:grpSpPr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C967CF8F-2B04-4D4C-9AF5-986AD779A69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182668" y="4523701"/>
              <a:ext cx="817166" cy="752326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9839E3EA-4B7F-D746-9B3E-988323433DC3}"/>
                </a:ext>
              </a:extLst>
            </p:cNvPr>
            <p:cNvSpPr/>
            <p:nvPr/>
          </p:nvSpPr>
          <p:spPr>
            <a:xfrm>
              <a:off x="6249099" y="4748367"/>
              <a:ext cx="498062" cy="498062"/>
            </a:xfrm>
            <a:prstGeom prst="ellipse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8</a:t>
              </a:r>
            </a:p>
          </p:txBody>
        </p: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C74F765C-B2CE-AB44-8C70-108A6725D0D0}"/>
              </a:ext>
            </a:extLst>
          </p:cNvPr>
          <p:cNvGrpSpPr/>
          <p:nvPr/>
        </p:nvGrpSpPr>
        <p:grpSpPr>
          <a:xfrm>
            <a:off x="1748610" y="4052724"/>
            <a:ext cx="3173521" cy="638843"/>
            <a:chOff x="1748610" y="4052724"/>
            <a:chExt cx="3173521" cy="638843"/>
          </a:xfrm>
        </p:grpSpPr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21DD1C1A-075C-9A48-92E6-978D0E13FD51}"/>
                </a:ext>
              </a:extLst>
            </p:cNvPr>
            <p:cNvCxnSpPr>
              <a:cxnSpLocks/>
              <a:stCxn id="33" idx="1"/>
              <a:endCxn id="10" idx="3"/>
            </p:cNvCxnSpPr>
            <p:nvPr/>
          </p:nvCxnSpPr>
          <p:spPr>
            <a:xfrm flipH="1">
              <a:off x="1748610" y="4052724"/>
              <a:ext cx="3173521" cy="612291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B1E3A378-2C7B-0445-A94B-36C1C07B7E1E}"/>
                </a:ext>
              </a:extLst>
            </p:cNvPr>
            <p:cNvSpPr/>
            <p:nvPr/>
          </p:nvSpPr>
          <p:spPr>
            <a:xfrm>
              <a:off x="2733168" y="4143699"/>
              <a:ext cx="547868" cy="547868"/>
            </a:xfrm>
            <a:prstGeom prst="ellipse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9</a:t>
              </a:r>
            </a:p>
          </p:txBody>
        </p:sp>
      </p:grpSp>
      <p:pic>
        <p:nvPicPr>
          <p:cNvPr id="109" name="Picture 108">
            <a:extLst>
              <a:ext uri="{FF2B5EF4-FFF2-40B4-BE49-F238E27FC236}">
                <a16:creationId xmlns:a16="http://schemas.microsoft.com/office/drawing/2014/main" id="{83798CAC-6712-8049-9C22-55AA83CF2D8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32507" y="4680097"/>
            <a:ext cx="2772953" cy="956191"/>
          </a:xfrm>
          <a:prstGeom prst="rect">
            <a:avLst/>
          </a:prstGeom>
        </p:spPr>
      </p:pic>
      <p:grpSp>
        <p:nvGrpSpPr>
          <p:cNvPr id="113" name="Group 112">
            <a:extLst>
              <a:ext uri="{FF2B5EF4-FFF2-40B4-BE49-F238E27FC236}">
                <a16:creationId xmlns:a16="http://schemas.microsoft.com/office/drawing/2014/main" id="{5D7ED881-B120-1C43-A45C-E6644D212288}"/>
              </a:ext>
            </a:extLst>
          </p:cNvPr>
          <p:cNvGrpSpPr/>
          <p:nvPr/>
        </p:nvGrpSpPr>
        <p:grpSpPr>
          <a:xfrm>
            <a:off x="8383773" y="4934619"/>
            <a:ext cx="1642758" cy="498062"/>
            <a:chOff x="6313089" y="3924707"/>
            <a:chExt cx="1642758" cy="498062"/>
          </a:xfrm>
        </p:grpSpPr>
        <p:cxnSp>
          <p:nvCxnSpPr>
            <p:cNvPr id="114" name="Straight Arrow Connector 113">
              <a:extLst>
                <a:ext uri="{FF2B5EF4-FFF2-40B4-BE49-F238E27FC236}">
                  <a16:creationId xmlns:a16="http://schemas.microsoft.com/office/drawing/2014/main" id="{2AB4B988-A773-1D49-835D-85F4B0B4100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13089" y="3995735"/>
              <a:ext cx="1642758" cy="248020"/>
            </a:xfrm>
            <a:prstGeom prst="straightConnector1">
              <a:avLst/>
            </a:prstGeom>
            <a:ln w="1143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85898C84-1E97-6947-8F1F-81CFC65D5081}"/>
                </a:ext>
              </a:extLst>
            </p:cNvPr>
            <p:cNvSpPr/>
            <p:nvPr/>
          </p:nvSpPr>
          <p:spPr>
            <a:xfrm>
              <a:off x="6771899" y="3924707"/>
              <a:ext cx="498062" cy="498062"/>
            </a:xfrm>
            <a:prstGeom prst="ellipse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6</a:t>
              </a:r>
            </a:p>
          </p:txBody>
        </p:sp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DCE44CEA-7817-C94D-8E72-35BC93F5D366}"/>
              </a:ext>
            </a:extLst>
          </p:cNvPr>
          <p:cNvGrpSpPr/>
          <p:nvPr/>
        </p:nvGrpSpPr>
        <p:grpSpPr>
          <a:xfrm>
            <a:off x="8308603" y="5340823"/>
            <a:ext cx="1869718" cy="498062"/>
            <a:chOff x="6085519" y="4178511"/>
            <a:chExt cx="1869718" cy="498062"/>
          </a:xfrm>
        </p:grpSpPr>
        <p:cxnSp>
          <p:nvCxnSpPr>
            <p:cNvPr id="118" name="Straight Arrow Connector 117">
              <a:extLst>
                <a:ext uri="{FF2B5EF4-FFF2-40B4-BE49-F238E27FC236}">
                  <a16:creationId xmlns:a16="http://schemas.microsoft.com/office/drawing/2014/main" id="{C58CDF73-C8AF-F542-8EFD-64928F6C76C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85519" y="4351380"/>
              <a:ext cx="1869718" cy="183512"/>
            </a:xfrm>
            <a:prstGeom prst="straightConnector1">
              <a:avLst/>
            </a:prstGeom>
            <a:ln w="1143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74168ABE-1A91-A74F-959E-9FCA68544ABB}"/>
                </a:ext>
              </a:extLst>
            </p:cNvPr>
            <p:cNvSpPr/>
            <p:nvPr/>
          </p:nvSpPr>
          <p:spPr>
            <a:xfrm>
              <a:off x="7177866" y="4178511"/>
              <a:ext cx="498062" cy="498062"/>
            </a:xfrm>
            <a:prstGeom prst="ellipse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7</a:t>
              </a:r>
            </a:p>
          </p:txBody>
        </p:sp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5E71BF3C-B60B-B846-8548-5305A483C7E0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72611" y="5062687"/>
            <a:ext cx="1270000" cy="1270000"/>
          </a:xfrm>
          <a:prstGeom prst="rect">
            <a:avLst/>
          </a:prstGeom>
        </p:spPr>
      </p:pic>
      <p:grpSp>
        <p:nvGrpSpPr>
          <p:cNvPr id="139" name="Group 138">
            <a:extLst>
              <a:ext uri="{FF2B5EF4-FFF2-40B4-BE49-F238E27FC236}">
                <a16:creationId xmlns:a16="http://schemas.microsoft.com/office/drawing/2014/main" id="{5175F716-2078-6B4E-BEF0-5A7CADE53D3D}"/>
              </a:ext>
            </a:extLst>
          </p:cNvPr>
          <p:cNvGrpSpPr/>
          <p:nvPr/>
        </p:nvGrpSpPr>
        <p:grpSpPr>
          <a:xfrm>
            <a:off x="5422803" y="4496211"/>
            <a:ext cx="1660023" cy="1179760"/>
            <a:chOff x="4278417" y="2681612"/>
            <a:chExt cx="1660023" cy="1179760"/>
          </a:xfrm>
        </p:grpSpPr>
        <p:cxnSp>
          <p:nvCxnSpPr>
            <p:cNvPr id="140" name="Straight Arrow Connector 139">
              <a:extLst>
                <a:ext uri="{FF2B5EF4-FFF2-40B4-BE49-F238E27FC236}">
                  <a16:creationId xmlns:a16="http://schemas.microsoft.com/office/drawing/2014/main" id="{4D7C1F7C-D6A7-EA4D-B54F-4ECA1840991A}"/>
                </a:ext>
              </a:extLst>
            </p:cNvPr>
            <p:cNvCxnSpPr>
              <a:cxnSpLocks/>
            </p:cNvCxnSpPr>
            <p:nvPr/>
          </p:nvCxnSpPr>
          <p:spPr>
            <a:xfrm>
              <a:off x="4278417" y="2681612"/>
              <a:ext cx="1660023" cy="1179760"/>
            </a:xfrm>
            <a:prstGeom prst="straightConnector1">
              <a:avLst/>
            </a:prstGeom>
            <a:ln w="57150">
              <a:solidFill>
                <a:srgbClr val="7030A0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6B595353-33B1-4341-B36C-9EAF7707FECD}"/>
                </a:ext>
              </a:extLst>
            </p:cNvPr>
            <p:cNvSpPr/>
            <p:nvPr/>
          </p:nvSpPr>
          <p:spPr>
            <a:xfrm>
              <a:off x="4282293" y="2795477"/>
              <a:ext cx="662921" cy="547868"/>
            </a:xfrm>
            <a:prstGeom prst="ellipse">
              <a:avLst/>
            </a:prstGeom>
            <a:solidFill>
              <a:srgbClr val="7030A0"/>
            </a:solidFill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11</a:t>
              </a:r>
            </a:p>
          </p:txBody>
        </p:sp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387CF484-CC87-284F-A9A3-AFD7D425567C}"/>
              </a:ext>
            </a:extLst>
          </p:cNvPr>
          <p:cNvGrpSpPr/>
          <p:nvPr/>
        </p:nvGrpSpPr>
        <p:grpSpPr>
          <a:xfrm>
            <a:off x="8423215" y="3997219"/>
            <a:ext cx="2167259" cy="1010277"/>
            <a:chOff x="4278417" y="1671335"/>
            <a:chExt cx="2167259" cy="1010277"/>
          </a:xfrm>
        </p:grpSpPr>
        <p:cxnSp>
          <p:nvCxnSpPr>
            <p:cNvPr id="145" name="Straight Arrow Connector 144">
              <a:extLst>
                <a:ext uri="{FF2B5EF4-FFF2-40B4-BE49-F238E27FC236}">
                  <a16:creationId xmlns:a16="http://schemas.microsoft.com/office/drawing/2014/main" id="{0A9B0940-0132-2A45-B44B-61838C6111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78417" y="1765471"/>
              <a:ext cx="2167259" cy="916141"/>
            </a:xfrm>
            <a:prstGeom prst="straightConnector1">
              <a:avLst/>
            </a:prstGeom>
            <a:ln w="57150">
              <a:solidFill>
                <a:srgbClr val="7030A0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30AF28FB-BED8-D446-A205-58403B5A47BC}"/>
                </a:ext>
              </a:extLst>
            </p:cNvPr>
            <p:cNvSpPr/>
            <p:nvPr/>
          </p:nvSpPr>
          <p:spPr>
            <a:xfrm>
              <a:off x="5676767" y="1671335"/>
              <a:ext cx="662921" cy="547868"/>
            </a:xfrm>
            <a:prstGeom prst="ellipse">
              <a:avLst/>
            </a:prstGeom>
            <a:solidFill>
              <a:srgbClr val="7030A0"/>
            </a:solidFill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12</a:t>
              </a:r>
            </a:p>
          </p:txBody>
        </p:sp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8C5DF93C-29AC-294A-8278-3E2270AD7F0D}"/>
              </a:ext>
            </a:extLst>
          </p:cNvPr>
          <p:cNvGrpSpPr/>
          <p:nvPr/>
        </p:nvGrpSpPr>
        <p:grpSpPr>
          <a:xfrm>
            <a:off x="1663822" y="4396155"/>
            <a:ext cx="3344333" cy="1294163"/>
            <a:chOff x="1663822" y="4396155"/>
            <a:chExt cx="3344333" cy="1294163"/>
          </a:xfrm>
        </p:grpSpPr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168A9857-DD8F-2E40-8FB2-AFD2B58C6538}"/>
                </a:ext>
              </a:extLst>
            </p:cNvPr>
            <p:cNvGrpSpPr/>
            <p:nvPr/>
          </p:nvGrpSpPr>
          <p:grpSpPr>
            <a:xfrm>
              <a:off x="1767191" y="4396155"/>
              <a:ext cx="3240964" cy="912777"/>
              <a:chOff x="1764807" y="3959270"/>
              <a:chExt cx="3240964" cy="912777"/>
            </a:xfrm>
          </p:grpSpPr>
          <p:cxnSp>
            <p:nvCxnSpPr>
              <p:cNvPr id="129" name="Straight Arrow Connector 128">
                <a:extLst>
                  <a:ext uri="{FF2B5EF4-FFF2-40B4-BE49-F238E27FC236}">
                    <a16:creationId xmlns:a16="http://schemas.microsoft.com/office/drawing/2014/main" id="{0E08981C-3B0D-A049-A81F-752823FBFB9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764807" y="3959270"/>
                <a:ext cx="3240964" cy="747607"/>
              </a:xfrm>
              <a:prstGeom prst="straightConnector1">
                <a:avLst/>
              </a:prstGeom>
              <a:ln w="57150">
                <a:solidFill>
                  <a:srgbClr val="7030A0"/>
                </a:solidFill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CF4F33F9-53A2-B64A-A9BF-137F098AC2E3}"/>
                  </a:ext>
                </a:extLst>
              </p:cNvPr>
              <p:cNvSpPr/>
              <p:nvPr/>
            </p:nvSpPr>
            <p:spPr>
              <a:xfrm>
                <a:off x="2093216" y="4324179"/>
                <a:ext cx="662921" cy="547868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/>
                  <a:t>10</a:t>
                </a:r>
              </a:p>
            </p:txBody>
          </p:sp>
        </p:grp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9A300299-0C26-774C-ACC8-B4E51DB62EB3}"/>
                </a:ext>
              </a:extLst>
            </p:cNvPr>
            <p:cNvSpPr txBox="1"/>
            <p:nvPr/>
          </p:nvSpPr>
          <p:spPr>
            <a:xfrm>
              <a:off x="1663822" y="5320986"/>
              <a:ext cx="1335622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7030A0"/>
                  </a:solidFill>
                </a:rPr>
                <a:t>Feedback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137498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12120E-4FFA-9440-B6AE-58226953C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 of a Prediction Service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CBCDA25-F2D0-A64F-9AF0-4B7FA750CB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47277" y="2040313"/>
            <a:ext cx="6134991" cy="4817687"/>
          </a:xfrm>
        </p:spPr>
        <p:txBody>
          <a:bodyPr>
            <a:normAutofit/>
          </a:bodyPr>
          <a:lstStyle/>
          <a:p>
            <a:r>
              <a:rPr lang="en-US" b="1" dirty="0"/>
              <a:t>Strengths</a:t>
            </a:r>
          </a:p>
          <a:p>
            <a:pPr lvl="1"/>
            <a:r>
              <a:rPr lang="en-US" dirty="0"/>
              <a:t>Leverages existing technologies</a:t>
            </a:r>
          </a:p>
          <a:p>
            <a:pPr lvl="1"/>
            <a:r>
              <a:rPr lang="en-US" dirty="0"/>
              <a:t>Easy to setup</a:t>
            </a:r>
          </a:p>
          <a:p>
            <a:r>
              <a:rPr lang="en-US" b="1" dirty="0"/>
              <a:t>Limitations</a:t>
            </a:r>
          </a:p>
          <a:p>
            <a:pPr lvl="1"/>
            <a:r>
              <a:rPr lang="en-US" dirty="0"/>
              <a:t>Need to address common issues</a:t>
            </a:r>
          </a:p>
          <a:p>
            <a:pPr lvl="2"/>
            <a:r>
              <a:rPr lang="en-US" dirty="0"/>
              <a:t>batching, monitoring, </a:t>
            </a:r>
            <a:r>
              <a:rPr lang="en-US" dirty="0" err="1"/>
              <a:t>etc</a:t>
            </a:r>
            <a:r>
              <a:rPr lang="en-US" dirty="0"/>
              <a:t>…</a:t>
            </a:r>
          </a:p>
          <a:p>
            <a:pPr lvl="1"/>
            <a:r>
              <a:rPr lang="en-US" dirty="0"/>
              <a:t>Limited isolation between models</a:t>
            </a:r>
          </a:p>
          <a:p>
            <a:pPr lvl="1"/>
            <a:r>
              <a:rPr lang="en-US" dirty="0"/>
              <a:t>Missed opportunity for common abstraction</a:t>
            </a:r>
          </a:p>
        </p:txBody>
      </p:sp>
      <p:sp>
        <p:nvSpPr>
          <p:cNvPr id="49" name="!!PS">
            <a:extLst>
              <a:ext uri="{FF2B5EF4-FFF2-40B4-BE49-F238E27FC236}">
                <a16:creationId xmlns:a16="http://schemas.microsoft.com/office/drawing/2014/main" id="{304422CB-A3A2-4C46-8881-29D5DC4FD4A9}"/>
              </a:ext>
            </a:extLst>
          </p:cNvPr>
          <p:cNvSpPr/>
          <p:nvPr/>
        </p:nvSpPr>
        <p:spPr>
          <a:xfrm>
            <a:off x="552450" y="2367208"/>
            <a:ext cx="4948003" cy="2954300"/>
          </a:xfrm>
          <a:prstGeom prst="roundRect">
            <a:avLst>
              <a:gd name="adj" fmla="val 9563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3600" b="1" dirty="0"/>
              <a:t>Prediction</a:t>
            </a:r>
          </a:p>
          <a:p>
            <a:r>
              <a:rPr lang="en-US" sz="3600" b="1" dirty="0"/>
              <a:t>Service</a:t>
            </a:r>
          </a:p>
        </p:txBody>
      </p:sp>
      <p:pic>
        <p:nvPicPr>
          <p:cNvPr id="66" name="Picture 65">
            <a:extLst>
              <a:ext uri="{FF2B5EF4-FFF2-40B4-BE49-F238E27FC236}">
                <a16:creationId xmlns:a16="http://schemas.microsoft.com/office/drawing/2014/main" id="{4505147C-C5C2-024B-AC6C-C663C23D027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99614" y="2435710"/>
            <a:ext cx="1288101" cy="128810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2882B49-2F48-BE43-81CB-42D9E62774A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2156" y="4226146"/>
            <a:ext cx="4047561" cy="84587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B299ADA-518C-C747-9358-7A4C19DB1178}"/>
              </a:ext>
            </a:extLst>
          </p:cNvPr>
          <p:cNvSpPr txBox="1"/>
          <p:nvPr/>
        </p:nvSpPr>
        <p:spPr>
          <a:xfrm>
            <a:off x="718280" y="2040313"/>
            <a:ext cx="3801041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b="1" dirty="0"/>
              <a:t>Simple Prediction Service Design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C505DF0-A08D-E74C-B2AB-0FA8F59E45C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1863" y="2869543"/>
            <a:ext cx="1207379" cy="155148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4379ABD-E3AE-3D4E-8967-5E3D3BB070FC}"/>
              </a:ext>
            </a:extLst>
          </p:cNvPr>
          <p:cNvSpPr txBox="1"/>
          <p:nvPr/>
        </p:nvSpPr>
        <p:spPr>
          <a:xfrm>
            <a:off x="1002156" y="5390010"/>
            <a:ext cx="3977371" cy="4001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000" dirty="0"/>
              <a:t>Use existing web technologies.</a:t>
            </a:r>
          </a:p>
        </p:txBody>
      </p:sp>
    </p:spTree>
    <p:extLst>
      <p:ext uri="{BB962C8B-B14F-4D97-AF65-F5344CB8AC3E}">
        <p14:creationId xmlns:p14="http://schemas.microsoft.com/office/powerpoint/2010/main" val="40217340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bldLvl="3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itle 97"/>
          <p:cNvSpPr>
            <a:spLocks noGrp="1"/>
          </p:cNvSpPr>
          <p:nvPr>
            <p:ph type="title"/>
          </p:nvPr>
        </p:nvSpPr>
        <p:spPr>
          <a:xfrm>
            <a:off x="552450" y="561524"/>
            <a:ext cx="10801350" cy="1325563"/>
          </a:xfrm>
        </p:spPr>
        <p:txBody>
          <a:bodyPr/>
          <a:lstStyle/>
          <a:p>
            <a:r>
              <a:rPr lang="en-US" dirty="0"/>
              <a:t>Two Approaches to </a:t>
            </a:r>
            <a:br>
              <a:rPr lang="en-US" dirty="0"/>
            </a:br>
            <a:r>
              <a:rPr lang="en-US" b="1" dirty="0"/>
              <a:t>Prediction Service Design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184259" y="2282173"/>
            <a:ext cx="3579296" cy="2546700"/>
            <a:chOff x="1203665" y="4117011"/>
            <a:chExt cx="3579296" cy="2546700"/>
          </a:xfrm>
        </p:grpSpPr>
        <p:grpSp>
          <p:nvGrpSpPr>
            <p:cNvPr id="5" name="Group 4"/>
            <p:cNvGrpSpPr/>
            <p:nvPr/>
          </p:nvGrpSpPr>
          <p:grpSpPr>
            <a:xfrm>
              <a:off x="1650072" y="4117011"/>
              <a:ext cx="2905779" cy="1325563"/>
              <a:chOff x="623806" y="4243955"/>
              <a:chExt cx="2905779" cy="1325563"/>
            </a:xfrm>
          </p:grpSpPr>
          <p:grpSp>
            <p:nvGrpSpPr>
              <p:cNvPr id="68" name="Group 67"/>
              <p:cNvGrpSpPr/>
              <p:nvPr/>
            </p:nvGrpSpPr>
            <p:grpSpPr>
              <a:xfrm>
                <a:off x="623806" y="4639877"/>
                <a:ext cx="508970" cy="463913"/>
                <a:chOff x="4098759" y="471294"/>
                <a:chExt cx="863072" cy="786668"/>
              </a:xfrm>
            </p:grpSpPr>
            <p:sp>
              <p:nvSpPr>
                <p:cNvPr id="70" name="Oval 69"/>
                <p:cNvSpPr/>
                <p:nvPr/>
              </p:nvSpPr>
              <p:spPr>
                <a:xfrm>
                  <a:off x="4098759" y="983642"/>
                  <a:ext cx="271780" cy="274320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" name="Oval 70"/>
                <p:cNvSpPr/>
                <p:nvPr/>
              </p:nvSpPr>
              <p:spPr>
                <a:xfrm>
                  <a:off x="4690051" y="983642"/>
                  <a:ext cx="271780" cy="274320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" name="Oval 71"/>
                <p:cNvSpPr/>
                <p:nvPr/>
              </p:nvSpPr>
              <p:spPr>
                <a:xfrm>
                  <a:off x="4397210" y="471294"/>
                  <a:ext cx="271780" cy="274320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" name="Triangle 72"/>
                <p:cNvSpPr/>
                <p:nvPr/>
              </p:nvSpPr>
              <p:spPr>
                <a:xfrm>
                  <a:off x="4234649" y="608454"/>
                  <a:ext cx="596902" cy="514571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" name="Oval 73"/>
                <p:cNvSpPr/>
                <p:nvPr/>
              </p:nvSpPr>
              <p:spPr>
                <a:xfrm>
                  <a:off x="4440699" y="852052"/>
                  <a:ext cx="171183" cy="172783"/>
                </a:xfrm>
                <a:prstGeom prst="ellipse">
                  <a:avLst/>
                </a:prstGeom>
                <a:solidFill>
                  <a:schemeClr val="bg1"/>
                </a:solidFill>
                <a:ln w="57150">
                  <a:solidFill>
                    <a:srgbClr val="FF0000"/>
                  </a:solidFill>
                </a:ln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69" name="Title 1"/>
              <p:cNvSpPr txBox="1">
                <a:spLocks/>
              </p:cNvSpPr>
              <p:nvPr/>
            </p:nvSpPr>
            <p:spPr>
              <a:xfrm>
                <a:off x="1097877" y="4243955"/>
                <a:ext cx="2431708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377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Helvetica Neue" charset="0"/>
                    <a:ea typeface="Helvetica Neue" charset="0"/>
                    <a:cs typeface="Helvetica Neue" charset="0"/>
                  </a:defRPr>
                </a:lvl1pPr>
              </a:lstStyle>
              <a:p>
                <a:r>
                  <a:rPr lang="en-US" b="1" i="1" dirty="0">
                    <a:solidFill>
                      <a:srgbClr val="FF0000"/>
                    </a:solidFill>
                    <a:latin typeface="Helvetica Neue Condensed Black" charset="0"/>
                    <a:ea typeface="Helvetica Neue Condensed Black" charset="0"/>
                    <a:cs typeface="Helvetica Neue Condensed Black" charset="0"/>
                  </a:rPr>
                  <a:t>VELOX</a:t>
                </a:r>
                <a:endParaRPr lang="en-US" dirty="0"/>
              </a:p>
            </p:txBody>
          </p:sp>
        </p:grpSp>
        <p:grpSp>
          <p:nvGrpSpPr>
            <p:cNvPr id="6" name="Group 5"/>
            <p:cNvGrpSpPr/>
            <p:nvPr/>
          </p:nvGrpSpPr>
          <p:grpSpPr>
            <a:xfrm>
              <a:off x="1203665" y="5182135"/>
              <a:ext cx="3579296" cy="1481576"/>
              <a:chOff x="3908034" y="2898656"/>
              <a:chExt cx="3579296" cy="1481576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6191412" y="3362613"/>
                <a:ext cx="1295918" cy="512907"/>
                <a:chOff x="4012936" y="2583693"/>
                <a:chExt cx="3361278" cy="1330348"/>
              </a:xfrm>
            </p:grpSpPr>
            <p:cxnSp>
              <p:nvCxnSpPr>
                <p:cNvPr id="60" name="Straight Arrow Connector 59"/>
                <p:cNvCxnSpPr/>
                <p:nvPr/>
              </p:nvCxnSpPr>
              <p:spPr>
                <a:xfrm>
                  <a:off x="5942928" y="3239934"/>
                  <a:ext cx="1431286" cy="8936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</p:cxnSp>
            <p:cxnSp>
              <p:nvCxnSpPr>
                <p:cNvPr id="61" name="Straight Arrow Connector 60"/>
                <p:cNvCxnSpPr/>
                <p:nvPr/>
              </p:nvCxnSpPr>
              <p:spPr>
                <a:xfrm>
                  <a:off x="4287522" y="2720995"/>
                  <a:ext cx="1655406" cy="527871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</p:cxnSp>
            <p:cxnSp>
              <p:nvCxnSpPr>
                <p:cNvPr id="62" name="Straight Arrow Connector 61"/>
                <p:cNvCxnSpPr/>
                <p:nvPr/>
              </p:nvCxnSpPr>
              <p:spPr>
                <a:xfrm flipV="1">
                  <a:off x="4287522" y="3239934"/>
                  <a:ext cx="1655406" cy="8932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</p:cxnSp>
            <p:cxnSp>
              <p:nvCxnSpPr>
                <p:cNvPr id="63" name="Straight Arrow Connector 62"/>
                <p:cNvCxnSpPr/>
                <p:nvPr/>
              </p:nvCxnSpPr>
              <p:spPr>
                <a:xfrm flipV="1">
                  <a:off x="4287522" y="3248866"/>
                  <a:ext cx="1636592" cy="527874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</p:cxnSp>
            <p:grpSp>
              <p:nvGrpSpPr>
                <p:cNvPr id="64" name="Group 63"/>
                <p:cNvGrpSpPr/>
                <p:nvPr/>
              </p:nvGrpSpPr>
              <p:grpSpPr>
                <a:xfrm>
                  <a:off x="4012936" y="2583693"/>
                  <a:ext cx="274608" cy="1330348"/>
                  <a:chOff x="4810479" y="1166389"/>
                  <a:chExt cx="228603" cy="1107483"/>
                </a:xfrm>
              </p:grpSpPr>
              <p:sp>
                <p:nvSpPr>
                  <p:cNvPr id="65" name="Oval 64"/>
                  <p:cNvSpPr/>
                  <p:nvPr/>
                </p:nvSpPr>
                <p:spPr>
                  <a:xfrm>
                    <a:off x="4810480" y="1605829"/>
                    <a:ext cx="228602" cy="228601"/>
                  </a:xfrm>
                  <a:prstGeom prst="ellipse">
                    <a:avLst/>
                  </a:prstGeom>
                  <a:ln w="28575"/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09585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600">
                      <a:solidFill>
                        <a:prstClr val="white"/>
                      </a:solidFill>
                      <a:latin typeface="Helvetica Neue" charset="0"/>
                      <a:ea typeface="Helvetica Neue" charset="0"/>
                      <a:cs typeface="Helvetica Neue" charset="0"/>
                    </a:endParaRPr>
                  </a:p>
                </p:txBody>
              </p:sp>
              <p:sp>
                <p:nvSpPr>
                  <p:cNvPr id="66" name="Oval 65"/>
                  <p:cNvSpPr/>
                  <p:nvPr/>
                </p:nvSpPr>
                <p:spPr>
                  <a:xfrm>
                    <a:off x="4810479" y="2045271"/>
                    <a:ext cx="228603" cy="228601"/>
                  </a:xfrm>
                  <a:prstGeom prst="ellipse">
                    <a:avLst/>
                  </a:prstGeom>
                  <a:ln w="28575"/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09585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600">
                      <a:solidFill>
                        <a:prstClr val="white"/>
                      </a:solidFill>
                      <a:latin typeface="Helvetica Neue" charset="0"/>
                      <a:ea typeface="Helvetica Neue" charset="0"/>
                      <a:cs typeface="Helvetica Neue" charset="0"/>
                    </a:endParaRPr>
                  </a:p>
                </p:txBody>
              </p:sp>
              <p:sp>
                <p:nvSpPr>
                  <p:cNvPr id="67" name="Oval 66"/>
                  <p:cNvSpPr/>
                  <p:nvPr/>
                </p:nvSpPr>
                <p:spPr>
                  <a:xfrm>
                    <a:off x="4810479" y="1166389"/>
                    <a:ext cx="228603" cy="228601"/>
                  </a:xfrm>
                  <a:prstGeom prst="ellipse">
                    <a:avLst/>
                  </a:prstGeom>
                  <a:ln w="28575"/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09585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600">
                      <a:solidFill>
                        <a:prstClr val="white"/>
                      </a:solidFill>
                      <a:latin typeface="Helvetica Neue" charset="0"/>
                      <a:ea typeface="Helvetica Neue" charset="0"/>
                      <a:cs typeface="Helvetica Neue" charset="0"/>
                    </a:endParaRPr>
                  </a:p>
                </p:txBody>
              </p:sp>
            </p:grpSp>
          </p:grpSp>
          <p:grpSp>
            <p:nvGrpSpPr>
              <p:cNvPr id="8" name="Group 7"/>
              <p:cNvGrpSpPr/>
              <p:nvPr/>
            </p:nvGrpSpPr>
            <p:grpSpPr>
              <a:xfrm>
                <a:off x="6508912" y="3286612"/>
                <a:ext cx="662755" cy="662755"/>
                <a:chOff x="5724072" y="7333"/>
                <a:chExt cx="2080007" cy="2080009"/>
              </a:xfrm>
            </p:grpSpPr>
            <p:sp>
              <p:nvSpPr>
                <p:cNvPr id="58" name="Oval 57"/>
                <p:cNvSpPr/>
                <p:nvPr/>
              </p:nvSpPr>
              <p:spPr>
                <a:xfrm>
                  <a:off x="5724072" y="7333"/>
                  <a:ext cx="2080007" cy="2080009"/>
                </a:xfrm>
                <a:prstGeom prst="ellipse">
                  <a:avLst/>
                </a:prstGeom>
                <a:solidFill>
                  <a:schemeClr val="bg1"/>
                </a:solidFill>
                <a:ln w="28575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black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59" name="Freeform 58"/>
                <p:cNvSpPr/>
                <p:nvPr/>
              </p:nvSpPr>
              <p:spPr>
                <a:xfrm>
                  <a:off x="6230972" y="573468"/>
                  <a:ext cx="1066207" cy="947739"/>
                </a:xfrm>
                <a:custGeom>
                  <a:avLst/>
                  <a:gdLst>
                    <a:gd name="connsiteX0" fmla="*/ 0 w 1340556"/>
                    <a:gd name="connsiteY0" fmla="*/ 1189143 h 1288265"/>
                    <a:gd name="connsiteX1" fmla="*/ 310444 w 1340556"/>
                    <a:gd name="connsiteY1" fmla="*/ 1189143 h 1288265"/>
                    <a:gd name="connsiteX2" fmla="*/ 776111 w 1340556"/>
                    <a:gd name="connsiteY2" fmla="*/ 159032 h 1288265"/>
                    <a:gd name="connsiteX3" fmla="*/ 1340556 w 1340556"/>
                    <a:gd name="connsiteY3" fmla="*/ 3810 h 1288265"/>
                    <a:gd name="connsiteX0" fmla="*/ 0 w 1340556"/>
                    <a:gd name="connsiteY0" fmla="*/ 1186354 h 1233692"/>
                    <a:gd name="connsiteX1" fmla="*/ 437444 w 1340556"/>
                    <a:gd name="connsiteY1" fmla="*/ 1073465 h 1233692"/>
                    <a:gd name="connsiteX2" fmla="*/ 776111 w 1340556"/>
                    <a:gd name="connsiteY2" fmla="*/ 156243 h 1233692"/>
                    <a:gd name="connsiteX3" fmla="*/ 1340556 w 1340556"/>
                    <a:gd name="connsiteY3" fmla="*/ 1021 h 1233692"/>
                    <a:gd name="connsiteX0" fmla="*/ 0 w 1340556"/>
                    <a:gd name="connsiteY0" fmla="*/ 1186354 h 1186354"/>
                    <a:gd name="connsiteX1" fmla="*/ 776111 w 1340556"/>
                    <a:gd name="connsiteY1" fmla="*/ 156243 h 1186354"/>
                    <a:gd name="connsiteX2" fmla="*/ 1340556 w 1340556"/>
                    <a:gd name="connsiteY2" fmla="*/ 1021 h 1186354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340556" h="1185333">
                      <a:moveTo>
                        <a:pt x="0" y="1185333"/>
                      </a:moveTo>
                      <a:cubicBezTo>
                        <a:pt x="658518" y="1171222"/>
                        <a:pt x="653815" y="14111"/>
                        <a:pt x="1340556" y="0"/>
                      </a:cubicBezTo>
                    </a:path>
                  </a:pathLst>
                </a:custGeom>
                <a:effectLst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>
                    <a:solidFill>
                      <a:srgbClr val="000000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</p:grpSp>
          <p:grpSp>
            <p:nvGrpSpPr>
              <p:cNvPr id="9" name="Group 8"/>
              <p:cNvGrpSpPr/>
              <p:nvPr/>
            </p:nvGrpSpPr>
            <p:grpSpPr>
              <a:xfrm>
                <a:off x="3908034" y="2898656"/>
                <a:ext cx="2087103" cy="1481576"/>
                <a:chOff x="4012915" y="2055821"/>
                <a:chExt cx="3361299" cy="2386094"/>
              </a:xfrm>
            </p:grpSpPr>
            <p:cxnSp>
              <p:nvCxnSpPr>
                <p:cNvPr id="46" name="Straight Arrow Connector 45"/>
                <p:cNvCxnSpPr/>
                <p:nvPr/>
              </p:nvCxnSpPr>
              <p:spPr>
                <a:xfrm>
                  <a:off x="5942928" y="3239934"/>
                  <a:ext cx="1431286" cy="8936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</p:cxnSp>
            <p:cxnSp>
              <p:nvCxnSpPr>
                <p:cNvPr id="47" name="Straight Arrow Connector 46"/>
                <p:cNvCxnSpPr/>
                <p:nvPr/>
              </p:nvCxnSpPr>
              <p:spPr>
                <a:xfrm>
                  <a:off x="4287522" y="2193123"/>
                  <a:ext cx="1655406" cy="1064682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</p:cxnSp>
            <p:cxnSp>
              <p:nvCxnSpPr>
                <p:cNvPr id="48" name="Straight Arrow Connector 47"/>
                <p:cNvCxnSpPr/>
                <p:nvPr/>
              </p:nvCxnSpPr>
              <p:spPr>
                <a:xfrm>
                  <a:off x="4287522" y="2720995"/>
                  <a:ext cx="1655406" cy="527871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</p:cxnSp>
            <p:cxnSp>
              <p:nvCxnSpPr>
                <p:cNvPr id="49" name="Straight Arrow Connector 48"/>
                <p:cNvCxnSpPr/>
                <p:nvPr/>
              </p:nvCxnSpPr>
              <p:spPr>
                <a:xfrm flipV="1">
                  <a:off x="4287522" y="3239934"/>
                  <a:ext cx="1655406" cy="8932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</p:cxnSp>
            <p:cxnSp>
              <p:nvCxnSpPr>
                <p:cNvPr id="50" name="Straight Arrow Connector 49"/>
                <p:cNvCxnSpPr/>
                <p:nvPr/>
              </p:nvCxnSpPr>
              <p:spPr>
                <a:xfrm flipV="1">
                  <a:off x="4287522" y="3248866"/>
                  <a:ext cx="1636592" cy="527874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</p:cxnSp>
            <p:cxnSp>
              <p:nvCxnSpPr>
                <p:cNvPr id="51" name="Straight Arrow Connector 50"/>
                <p:cNvCxnSpPr/>
                <p:nvPr/>
              </p:nvCxnSpPr>
              <p:spPr>
                <a:xfrm flipV="1">
                  <a:off x="4287522" y="3257800"/>
                  <a:ext cx="1636592" cy="1046813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</p:cxnSp>
            <p:grpSp>
              <p:nvGrpSpPr>
                <p:cNvPr id="52" name="Group 51"/>
                <p:cNvGrpSpPr/>
                <p:nvPr/>
              </p:nvGrpSpPr>
              <p:grpSpPr>
                <a:xfrm>
                  <a:off x="4012915" y="2055821"/>
                  <a:ext cx="274607" cy="2386094"/>
                  <a:chOff x="4810479" y="726948"/>
                  <a:chExt cx="228603" cy="1986366"/>
                </a:xfrm>
              </p:grpSpPr>
              <p:sp>
                <p:nvSpPr>
                  <p:cNvPr id="53" name="Oval 52"/>
                  <p:cNvSpPr/>
                  <p:nvPr/>
                </p:nvSpPr>
                <p:spPr>
                  <a:xfrm>
                    <a:off x="4810479" y="726948"/>
                    <a:ext cx="228603" cy="228601"/>
                  </a:xfrm>
                  <a:prstGeom prst="ellipse">
                    <a:avLst/>
                  </a:prstGeom>
                  <a:ln w="28575"/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09585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600">
                      <a:solidFill>
                        <a:prstClr val="white"/>
                      </a:solidFill>
                      <a:latin typeface="Helvetica Neue" charset="0"/>
                      <a:ea typeface="Helvetica Neue" charset="0"/>
                      <a:cs typeface="Helvetica Neue" charset="0"/>
                    </a:endParaRPr>
                  </a:p>
                </p:txBody>
              </p:sp>
              <p:sp>
                <p:nvSpPr>
                  <p:cNvPr id="54" name="Oval 53"/>
                  <p:cNvSpPr/>
                  <p:nvPr/>
                </p:nvSpPr>
                <p:spPr>
                  <a:xfrm>
                    <a:off x="4810480" y="1605829"/>
                    <a:ext cx="228602" cy="228601"/>
                  </a:xfrm>
                  <a:prstGeom prst="ellipse">
                    <a:avLst/>
                  </a:prstGeom>
                  <a:ln w="28575"/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09585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600">
                      <a:solidFill>
                        <a:prstClr val="white"/>
                      </a:solidFill>
                      <a:latin typeface="Helvetica Neue" charset="0"/>
                      <a:ea typeface="Helvetica Neue" charset="0"/>
                      <a:cs typeface="Helvetica Neue" charset="0"/>
                    </a:endParaRPr>
                  </a:p>
                </p:txBody>
              </p:sp>
              <p:sp>
                <p:nvSpPr>
                  <p:cNvPr id="55" name="Oval 54"/>
                  <p:cNvSpPr/>
                  <p:nvPr/>
                </p:nvSpPr>
                <p:spPr>
                  <a:xfrm>
                    <a:off x="4810479" y="2045271"/>
                    <a:ext cx="228603" cy="228601"/>
                  </a:xfrm>
                  <a:prstGeom prst="ellipse">
                    <a:avLst/>
                  </a:prstGeom>
                  <a:ln w="28575"/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09585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600">
                      <a:solidFill>
                        <a:prstClr val="white"/>
                      </a:solidFill>
                      <a:latin typeface="Helvetica Neue" charset="0"/>
                      <a:ea typeface="Helvetica Neue" charset="0"/>
                      <a:cs typeface="Helvetica Neue" charset="0"/>
                    </a:endParaRPr>
                  </a:p>
                </p:txBody>
              </p:sp>
              <p:sp>
                <p:nvSpPr>
                  <p:cNvPr id="56" name="Oval 55"/>
                  <p:cNvSpPr/>
                  <p:nvPr/>
                </p:nvSpPr>
                <p:spPr>
                  <a:xfrm>
                    <a:off x="4810479" y="2484713"/>
                    <a:ext cx="228603" cy="228601"/>
                  </a:xfrm>
                  <a:prstGeom prst="ellipse">
                    <a:avLst/>
                  </a:prstGeom>
                  <a:ln w="28575"/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09585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600">
                      <a:solidFill>
                        <a:prstClr val="white"/>
                      </a:solidFill>
                      <a:latin typeface="Helvetica Neue" charset="0"/>
                      <a:ea typeface="Helvetica Neue" charset="0"/>
                      <a:cs typeface="Helvetica Neue" charset="0"/>
                    </a:endParaRPr>
                  </a:p>
                </p:txBody>
              </p:sp>
              <p:sp>
                <p:nvSpPr>
                  <p:cNvPr id="57" name="Oval 56"/>
                  <p:cNvSpPr/>
                  <p:nvPr/>
                </p:nvSpPr>
                <p:spPr>
                  <a:xfrm>
                    <a:off x="4810479" y="1166389"/>
                    <a:ext cx="228603" cy="228601"/>
                  </a:xfrm>
                  <a:prstGeom prst="ellipse">
                    <a:avLst/>
                  </a:prstGeom>
                  <a:ln w="28575"/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09585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600">
                      <a:solidFill>
                        <a:prstClr val="white"/>
                      </a:solidFill>
                      <a:latin typeface="Helvetica Neue" charset="0"/>
                      <a:ea typeface="Helvetica Neue" charset="0"/>
                      <a:cs typeface="Helvetica Neue" charset="0"/>
                    </a:endParaRPr>
                  </a:p>
                </p:txBody>
              </p:sp>
            </p:grpSp>
          </p:grpSp>
          <p:grpSp>
            <p:nvGrpSpPr>
              <p:cNvPr id="10" name="Group 9"/>
              <p:cNvGrpSpPr/>
              <p:nvPr/>
            </p:nvGrpSpPr>
            <p:grpSpPr>
              <a:xfrm>
                <a:off x="4305825" y="2993683"/>
                <a:ext cx="1291521" cy="1291522"/>
                <a:chOff x="5724072" y="7333"/>
                <a:chExt cx="2080007" cy="2080009"/>
              </a:xfrm>
            </p:grpSpPr>
            <p:sp>
              <p:nvSpPr>
                <p:cNvPr id="44" name="Oval 43"/>
                <p:cNvSpPr/>
                <p:nvPr/>
              </p:nvSpPr>
              <p:spPr>
                <a:xfrm>
                  <a:off x="5724072" y="7333"/>
                  <a:ext cx="2080007" cy="2080009"/>
                </a:xfrm>
                <a:prstGeom prst="ellipse">
                  <a:avLst/>
                </a:prstGeom>
                <a:solidFill>
                  <a:schemeClr val="bg1"/>
                </a:solidFill>
                <a:ln w="28575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black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45" name="Freeform 44"/>
                <p:cNvSpPr/>
                <p:nvPr/>
              </p:nvSpPr>
              <p:spPr>
                <a:xfrm>
                  <a:off x="6230972" y="573468"/>
                  <a:ext cx="1066207" cy="947739"/>
                </a:xfrm>
                <a:custGeom>
                  <a:avLst/>
                  <a:gdLst>
                    <a:gd name="connsiteX0" fmla="*/ 0 w 1340556"/>
                    <a:gd name="connsiteY0" fmla="*/ 1189143 h 1288265"/>
                    <a:gd name="connsiteX1" fmla="*/ 310444 w 1340556"/>
                    <a:gd name="connsiteY1" fmla="*/ 1189143 h 1288265"/>
                    <a:gd name="connsiteX2" fmla="*/ 776111 w 1340556"/>
                    <a:gd name="connsiteY2" fmla="*/ 159032 h 1288265"/>
                    <a:gd name="connsiteX3" fmla="*/ 1340556 w 1340556"/>
                    <a:gd name="connsiteY3" fmla="*/ 3810 h 1288265"/>
                    <a:gd name="connsiteX0" fmla="*/ 0 w 1340556"/>
                    <a:gd name="connsiteY0" fmla="*/ 1186354 h 1233692"/>
                    <a:gd name="connsiteX1" fmla="*/ 437444 w 1340556"/>
                    <a:gd name="connsiteY1" fmla="*/ 1073465 h 1233692"/>
                    <a:gd name="connsiteX2" fmla="*/ 776111 w 1340556"/>
                    <a:gd name="connsiteY2" fmla="*/ 156243 h 1233692"/>
                    <a:gd name="connsiteX3" fmla="*/ 1340556 w 1340556"/>
                    <a:gd name="connsiteY3" fmla="*/ 1021 h 1233692"/>
                    <a:gd name="connsiteX0" fmla="*/ 0 w 1340556"/>
                    <a:gd name="connsiteY0" fmla="*/ 1186354 h 1186354"/>
                    <a:gd name="connsiteX1" fmla="*/ 776111 w 1340556"/>
                    <a:gd name="connsiteY1" fmla="*/ 156243 h 1186354"/>
                    <a:gd name="connsiteX2" fmla="*/ 1340556 w 1340556"/>
                    <a:gd name="connsiteY2" fmla="*/ 1021 h 1186354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340556" h="1185333">
                      <a:moveTo>
                        <a:pt x="0" y="1185333"/>
                      </a:moveTo>
                      <a:cubicBezTo>
                        <a:pt x="658518" y="1171222"/>
                        <a:pt x="653815" y="14111"/>
                        <a:pt x="1340556" y="0"/>
                      </a:cubicBezTo>
                    </a:path>
                  </a:pathLst>
                </a:custGeom>
                <a:effectLst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>
                    <a:solidFill>
                      <a:srgbClr val="000000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</p:grpSp>
          <p:pic>
            <p:nvPicPr>
              <p:cNvPr id="11" name="Picture 10"/>
              <p:cNvPicPr>
                <a:picLocks noChangeAspect="1"/>
              </p:cNvPicPr>
              <p:nvPr/>
            </p:nvPicPr>
            <p:blipFill rotWithShape="1">
              <a:blip r:embed="rId2" cstate="screen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3579" b="99158" l="771" r="96658">
                            <a14:foregroundMark x1="19794" y1="72211" x2="1028" y2="83579"/>
                            <a14:foregroundMark x1="73522" y1="80421" x2="96658" y2="93474"/>
                            <a14:foregroundMark x1="91774" y1="95158" x2="4627" y2="9515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6796510" y="3522262"/>
                <a:ext cx="532051" cy="650614"/>
              </a:xfrm>
              <a:prstGeom prst="rect">
                <a:avLst/>
              </a:prstGeom>
            </p:spPr>
          </p:pic>
          <p:grpSp>
            <p:nvGrpSpPr>
              <p:cNvPr id="12" name="Group 11"/>
              <p:cNvGrpSpPr/>
              <p:nvPr/>
            </p:nvGrpSpPr>
            <p:grpSpPr>
              <a:xfrm>
                <a:off x="3908034" y="2898656"/>
                <a:ext cx="2087103" cy="1481576"/>
                <a:chOff x="4012915" y="2055821"/>
                <a:chExt cx="3361299" cy="2386094"/>
              </a:xfrm>
            </p:grpSpPr>
            <p:cxnSp>
              <p:nvCxnSpPr>
                <p:cNvPr id="32" name="Straight Arrow Connector 31"/>
                <p:cNvCxnSpPr/>
                <p:nvPr/>
              </p:nvCxnSpPr>
              <p:spPr>
                <a:xfrm>
                  <a:off x="5942928" y="3239934"/>
                  <a:ext cx="1431286" cy="8936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</p:cxnSp>
            <p:cxnSp>
              <p:nvCxnSpPr>
                <p:cNvPr id="33" name="Straight Arrow Connector 32"/>
                <p:cNvCxnSpPr/>
                <p:nvPr/>
              </p:nvCxnSpPr>
              <p:spPr>
                <a:xfrm>
                  <a:off x="4287522" y="2193123"/>
                  <a:ext cx="1655406" cy="1064682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</p:cxnSp>
            <p:cxnSp>
              <p:nvCxnSpPr>
                <p:cNvPr id="34" name="Straight Arrow Connector 33"/>
                <p:cNvCxnSpPr/>
                <p:nvPr/>
              </p:nvCxnSpPr>
              <p:spPr>
                <a:xfrm>
                  <a:off x="4287522" y="2720995"/>
                  <a:ext cx="1655406" cy="527871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</p:cxnSp>
            <p:cxnSp>
              <p:nvCxnSpPr>
                <p:cNvPr id="35" name="Straight Arrow Connector 34"/>
                <p:cNvCxnSpPr/>
                <p:nvPr/>
              </p:nvCxnSpPr>
              <p:spPr>
                <a:xfrm flipV="1">
                  <a:off x="4287522" y="3239934"/>
                  <a:ext cx="1655406" cy="8932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</p:cxnSp>
            <p:cxnSp>
              <p:nvCxnSpPr>
                <p:cNvPr id="36" name="Straight Arrow Connector 35"/>
                <p:cNvCxnSpPr/>
                <p:nvPr/>
              </p:nvCxnSpPr>
              <p:spPr>
                <a:xfrm flipV="1">
                  <a:off x="4287522" y="3248866"/>
                  <a:ext cx="1636592" cy="527874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</p:cxnSp>
            <p:cxnSp>
              <p:nvCxnSpPr>
                <p:cNvPr id="37" name="Straight Arrow Connector 36"/>
                <p:cNvCxnSpPr/>
                <p:nvPr/>
              </p:nvCxnSpPr>
              <p:spPr>
                <a:xfrm flipV="1">
                  <a:off x="4287522" y="3257800"/>
                  <a:ext cx="1636592" cy="1046813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</p:cxnSp>
            <p:grpSp>
              <p:nvGrpSpPr>
                <p:cNvPr id="38" name="Group 37"/>
                <p:cNvGrpSpPr/>
                <p:nvPr/>
              </p:nvGrpSpPr>
              <p:grpSpPr>
                <a:xfrm>
                  <a:off x="4012915" y="2055821"/>
                  <a:ext cx="274607" cy="2386094"/>
                  <a:chOff x="4810479" y="726948"/>
                  <a:chExt cx="228603" cy="1986366"/>
                </a:xfrm>
              </p:grpSpPr>
              <p:sp>
                <p:nvSpPr>
                  <p:cNvPr id="39" name="Oval 38"/>
                  <p:cNvSpPr/>
                  <p:nvPr/>
                </p:nvSpPr>
                <p:spPr>
                  <a:xfrm>
                    <a:off x="4810479" y="726948"/>
                    <a:ext cx="228603" cy="228601"/>
                  </a:xfrm>
                  <a:prstGeom prst="ellipse">
                    <a:avLst/>
                  </a:prstGeom>
                  <a:ln w="28575"/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09585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600">
                      <a:solidFill>
                        <a:prstClr val="white"/>
                      </a:solidFill>
                      <a:latin typeface="Helvetica Neue" charset="0"/>
                      <a:ea typeface="Helvetica Neue" charset="0"/>
                      <a:cs typeface="Helvetica Neue" charset="0"/>
                    </a:endParaRPr>
                  </a:p>
                </p:txBody>
              </p:sp>
              <p:sp>
                <p:nvSpPr>
                  <p:cNvPr id="40" name="Oval 39"/>
                  <p:cNvSpPr/>
                  <p:nvPr/>
                </p:nvSpPr>
                <p:spPr>
                  <a:xfrm>
                    <a:off x="4810480" y="1605829"/>
                    <a:ext cx="228602" cy="228601"/>
                  </a:xfrm>
                  <a:prstGeom prst="ellipse">
                    <a:avLst/>
                  </a:prstGeom>
                  <a:ln w="28575"/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09585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600">
                      <a:solidFill>
                        <a:prstClr val="white"/>
                      </a:solidFill>
                      <a:latin typeface="Helvetica Neue" charset="0"/>
                      <a:ea typeface="Helvetica Neue" charset="0"/>
                      <a:cs typeface="Helvetica Neue" charset="0"/>
                    </a:endParaRPr>
                  </a:p>
                </p:txBody>
              </p:sp>
              <p:sp>
                <p:nvSpPr>
                  <p:cNvPr id="41" name="Oval 40"/>
                  <p:cNvSpPr/>
                  <p:nvPr/>
                </p:nvSpPr>
                <p:spPr>
                  <a:xfrm>
                    <a:off x="4810479" y="2045271"/>
                    <a:ext cx="228603" cy="228601"/>
                  </a:xfrm>
                  <a:prstGeom prst="ellipse">
                    <a:avLst/>
                  </a:prstGeom>
                  <a:ln w="28575"/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09585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600">
                      <a:solidFill>
                        <a:prstClr val="white"/>
                      </a:solidFill>
                      <a:latin typeface="Helvetica Neue" charset="0"/>
                      <a:ea typeface="Helvetica Neue" charset="0"/>
                      <a:cs typeface="Helvetica Neue" charset="0"/>
                    </a:endParaRPr>
                  </a:p>
                </p:txBody>
              </p:sp>
              <p:sp>
                <p:nvSpPr>
                  <p:cNvPr id="42" name="Oval 41"/>
                  <p:cNvSpPr/>
                  <p:nvPr/>
                </p:nvSpPr>
                <p:spPr>
                  <a:xfrm>
                    <a:off x="4810479" y="2484713"/>
                    <a:ext cx="228603" cy="228601"/>
                  </a:xfrm>
                  <a:prstGeom prst="ellipse">
                    <a:avLst/>
                  </a:prstGeom>
                  <a:ln w="28575"/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09585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600">
                      <a:solidFill>
                        <a:prstClr val="white"/>
                      </a:solidFill>
                      <a:latin typeface="Helvetica Neue" charset="0"/>
                      <a:ea typeface="Helvetica Neue" charset="0"/>
                      <a:cs typeface="Helvetica Neue" charset="0"/>
                    </a:endParaRPr>
                  </a:p>
                </p:txBody>
              </p:sp>
              <p:sp>
                <p:nvSpPr>
                  <p:cNvPr id="43" name="Oval 42"/>
                  <p:cNvSpPr/>
                  <p:nvPr/>
                </p:nvSpPr>
                <p:spPr>
                  <a:xfrm>
                    <a:off x="4810479" y="1166389"/>
                    <a:ext cx="228603" cy="228601"/>
                  </a:xfrm>
                  <a:prstGeom prst="ellipse">
                    <a:avLst/>
                  </a:prstGeom>
                  <a:ln w="28575"/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09585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600">
                      <a:solidFill>
                        <a:prstClr val="white"/>
                      </a:solidFill>
                      <a:latin typeface="Helvetica Neue" charset="0"/>
                      <a:ea typeface="Helvetica Neue" charset="0"/>
                      <a:cs typeface="Helvetica Neue" charset="0"/>
                    </a:endParaRPr>
                  </a:p>
                </p:txBody>
              </p:sp>
            </p:grpSp>
          </p:grpSp>
          <p:grpSp>
            <p:nvGrpSpPr>
              <p:cNvPr id="13" name="Group 12"/>
              <p:cNvGrpSpPr/>
              <p:nvPr/>
            </p:nvGrpSpPr>
            <p:grpSpPr>
              <a:xfrm>
                <a:off x="4305825" y="2993683"/>
                <a:ext cx="1291521" cy="1291522"/>
                <a:chOff x="5724072" y="7333"/>
                <a:chExt cx="2080007" cy="2080009"/>
              </a:xfrm>
            </p:grpSpPr>
            <p:sp>
              <p:nvSpPr>
                <p:cNvPr id="30" name="Oval 29"/>
                <p:cNvSpPr/>
                <p:nvPr/>
              </p:nvSpPr>
              <p:spPr>
                <a:xfrm>
                  <a:off x="5724072" y="7333"/>
                  <a:ext cx="2080007" cy="2080009"/>
                </a:xfrm>
                <a:prstGeom prst="ellipse">
                  <a:avLst/>
                </a:prstGeom>
                <a:solidFill>
                  <a:schemeClr val="bg1"/>
                </a:solidFill>
                <a:ln w="28575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black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31" name="Freeform 30"/>
                <p:cNvSpPr/>
                <p:nvPr/>
              </p:nvSpPr>
              <p:spPr>
                <a:xfrm>
                  <a:off x="6230972" y="573468"/>
                  <a:ext cx="1066207" cy="947739"/>
                </a:xfrm>
                <a:custGeom>
                  <a:avLst/>
                  <a:gdLst>
                    <a:gd name="connsiteX0" fmla="*/ 0 w 1340556"/>
                    <a:gd name="connsiteY0" fmla="*/ 1189143 h 1288265"/>
                    <a:gd name="connsiteX1" fmla="*/ 310444 w 1340556"/>
                    <a:gd name="connsiteY1" fmla="*/ 1189143 h 1288265"/>
                    <a:gd name="connsiteX2" fmla="*/ 776111 w 1340556"/>
                    <a:gd name="connsiteY2" fmla="*/ 159032 h 1288265"/>
                    <a:gd name="connsiteX3" fmla="*/ 1340556 w 1340556"/>
                    <a:gd name="connsiteY3" fmla="*/ 3810 h 1288265"/>
                    <a:gd name="connsiteX0" fmla="*/ 0 w 1340556"/>
                    <a:gd name="connsiteY0" fmla="*/ 1186354 h 1233692"/>
                    <a:gd name="connsiteX1" fmla="*/ 437444 w 1340556"/>
                    <a:gd name="connsiteY1" fmla="*/ 1073465 h 1233692"/>
                    <a:gd name="connsiteX2" fmla="*/ 776111 w 1340556"/>
                    <a:gd name="connsiteY2" fmla="*/ 156243 h 1233692"/>
                    <a:gd name="connsiteX3" fmla="*/ 1340556 w 1340556"/>
                    <a:gd name="connsiteY3" fmla="*/ 1021 h 1233692"/>
                    <a:gd name="connsiteX0" fmla="*/ 0 w 1340556"/>
                    <a:gd name="connsiteY0" fmla="*/ 1186354 h 1186354"/>
                    <a:gd name="connsiteX1" fmla="*/ 776111 w 1340556"/>
                    <a:gd name="connsiteY1" fmla="*/ 156243 h 1186354"/>
                    <a:gd name="connsiteX2" fmla="*/ 1340556 w 1340556"/>
                    <a:gd name="connsiteY2" fmla="*/ 1021 h 1186354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340556" h="1185333">
                      <a:moveTo>
                        <a:pt x="0" y="1185333"/>
                      </a:moveTo>
                      <a:cubicBezTo>
                        <a:pt x="658518" y="1171222"/>
                        <a:pt x="653815" y="14111"/>
                        <a:pt x="1340556" y="0"/>
                      </a:cubicBezTo>
                    </a:path>
                  </a:pathLst>
                </a:custGeom>
                <a:effectLst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>
                    <a:solidFill>
                      <a:srgbClr val="000000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</p:grpSp>
          <p:grpSp>
            <p:nvGrpSpPr>
              <p:cNvPr id="14" name="Group 13"/>
              <p:cNvGrpSpPr/>
              <p:nvPr/>
            </p:nvGrpSpPr>
            <p:grpSpPr>
              <a:xfrm>
                <a:off x="3908034" y="2898656"/>
                <a:ext cx="2087103" cy="1481576"/>
                <a:chOff x="4012915" y="2055821"/>
                <a:chExt cx="3361299" cy="2386094"/>
              </a:xfrm>
            </p:grpSpPr>
            <p:cxnSp>
              <p:nvCxnSpPr>
                <p:cNvPr id="18" name="Straight Arrow Connector 17"/>
                <p:cNvCxnSpPr/>
                <p:nvPr/>
              </p:nvCxnSpPr>
              <p:spPr>
                <a:xfrm>
                  <a:off x="5942928" y="3239934"/>
                  <a:ext cx="1431286" cy="8936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</p:cxnSp>
            <p:cxnSp>
              <p:nvCxnSpPr>
                <p:cNvPr id="19" name="Straight Arrow Connector 18"/>
                <p:cNvCxnSpPr/>
                <p:nvPr/>
              </p:nvCxnSpPr>
              <p:spPr>
                <a:xfrm>
                  <a:off x="4287522" y="2193123"/>
                  <a:ext cx="1655406" cy="1064682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</p:cxnSp>
            <p:cxnSp>
              <p:nvCxnSpPr>
                <p:cNvPr id="20" name="Straight Arrow Connector 19"/>
                <p:cNvCxnSpPr/>
                <p:nvPr/>
              </p:nvCxnSpPr>
              <p:spPr>
                <a:xfrm>
                  <a:off x="4287522" y="2720995"/>
                  <a:ext cx="1655406" cy="527871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</p:cxnSp>
            <p:cxnSp>
              <p:nvCxnSpPr>
                <p:cNvPr id="21" name="Straight Arrow Connector 20"/>
                <p:cNvCxnSpPr/>
                <p:nvPr/>
              </p:nvCxnSpPr>
              <p:spPr>
                <a:xfrm flipV="1">
                  <a:off x="4287522" y="3239934"/>
                  <a:ext cx="1655406" cy="8932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</p:cxnSp>
            <p:cxnSp>
              <p:nvCxnSpPr>
                <p:cNvPr id="22" name="Straight Arrow Connector 21"/>
                <p:cNvCxnSpPr/>
                <p:nvPr/>
              </p:nvCxnSpPr>
              <p:spPr>
                <a:xfrm flipV="1">
                  <a:off x="4287522" y="3248866"/>
                  <a:ext cx="1636592" cy="527874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</p:cxnSp>
            <p:cxnSp>
              <p:nvCxnSpPr>
                <p:cNvPr id="23" name="Straight Arrow Connector 22"/>
                <p:cNvCxnSpPr/>
                <p:nvPr/>
              </p:nvCxnSpPr>
              <p:spPr>
                <a:xfrm flipV="1">
                  <a:off x="4287522" y="3257800"/>
                  <a:ext cx="1636592" cy="1046813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</p:cxnSp>
            <p:grpSp>
              <p:nvGrpSpPr>
                <p:cNvPr id="24" name="Group 23"/>
                <p:cNvGrpSpPr/>
                <p:nvPr/>
              </p:nvGrpSpPr>
              <p:grpSpPr>
                <a:xfrm>
                  <a:off x="4012915" y="2055821"/>
                  <a:ext cx="274607" cy="2386094"/>
                  <a:chOff x="4810479" y="726948"/>
                  <a:chExt cx="228603" cy="1986366"/>
                </a:xfrm>
              </p:grpSpPr>
              <p:sp>
                <p:nvSpPr>
                  <p:cNvPr id="25" name="Oval 24"/>
                  <p:cNvSpPr/>
                  <p:nvPr/>
                </p:nvSpPr>
                <p:spPr>
                  <a:xfrm>
                    <a:off x="4810479" y="726948"/>
                    <a:ext cx="228603" cy="228601"/>
                  </a:xfrm>
                  <a:prstGeom prst="ellipse">
                    <a:avLst/>
                  </a:prstGeom>
                  <a:ln w="28575"/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09585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600">
                      <a:solidFill>
                        <a:prstClr val="white"/>
                      </a:solidFill>
                      <a:latin typeface="Helvetica Neue" charset="0"/>
                      <a:ea typeface="Helvetica Neue" charset="0"/>
                      <a:cs typeface="Helvetica Neue" charset="0"/>
                    </a:endParaRPr>
                  </a:p>
                </p:txBody>
              </p:sp>
              <p:sp>
                <p:nvSpPr>
                  <p:cNvPr id="26" name="Oval 25"/>
                  <p:cNvSpPr/>
                  <p:nvPr/>
                </p:nvSpPr>
                <p:spPr>
                  <a:xfrm>
                    <a:off x="4810480" y="1605829"/>
                    <a:ext cx="228602" cy="228601"/>
                  </a:xfrm>
                  <a:prstGeom prst="ellipse">
                    <a:avLst/>
                  </a:prstGeom>
                  <a:ln w="28575"/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09585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600">
                      <a:solidFill>
                        <a:prstClr val="white"/>
                      </a:solidFill>
                      <a:latin typeface="Helvetica Neue" charset="0"/>
                      <a:ea typeface="Helvetica Neue" charset="0"/>
                      <a:cs typeface="Helvetica Neue" charset="0"/>
                    </a:endParaRPr>
                  </a:p>
                </p:txBody>
              </p:sp>
              <p:sp>
                <p:nvSpPr>
                  <p:cNvPr id="27" name="Oval 26"/>
                  <p:cNvSpPr/>
                  <p:nvPr/>
                </p:nvSpPr>
                <p:spPr>
                  <a:xfrm>
                    <a:off x="4810479" y="2045271"/>
                    <a:ext cx="228603" cy="228601"/>
                  </a:xfrm>
                  <a:prstGeom prst="ellipse">
                    <a:avLst/>
                  </a:prstGeom>
                  <a:ln w="28575"/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09585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600">
                      <a:solidFill>
                        <a:prstClr val="white"/>
                      </a:solidFill>
                      <a:latin typeface="Helvetica Neue" charset="0"/>
                      <a:ea typeface="Helvetica Neue" charset="0"/>
                      <a:cs typeface="Helvetica Neue" charset="0"/>
                    </a:endParaRPr>
                  </a:p>
                </p:txBody>
              </p:sp>
              <p:sp>
                <p:nvSpPr>
                  <p:cNvPr id="28" name="Oval 27"/>
                  <p:cNvSpPr/>
                  <p:nvPr/>
                </p:nvSpPr>
                <p:spPr>
                  <a:xfrm>
                    <a:off x="4810479" y="2484713"/>
                    <a:ext cx="228603" cy="228601"/>
                  </a:xfrm>
                  <a:prstGeom prst="ellipse">
                    <a:avLst/>
                  </a:prstGeom>
                  <a:ln w="28575"/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09585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600">
                      <a:solidFill>
                        <a:prstClr val="white"/>
                      </a:solidFill>
                      <a:latin typeface="Helvetica Neue" charset="0"/>
                      <a:ea typeface="Helvetica Neue" charset="0"/>
                      <a:cs typeface="Helvetica Neue" charset="0"/>
                    </a:endParaRPr>
                  </a:p>
                </p:txBody>
              </p:sp>
              <p:sp>
                <p:nvSpPr>
                  <p:cNvPr id="29" name="Oval 28"/>
                  <p:cNvSpPr/>
                  <p:nvPr/>
                </p:nvSpPr>
                <p:spPr>
                  <a:xfrm>
                    <a:off x="4810479" y="1166389"/>
                    <a:ext cx="228603" cy="228601"/>
                  </a:xfrm>
                  <a:prstGeom prst="ellipse">
                    <a:avLst/>
                  </a:prstGeom>
                  <a:ln w="28575"/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09585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600">
                      <a:solidFill>
                        <a:prstClr val="white"/>
                      </a:solidFill>
                      <a:latin typeface="Helvetica Neue" charset="0"/>
                      <a:ea typeface="Helvetica Neue" charset="0"/>
                      <a:cs typeface="Helvetica Neue" charset="0"/>
                    </a:endParaRPr>
                  </a:p>
                </p:txBody>
              </p:sp>
            </p:grpSp>
          </p:grpSp>
          <p:grpSp>
            <p:nvGrpSpPr>
              <p:cNvPr id="15" name="Group 14"/>
              <p:cNvGrpSpPr/>
              <p:nvPr/>
            </p:nvGrpSpPr>
            <p:grpSpPr>
              <a:xfrm>
                <a:off x="4305825" y="2993683"/>
                <a:ext cx="1291521" cy="1291522"/>
                <a:chOff x="5724072" y="7333"/>
                <a:chExt cx="2080007" cy="2080009"/>
              </a:xfrm>
            </p:grpSpPr>
            <p:sp>
              <p:nvSpPr>
                <p:cNvPr id="16" name="Oval 15"/>
                <p:cNvSpPr/>
                <p:nvPr/>
              </p:nvSpPr>
              <p:spPr>
                <a:xfrm>
                  <a:off x="5724072" y="7333"/>
                  <a:ext cx="2080007" cy="2080009"/>
                </a:xfrm>
                <a:prstGeom prst="ellipse">
                  <a:avLst/>
                </a:prstGeom>
                <a:solidFill>
                  <a:schemeClr val="bg1"/>
                </a:solidFill>
                <a:ln w="28575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black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17" name="Freeform 16"/>
                <p:cNvSpPr/>
                <p:nvPr/>
              </p:nvSpPr>
              <p:spPr>
                <a:xfrm>
                  <a:off x="6230972" y="573468"/>
                  <a:ext cx="1066207" cy="947739"/>
                </a:xfrm>
                <a:custGeom>
                  <a:avLst/>
                  <a:gdLst>
                    <a:gd name="connsiteX0" fmla="*/ 0 w 1340556"/>
                    <a:gd name="connsiteY0" fmla="*/ 1189143 h 1288265"/>
                    <a:gd name="connsiteX1" fmla="*/ 310444 w 1340556"/>
                    <a:gd name="connsiteY1" fmla="*/ 1189143 h 1288265"/>
                    <a:gd name="connsiteX2" fmla="*/ 776111 w 1340556"/>
                    <a:gd name="connsiteY2" fmla="*/ 159032 h 1288265"/>
                    <a:gd name="connsiteX3" fmla="*/ 1340556 w 1340556"/>
                    <a:gd name="connsiteY3" fmla="*/ 3810 h 1288265"/>
                    <a:gd name="connsiteX0" fmla="*/ 0 w 1340556"/>
                    <a:gd name="connsiteY0" fmla="*/ 1186354 h 1233692"/>
                    <a:gd name="connsiteX1" fmla="*/ 437444 w 1340556"/>
                    <a:gd name="connsiteY1" fmla="*/ 1073465 h 1233692"/>
                    <a:gd name="connsiteX2" fmla="*/ 776111 w 1340556"/>
                    <a:gd name="connsiteY2" fmla="*/ 156243 h 1233692"/>
                    <a:gd name="connsiteX3" fmla="*/ 1340556 w 1340556"/>
                    <a:gd name="connsiteY3" fmla="*/ 1021 h 1233692"/>
                    <a:gd name="connsiteX0" fmla="*/ 0 w 1340556"/>
                    <a:gd name="connsiteY0" fmla="*/ 1186354 h 1186354"/>
                    <a:gd name="connsiteX1" fmla="*/ 776111 w 1340556"/>
                    <a:gd name="connsiteY1" fmla="*/ 156243 h 1186354"/>
                    <a:gd name="connsiteX2" fmla="*/ 1340556 w 1340556"/>
                    <a:gd name="connsiteY2" fmla="*/ 1021 h 1186354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340556" h="1185333">
                      <a:moveTo>
                        <a:pt x="0" y="1185333"/>
                      </a:moveTo>
                      <a:cubicBezTo>
                        <a:pt x="658518" y="1171222"/>
                        <a:pt x="653815" y="14111"/>
                        <a:pt x="1340556" y="0"/>
                      </a:cubicBezTo>
                    </a:path>
                  </a:pathLst>
                </a:custGeom>
                <a:effectLst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>
                    <a:solidFill>
                      <a:srgbClr val="000000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</p:grpSp>
        </p:grpSp>
      </p:grpSp>
      <p:grpSp>
        <p:nvGrpSpPr>
          <p:cNvPr id="75" name="Group 74"/>
          <p:cNvGrpSpPr/>
          <p:nvPr/>
        </p:nvGrpSpPr>
        <p:grpSpPr>
          <a:xfrm>
            <a:off x="6055819" y="2455086"/>
            <a:ext cx="5297981" cy="2469063"/>
            <a:chOff x="260845" y="-345989"/>
            <a:chExt cx="11577999" cy="2507369"/>
          </a:xfrm>
        </p:grpSpPr>
        <p:sp>
          <p:nvSpPr>
            <p:cNvPr id="76" name="Rectangle 75"/>
            <p:cNvSpPr/>
            <p:nvPr/>
          </p:nvSpPr>
          <p:spPr>
            <a:xfrm>
              <a:off x="445567" y="546631"/>
              <a:ext cx="11344122" cy="747200"/>
            </a:xfrm>
            <a:prstGeom prst="rect">
              <a:avLst/>
            </a:pr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400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77" name="Rectangle 76"/>
            <p:cNvSpPr/>
            <p:nvPr/>
          </p:nvSpPr>
          <p:spPr>
            <a:xfrm>
              <a:off x="445567" y="507982"/>
              <a:ext cx="11335017" cy="78137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4400" b="1" dirty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rPr>
                <a:t>Clipper</a:t>
              </a:r>
            </a:p>
          </p:txBody>
        </p:sp>
        <p:pic>
          <p:nvPicPr>
            <p:cNvPr id="78" name="Picture 77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062406" y="-154411"/>
              <a:ext cx="2461613" cy="625473"/>
            </a:xfrm>
            <a:prstGeom prst="rect">
              <a:avLst/>
            </a:prstGeom>
          </p:spPr>
        </p:pic>
        <p:pic>
          <p:nvPicPr>
            <p:cNvPr id="79" name="Picture 78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5569" y="-154411"/>
              <a:ext cx="2357373" cy="625473"/>
            </a:xfrm>
            <a:prstGeom prst="rect">
              <a:avLst/>
            </a:prstGeom>
          </p:spPr>
        </p:pic>
        <p:pic>
          <p:nvPicPr>
            <p:cNvPr id="80" name="Picture 79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921788" y="-154411"/>
              <a:ext cx="1539850" cy="625473"/>
            </a:xfrm>
            <a:prstGeom prst="rect">
              <a:avLst/>
            </a:prstGeom>
          </p:spPr>
        </p:pic>
        <p:pic>
          <p:nvPicPr>
            <p:cNvPr id="81" name="Picture 80"/>
            <p:cNvPicPr>
              <a:picLocks noChangeAspect="1"/>
            </p:cNvPicPr>
            <p:nvPr/>
          </p:nvPicPr>
          <p:blipFill rotWithShape="1"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806128" y="-345989"/>
              <a:ext cx="1503574" cy="734677"/>
            </a:xfrm>
            <a:prstGeom prst="rect">
              <a:avLst/>
            </a:prstGeom>
          </p:spPr>
        </p:pic>
        <p:pic>
          <p:nvPicPr>
            <p:cNvPr id="82" name="Picture 81"/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660265" y="-154411"/>
              <a:ext cx="2130682" cy="625473"/>
            </a:xfrm>
            <a:prstGeom prst="rect">
              <a:avLst/>
            </a:prstGeom>
          </p:spPr>
        </p:pic>
        <p:pic>
          <p:nvPicPr>
            <p:cNvPr id="83" name="Picture 82"/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60845" y="1736771"/>
              <a:ext cx="3551547" cy="424609"/>
            </a:xfrm>
            <a:prstGeom prst="rect">
              <a:avLst/>
            </a:prstGeom>
          </p:spPr>
        </p:pic>
        <p:pic>
          <p:nvPicPr>
            <p:cNvPr id="84" name="Picture 83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401263" y="1377772"/>
              <a:ext cx="2032000" cy="411733"/>
            </a:xfrm>
            <a:prstGeom prst="rect">
              <a:avLst/>
            </a:prstGeom>
          </p:spPr>
        </p:pic>
        <p:grpSp>
          <p:nvGrpSpPr>
            <p:cNvPr id="85" name="Group 84"/>
            <p:cNvGrpSpPr/>
            <p:nvPr/>
          </p:nvGrpSpPr>
          <p:grpSpPr>
            <a:xfrm>
              <a:off x="2584183" y="1345205"/>
              <a:ext cx="2326716" cy="612124"/>
              <a:chOff x="5142568" y="1782082"/>
              <a:chExt cx="2913611" cy="1371336"/>
            </a:xfrm>
          </p:grpSpPr>
          <p:pic>
            <p:nvPicPr>
              <p:cNvPr id="94" name="Picture 93"/>
              <p:cNvPicPr>
                <a:picLocks noChangeAspect="1"/>
              </p:cNvPicPr>
              <p:nvPr/>
            </p:nvPicPr>
            <p:blipFill>
              <a:blip r:embed="rId11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142568" y="1782082"/>
                <a:ext cx="2913611" cy="1068324"/>
              </a:xfrm>
              <a:prstGeom prst="rect">
                <a:avLst/>
              </a:prstGeom>
            </p:spPr>
          </p:pic>
          <p:sp>
            <p:nvSpPr>
              <p:cNvPr id="95" name="TextBox 94"/>
              <p:cNvSpPr txBox="1"/>
              <p:nvPr/>
            </p:nvSpPr>
            <p:spPr>
              <a:xfrm>
                <a:off x="6503490" y="2650350"/>
                <a:ext cx="1106050" cy="5030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latin typeface="Gill Sans Light" charset="0"/>
                    <a:ea typeface="Gill Sans Light" charset="0"/>
                    <a:cs typeface="Gill Sans Light" charset="0"/>
                  </a:rPr>
                  <a:t>Create</a:t>
                </a:r>
              </a:p>
            </p:txBody>
          </p:sp>
        </p:grpSp>
        <p:grpSp>
          <p:nvGrpSpPr>
            <p:cNvPr id="86" name="Group 85"/>
            <p:cNvGrpSpPr/>
            <p:nvPr/>
          </p:nvGrpSpPr>
          <p:grpSpPr>
            <a:xfrm>
              <a:off x="10187467" y="1340810"/>
              <a:ext cx="1651377" cy="561696"/>
              <a:chOff x="8558827" y="2824768"/>
              <a:chExt cx="1651377" cy="1004889"/>
            </a:xfrm>
          </p:grpSpPr>
          <p:pic>
            <p:nvPicPr>
              <p:cNvPr id="92" name="Picture 91"/>
              <p:cNvPicPr>
                <a:picLocks noChangeAspect="1"/>
              </p:cNvPicPr>
              <p:nvPr/>
            </p:nvPicPr>
            <p:blipFill>
              <a:blip r:embed="rId12" cstate="screen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558827" y="2824768"/>
                <a:ext cx="1593117" cy="1004889"/>
              </a:xfrm>
              <a:prstGeom prst="rect">
                <a:avLst/>
              </a:prstGeom>
            </p:spPr>
          </p:pic>
          <p:sp>
            <p:nvSpPr>
              <p:cNvPr id="93" name="Rectangle 92"/>
              <p:cNvSpPr/>
              <p:nvPr/>
            </p:nvSpPr>
            <p:spPr>
              <a:xfrm>
                <a:off x="8923850" y="3034354"/>
                <a:ext cx="1286354" cy="7269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000" b="1" dirty="0">
                    <a:solidFill>
                      <a:schemeClr val="bg1"/>
                    </a:solidFill>
                    <a:latin typeface="HelveticaNeue" charset="0"/>
                  </a:rPr>
                  <a:t>VW</a:t>
                </a:r>
                <a:endParaRPr lang="en-US" sz="4400" dirty="0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87" name="Picture 86"/>
            <p:cNvPicPr>
              <a:picLocks noChangeAspect="1"/>
            </p:cNvPicPr>
            <p:nvPr/>
          </p:nvPicPr>
          <p:blipFill>
            <a:blip r:embed="rId1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988413" y="1360032"/>
              <a:ext cx="1636427" cy="745483"/>
            </a:xfrm>
            <a:prstGeom prst="rect">
              <a:avLst/>
            </a:prstGeom>
          </p:spPr>
        </p:pic>
        <p:sp>
          <p:nvSpPr>
            <p:cNvPr id="88" name="Rectangle 87"/>
            <p:cNvSpPr/>
            <p:nvPr/>
          </p:nvSpPr>
          <p:spPr>
            <a:xfrm>
              <a:off x="4175325" y="1243819"/>
              <a:ext cx="1380175" cy="78137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400" dirty="0" err="1">
                  <a:solidFill>
                    <a:schemeClr val="accent2">
                      <a:lumMod val="50000"/>
                    </a:schemeClr>
                  </a:solidFill>
                  <a:latin typeface="Beirut" charset="-78"/>
                  <a:ea typeface="Beirut" charset="-78"/>
                  <a:cs typeface="Beirut" charset="-78"/>
                </a:rPr>
                <a:t>Caffe</a:t>
              </a:r>
              <a:endParaRPr lang="en-US" sz="4400" dirty="0">
                <a:solidFill>
                  <a:schemeClr val="accent2">
                    <a:lumMod val="50000"/>
                  </a:schemeClr>
                </a:solidFill>
                <a:latin typeface="Beirut" charset="-78"/>
                <a:ea typeface="Beirut" charset="-78"/>
                <a:cs typeface="Beirut" charset="-78"/>
              </a:endParaRPr>
            </a:p>
          </p:txBody>
        </p:sp>
        <p:pic>
          <p:nvPicPr>
            <p:cNvPr id="89" name="Picture 88"/>
            <p:cNvPicPr>
              <a:picLocks noChangeAspect="1"/>
            </p:cNvPicPr>
            <p:nvPr/>
          </p:nvPicPr>
          <p:blipFill>
            <a:blip r:embed="rId1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647059" y="1647380"/>
              <a:ext cx="1629157" cy="433795"/>
            </a:xfrm>
            <a:prstGeom prst="rect">
              <a:avLst/>
            </a:prstGeom>
          </p:spPr>
        </p:pic>
        <p:pic>
          <p:nvPicPr>
            <p:cNvPr id="90" name="Picture 89"/>
            <p:cNvPicPr>
              <a:picLocks noChangeAspect="1"/>
            </p:cNvPicPr>
            <p:nvPr/>
          </p:nvPicPr>
          <p:blipFill>
            <a:blip r:embed="rId1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46863" y="1819288"/>
              <a:ext cx="2047697" cy="276081"/>
            </a:xfrm>
            <a:prstGeom prst="rect">
              <a:avLst/>
            </a:prstGeom>
          </p:spPr>
        </p:pic>
        <p:pic>
          <p:nvPicPr>
            <p:cNvPr id="91" name="Picture 90"/>
            <p:cNvPicPr>
              <a:picLocks noChangeAspect="1"/>
            </p:cNvPicPr>
            <p:nvPr/>
          </p:nvPicPr>
          <p:blipFill>
            <a:blip r:embed="rId1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5567" y="1422812"/>
              <a:ext cx="2067648" cy="26710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77480758"/>
      </p:ext>
    </p:extLst>
  </p:cSld>
  <p:clrMapOvr>
    <a:masterClrMapping/>
  </p:clrMapOvr>
  <p:transition spd="med">
    <p:pull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itle 97"/>
          <p:cNvSpPr>
            <a:spLocks noGrp="1"/>
          </p:cNvSpPr>
          <p:nvPr>
            <p:ph type="title"/>
          </p:nvPr>
        </p:nvSpPr>
        <p:spPr>
          <a:xfrm>
            <a:off x="552450" y="561524"/>
            <a:ext cx="10801350" cy="1325563"/>
          </a:xfrm>
        </p:spPr>
        <p:txBody>
          <a:bodyPr/>
          <a:lstStyle/>
          <a:p>
            <a:r>
              <a:rPr lang="en-US" dirty="0"/>
              <a:t>Addressing Feedback by</a:t>
            </a:r>
            <a:br>
              <a:rPr lang="en-US" dirty="0"/>
            </a:br>
            <a:r>
              <a:rPr lang="en-US" b="1" dirty="0"/>
              <a:t>Learning at Different Speeds 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4163477" y="2424214"/>
            <a:ext cx="3579296" cy="2546700"/>
            <a:chOff x="1203665" y="4117011"/>
            <a:chExt cx="3579296" cy="2546700"/>
          </a:xfrm>
        </p:grpSpPr>
        <p:grpSp>
          <p:nvGrpSpPr>
            <p:cNvPr id="5" name="Group 4"/>
            <p:cNvGrpSpPr/>
            <p:nvPr/>
          </p:nvGrpSpPr>
          <p:grpSpPr>
            <a:xfrm>
              <a:off x="1650072" y="4117011"/>
              <a:ext cx="2905779" cy="1325563"/>
              <a:chOff x="623806" y="4243955"/>
              <a:chExt cx="2905779" cy="1325563"/>
            </a:xfrm>
          </p:grpSpPr>
          <p:grpSp>
            <p:nvGrpSpPr>
              <p:cNvPr id="68" name="Group 67"/>
              <p:cNvGrpSpPr/>
              <p:nvPr/>
            </p:nvGrpSpPr>
            <p:grpSpPr>
              <a:xfrm>
                <a:off x="623806" y="4639877"/>
                <a:ext cx="508970" cy="463913"/>
                <a:chOff x="4098759" y="471294"/>
                <a:chExt cx="863072" cy="786668"/>
              </a:xfrm>
            </p:grpSpPr>
            <p:sp>
              <p:nvSpPr>
                <p:cNvPr id="70" name="Oval 69"/>
                <p:cNvSpPr/>
                <p:nvPr/>
              </p:nvSpPr>
              <p:spPr>
                <a:xfrm>
                  <a:off x="4098759" y="983642"/>
                  <a:ext cx="271780" cy="274320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" name="Oval 70"/>
                <p:cNvSpPr/>
                <p:nvPr/>
              </p:nvSpPr>
              <p:spPr>
                <a:xfrm>
                  <a:off x="4690051" y="983642"/>
                  <a:ext cx="271780" cy="274320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" name="Oval 71"/>
                <p:cNvSpPr/>
                <p:nvPr/>
              </p:nvSpPr>
              <p:spPr>
                <a:xfrm>
                  <a:off x="4397210" y="471294"/>
                  <a:ext cx="271780" cy="274320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" name="Triangle 72"/>
                <p:cNvSpPr/>
                <p:nvPr/>
              </p:nvSpPr>
              <p:spPr>
                <a:xfrm>
                  <a:off x="4234649" y="608454"/>
                  <a:ext cx="596902" cy="514571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" name="Oval 73"/>
                <p:cNvSpPr/>
                <p:nvPr/>
              </p:nvSpPr>
              <p:spPr>
                <a:xfrm>
                  <a:off x="4440699" y="852052"/>
                  <a:ext cx="171183" cy="172783"/>
                </a:xfrm>
                <a:prstGeom prst="ellipse">
                  <a:avLst/>
                </a:prstGeom>
                <a:solidFill>
                  <a:schemeClr val="bg1"/>
                </a:solidFill>
                <a:ln w="57150">
                  <a:solidFill>
                    <a:srgbClr val="FF0000"/>
                  </a:solidFill>
                </a:ln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69" name="Title 1"/>
              <p:cNvSpPr txBox="1">
                <a:spLocks/>
              </p:cNvSpPr>
              <p:nvPr/>
            </p:nvSpPr>
            <p:spPr>
              <a:xfrm>
                <a:off x="1097877" y="4243955"/>
                <a:ext cx="2431708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377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Helvetica Neue" charset="0"/>
                    <a:ea typeface="Helvetica Neue" charset="0"/>
                    <a:cs typeface="Helvetica Neue" charset="0"/>
                  </a:defRPr>
                </a:lvl1pPr>
              </a:lstStyle>
              <a:p>
                <a:r>
                  <a:rPr lang="en-US" b="1" i="1" dirty="0">
                    <a:solidFill>
                      <a:srgbClr val="FF0000"/>
                    </a:solidFill>
                    <a:latin typeface="Helvetica Neue Condensed Black" charset="0"/>
                    <a:ea typeface="Helvetica Neue Condensed Black" charset="0"/>
                    <a:cs typeface="Helvetica Neue Condensed Black" charset="0"/>
                  </a:rPr>
                  <a:t>VELOX</a:t>
                </a:r>
                <a:endParaRPr lang="en-US" dirty="0"/>
              </a:p>
            </p:txBody>
          </p:sp>
        </p:grpSp>
        <p:grpSp>
          <p:nvGrpSpPr>
            <p:cNvPr id="6" name="Group 5"/>
            <p:cNvGrpSpPr/>
            <p:nvPr/>
          </p:nvGrpSpPr>
          <p:grpSpPr>
            <a:xfrm>
              <a:off x="1203665" y="5182135"/>
              <a:ext cx="3579296" cy="1481576"/>
              <a:chOff x="3908034" y="2898656"/>
              <a:chExt cx="3579296" cy="1481576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6191412" y="3362613"/>
                <a:ext cx="1295918" cy="512907"/>
                <a:chOff x="4012936" y="2583693"/>
                <a:chExt cx="3361278" cy="1330348"/>
              </a:xfrm>
            </p:grpSpPr>
            <p:cxnSp>
              <p:nvCxnSpPr>
                <p:cNvPr id="60" name="Straight Arrow Connector 59"/>
                <p:cNvCxnSpPr/>
                <p:nvPr/>
              </p:nvCxnSpPr>
              <p:spPr>
                <a:xfrm>
                  <a:off x="5942928" y="3239934"/>
                  <a:ext cx="1431286" cy="8936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</p:cxnSp>
            <p:cxnSp>
              <p:nvCxnSpPr>
                <p:cNvPr id="61" name="Straight Arrow Connector 60"/>
                <p:cNvCxnSpPr/>
                <p:nvPr/>
              </p:nvCxnSpPr>
              <p:spPr>
                <a:xfrm>
                  <a:off x="4287522" y="2720995"/>
                  <a:ext cx="1655406" cy="527871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</p:cxnSp>
            <p:cxnSp>
              <p:nvCxnSpPr>
                <p:cNvPr id="62" name="Straight Arrow Connector 61"/>
                <p:cNvCxnSpPr/>
                <p:nvPr/>
              </p:nvCxnSpPr>
              <p:spPr>
                <a:xfrm flipV="1">
                  <a:off x="4287522" y="3239934"/>
                  <a:ext cx="1655406" cy="8932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</p:cxnSp>
            <p:cxnSp>
              <p:nvCxnSpPr>
                <p:cNvPr id="63" name="Straight Arrow Connector 62"/>
                <p:cNvCxnSpPr/>
                <p:nvPr/>
              </p:nvCxnSpPr>
              <p:spPr>
                <a:xfrm flipV="1">
                  <a:off x="4287522" y="3248866"/>
                  <a:ext cx="1636592" cy="527874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</p:cxnSp>
            <p:grpSp>
              <p:nvGrpSpPr>
                <p:cNvPr id="64" name="Group 63"/>
                <p:cNvGrpSpPr/>
                <p:nvPr/>
              </p:nvGrpSpPr>
              <p:grpSpPr>
                <a:xfrm>
                  <a:off x="4012936" y="2583693"/>
                  <a:ext cx="274608" cy="1330348"/>
                  <a:chOff x="4810479" y="1166389"/>
                  <a:chExt cx="228603" cy="1107483"/>
                </a:xfrm>
              </p:grpSpPr>
              <p:sp>
                <p:nvSpPr>
                  <p:cNvPr id="65" name="Oval 64"/>
                  <p:cNvSpPr/>
                  <p:nvPr/>
                </p:nvSpPr>
                <p:spPr>
                  <a:xfrm>
                    <a:off x="4810480" y="1605829"/>
                    <a:ext cx="228602" cy="228601"/>
                  </a:xfrm>
                  <a:prstGeom prst="ellipse">
                    <a:avLst/>
                  </a:prstGeom>
                  <a:ln w="28575"/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09585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600">
                      <a:solidFill>
                        <a:prstClr val="white"/>
                      </a:solidFill>
                      <a:latin typeface="Helvetica Neue" charset="0"/>
                      <a:ea typeface="Helvetica Neue" charset="0"/>
                      <a:cs typeface="Helvetica Neue" charset="0"/>
                    </a:endParaRPr>
                  </a:p>
                </p:txBody>
              </p:sp>
              <p:sp>
                <p:nvSpPr>
                  <p:cNvPr id="66" name="Oval 65"/>
                  <p:cNvSpPr/>
                  <p:nvPr/>
                </p:nvSpPr>
                <p:spPr>
                  <a:xfrm>
                    <a:off x="4810479" y="2045271"/>
                    <a:ext cx="228603" cy="228601"/>
                  </a:xfrm>
                  <a:prstGeom prst="ellipse">
                    <a:avLst/>
                  </a:prstGeom>
                  <a:ln w="28575"/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09585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600">
                      <a:solidFill>
                        <a:prstClr val="white"/>
                      </a:solidFill>
                      <a:latin typeface="Helvetica Neue" charset="0"/>
                      <a:ea typeface="Helvetica Neue" charset="0"/>
                      <a:cs typeface="Helvetica Neue" charset="0"/>
                    </a:endParaRPr>
                  </a:p>
                </p:txBody>
              </p:sp>
              <p:sp>
                <p:nvSpPr>
                  <p:cNvPr id="67" name="Oval 66"/>
                  <p:cNvSpPr/>
                  <p:nvPr/>
                </p:nvSpPr>
                <p:spPr>
                  <a:xfrm>
                    <a:off x="4810479" y="1166389"/>
                    <a:ext cx="228603" cy="228601"/>
                  </a:xfrm>
                  <a:prstGeom prst="ellipse">
                    <a:avLst/>
                  </a:prstGeom>
                  <a:ln w="28575"/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09585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600">
                      <a:solidFill>
                        <a:prstClr val="white"/>
                      </a:solidFill>
                      <a:latin typeface="Helvetica Neue" charset="0"/>
                      <a:ea typeface="Helvetica Neue" charset="0"/>
                      <a:cs typeface="Helvetica Neue" charset="0"/>
                    </a:endParaRPr>
                  </a:p>
                </p:txBody>
              </p:sp>
            </p:grpSp>
          </p:grpSp>
          <p:grpSp>
            <p:nvGrpSpPr>
              <p:cNvPr id="8" name="Group 7"/>
              <p:cNvGrpSpPr/>
              <p:nvPr/>
            </p:nvGrpSpPr>
            <p:grpSpPr>
              <a:xfrm>
                <a:off x="6508912" y="3286612"/>
                <a:ext cx="662755" cy="662755"/>
                <a:chOff x="5724072" y="7333"/>
                <a:chExt cx="2080007" cy="2080009"/>
              </a:xfrm>
            </p:grpSpPr>
            <p:sp>
              <p:nvSpPr>
                <p:cNvPr id="58" name="Oval 57"/>
                <p:cNvSpPr/>
                <p:nvPr/>
              </p:nvSpPr>
              <p:spPr>
                <a:xfrm>
                  <a:off x="5724072" y="7333"/>
                  <a:ext cx="2080007" cy="2080009"/>
                </a:xfrm>
                <a:prstGeom prst="ellipse">
                  <a:avLst/>
                </a:prstGeom>
                <a:solidFill>
                  <a:schemeClr val="bg1"/>
                </a:solidFill>
                <a:ln w="28575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black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59" name="Freeform 58"/>
                <p:cNvSpPr/>
                <p:nvPr/>
              </p:nvSpPr>
              <p:spPr>
                <a:xfrm>
                  <a:off x="6230972" y="573468"/>
                  <a:ext cx="1066207" cy="947739"/>
                </a:xfrm>
                <a:custGeom>
                  <a:avLst/>
                  <a:gdLst>
                    <a:gd name="connsiteX0" fmla="*/ 0 w 1340556"/>
                    <a:gd name="connsiteY0" fmla="*/ 1189143 h 1288265"/>
                    <a:gd name="connsiteX1" fmla="*/ 310444 w 1340556"/>
                    <a:gd name="connsiteY1" fmla="*/ 1189143 h 1288265"/>
                    <a:gd name="connsiteX2" fmla="*/ 776111 w 1340556"/>
                    <a:gd name="connsiteY2" fmla="*/ 159032 h 1288265"/>
                    <a:gd name="connsiteX3" fmla="*/ 1340556 w 1340556"/>
                    <a:gd name="connsiteY3" fmla="*/ 3810 h 1288265"/>
                    <a:gd name="connsiteX0" fmla="*/ 0 w 1340556"/>
                    <a:gd name="connsiteY0" fmla="*/ 1186354 h 1233692"/>
                    <a:gd name="connsiteX1" fmla="*/ 437444 w 1340556"/>
                    <a:gd name="connsiteY1" fmla="*/ 1073465 h 1233692"/>
                    <a:gd name="connsiteX2" fmla="*/ 776111 w 1340556"/>
                    <a:gd name="connsiteY2" fmla="*/ 156243 h 1233692"/>
                    <a:gd name="connsiteX3" fmla="*/ 1340556 w 1340556"/>
                    <a:gd name="connsiteY3" fmla="*/ 1021 h 1233692"/>
                    <a:gd name="connsiteX0" fmla="*/ 0 w 1340556"/>
                    <a:gd name="connsiteY0" fmla="*/ 1186354 h 1186354"/>
                    <a:gd name="connsiteX1" fmla="*/ 776111 w 1340556"/>
                    <a:gd name="connsiteY1" fmla="*/ 156243 h 1186354"/>
                    <a:gd name="connsiteX2" fmla="*/ 1340556 w 1340556"/>
                    <a:gd name="connsiteY2" fmla="*/ 1021 h 1186354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340556" h="1185333">
                      <a:moveTo>
                        <a:pt x="0" y="1185333"/>
                      </a:moveTo>
                      <a:cubicBezTo>
                        <a:pt x="658518" y="1171222"/>
                        <a:pt x="653815" y="14111"/>
                        <a:pt x="1340556" y="0"/>
                      </a:cubicBezTo>
                    </a:path>
                  </a:pathLst>
                </a:custGeom>
                <a:effectLst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>
                    <a:solidFill>
                      <a:srgbClr val="000000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</p:grpSp>
          <p:grpSp>
            <p:nvGrpSpPr>
              <p:cNvPr id="9" name="Group 8"/>
              <p:cNvGrpSpPr/>
              <p:nvPr/>
            </p:nvGrpSpPr>
            <p:grpSpPr>
              <a:xfrm>
                <a:off x="3908034" y="2898656"/>
                <a:ext cx="2087103" cy="1481576"/>
                <a:chOff x="4012915" y="2055821"/>
                <a:chExt cx="3361299" cy="2386094"/>
              </a:xfrm>
            </p:grpSpPr>
            <p:cxnSp>
              <p:nvCxnSpPr>
                <p:cNvPr id="46" name="Straight Arrow Connector 45"/>
                <p:cNvCxnSpPr/>
                <p:nvPr/>
              </p:nvCxnSpPr>
              <p:spPr>
                <a:xfrm>
                  <a:off x="5942928" y="3239934"/>
                  <a:ext cx="1431286" cy="8936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</p:cxnSp>
            <p:cxnSp>
              <p:nvCxnSpPr>
                <p:cNvPr id="47" name="Straight Arrow Connector 46"/>
                <p:cNvCxnSpPr/>
                <p:nvPr/>
              </p:nvCxnSpPr>
              <p:spPr>
                <a:xfrm>
                  <a:off x="4287522" y="2193123"/>
                  <a:ext cx="1655406" cy="1064682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</p:cxnSp>
            <p:cxnSp>
              <p:nvCxnSpPr>
                <p:cNvPr id="48" name="Straight Arrow Connector 47"/>
                <p:cNvCxnSpPr/>
                <p:nvPr/>
              </p:nvCxnSpPr>
              <p:spPr>
                <a:xfrm>
                  <a:off x="4287522" y="2720995"/>
                  <a:ext cx="1655406" cy="527871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</p:cxnSp>
            <p:cxnSp>
              <p:nvCxnSpPr>
                <p:cNvPr id="49" name="Straight Arrow Connector 48"/>
                <p:cNvCxnSpPr/>
                <p:nvPr/>
              </p:nvCxnSpPr>
              <p:spPr>
                <a:xfrm flipV="1">
                  <a:off x="4287522" y="3239934"/>
                  <a:ext cx="1655406" cy="8932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</p:cxnSp>
            <p:cxnSp>
              <p:nvCxnSpPr>
                <p:cNvPr id="50" name="Straight Arrow Connector 49"/>
                <p:cNvCxnSpPr/>
                <p:nvPr/>
              </p:nvCxnSpPr>
              <p:spPr>
                <a:xfrm flipV="1">
                  <a:off x="4287522" y="3248866"/>
                  <a:ext cx="1636592" cy="527874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</p:cxnSp>
            <p:cxnSp>
              <p:nvCxnSpPr>
                <p:cNvPr id="51" name="Straight Arrow Connector 50"/>
                <p:cNvCxnSpPr/>
                <p:nvPr/>
              </p:nvCxnSpPr>
              <p:spPr>
                <a:xfrm flipV="1">
                  <a:off x="4287522" y="3257800"/>
                  <a:ext cx="1636592" cy="1046813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</p:cxnSp>
            <p:grpSp>
              <p:nvGrpSpPr>
                <p:cNvPr id="52" name="Group 51"/>
                <p:cNvGrpSpPr/>
                <p:nvPr/>
              </p:nvGrpSpPr>
              <p:grpSpPr>
                <a:xfrm>
                  <a:off x="4012915" y="2055821"/>
                  <a:ext cx="274607" cy="2386094"/>
                  <a:chOff x="4810479" y="726948"/>
                  <a:chExt cx="228603" cy="1986366"/>
                </a:xfrm>
              </p:grpSpPr>
              <p:sp>
                <p:nvSpPr>
                  <p:cNvPr id="53" name="Oval 52"/>
                  <p:cNvSpPr/>
                  <p:nvPr/>
                </p:nvSpPr>
                <p:spPr>
                  <a:xfrm>
                    <a:off x="4810479" y="726948"/>
                    <a:ext cx="228603" cy="228601"/>
                  </a:xfrm>
                  <a:prstGeom prst="ellipse">
                    <a:avLst/>
                  </a:prstGeom>
                  <a:ln w="28575"/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09585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600">
                      <a:solidFill>
                        <a:prstClr val="white"/>
                      </a:solidFill>
                      <a:latin typeface="Helvetica Neue" charset="0"/>
                      <a:ea typeface="Helvetica Neue" charset="0"/>
                      <a:cs typeface="Helvetica Neue" charset="0"/>
                    </a:endParaRPr>
                  </a:p>
                </p:txBody>
              </p:sp>
              <p:sp>
                <p:nvSpPr>
                  <p:cNvPr id="54" name="Oval 53"/>
                  <p:cNvSpPr/>
                  <p:nvPr/>
                </p:nvSpPr>
                <p:spPr>
                  <a:xfrm>
                    <a:off x="4810480" y="1605829"/>
                    <a:ext cx="228602" cy="228601"/>
                  </a:xfrm>
                  <a:prstGeom prst="ellipse">
                    <a:avLst/>
                  </a:prstGeom>
                  <a:ln w="28575"/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09585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600">
                      <a:solidFill>
                        <a:prstClr val="white"/>
                      </a:solidFill>
                      <a:latin typeface="Helvetica Neue" charset="0"/>
                      <a:ea typeface="Helvetica Neue" charset="0"/>
                      <a:cs typeface="Helvetica Neue" charset="0"/>
                    </a:endParaRPr>
                  </a:p>
                </p:txBody>
              </p:sp>
              <p:sp>
                <p:nvSpPr>
                  <p:cNvPr id="55" name="Oval 54"/>
                  <p:cNvSpPr/>
                  <p:nvPr/>
                </p:nvSpPr>
                <p:spPr>
                  <a:xfrm>
                    <a:off x="4810479" y="2045271"/>
                    <a:ext cx="228603" cy="228601"/>
                  </a:xfrm>
                  <a:prstGeom prst="ellipse">
                    <a:avLst/>
                  </a:prstGeom>
                  <a:ln w="28575"/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09585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600">
                      <a:solidFill>
                        <a:prstClr val="white"/>
                      </a:solidFill>
                      <a:latin typeface="Helvetica Neue" charset="0"/>
                      <a:ea typeface="Helvetica Neue" charset="0"/>
                      <a:cs typeface="Helvetica Neue" charset="0"/>
                    </a:endParaRPr>
                  </a:p>
                </p:txBody>
              </p:sp>
              <p:sp>
                <p:nvSpPr>
                  <p:cNvPr id="56" name="Oval 55"/>
                  <p:cNvSpPr/>
                  <p:nvPr/>
                </p:nvSpPr>
                <p:spPr>
                  <a:xfrm>
                    <a:off x="4810479" y="2484713"/>
                    <a:ext cx="228603" cy="228601"/>
                  </a:xfrm>
                  <a:prstGeom prst="ellipse">
                    <a:avLst/>
                  </a:prstGeom>
                  <a:ln w="28575"/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09585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600">
                      <a:solidFill>
                        <a:prstClr val="white"/>
                      </a:solidFill>
                      <a:latin typeface="Helvetica Neue" charset="0"/>
                      <a:ea typeface="Helvetica Neue" charset="0"/>
                      <a:cs typeface="Helvetica Neue" charset="0"/>
                    </a:endParaRPr>
                  </a:p>
                </p:txBody>
              </p:sp>
              <p:sp>
                <p:nvSpPr>
                  <p:cNvPr id="57" name="Oval 56"/>
                  <p:cNvSpPr/>
                  <p:nvPr/>
                </p:nvSpPr>
                <p:spPr>
                  <a:xfrm>
                    <a:off x="4810479" y="1166389"/>
                    <a:ext cx="228603" cy="228601"/>
                  </a:xfrm>
                  <a:prstGeom prst="ellipse">
                    <a:avLst/>
                  </a:prstGeom>
                  <a:ln w="28575"/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09585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600">
                      <a:solidFill>
                        <a:prstClr val="white"/>
                      </a:solidFill>
                      <a:latin typeface="Helvetica Neue" charset="0"/>
                      <a:ea typeface="Helvetica Neue" charset="0"/>
                      <a:cs typeface="Helvetica Neue" charset="0"/>
                    </a:endParaRPr>
                  </a:p>
                </p:txBody>
              </p:sp>
            </p:grpSp>
          </p:grpSp>
          <p:grpSp>
            <p:nvGrpSpPr>
              <p:cNvPr id="10" name="Group 9"/>
              <p:cNvGrpSpPr/>
              <p:nvPr/>
            </p:nvGrpSpPr>
            <p:grpSpPr>
              <a:xfrm>
                <a:off x="4305825" y="2993683"/>
                <a:ext cx="1291521" cy="1291522"/>
                <a:chOff x="5724072" y="7333"/>
                <a:chExt cx="2080007" cy="2080009"/>
              </a:xfrm>
            </p:grpSpPr>
            <p:sp>
              <p:nvSpPr>
                <p:cNvPr id="44" name="Oval 43"/>
                <p:cNvSpPr/>
                <p:nvPr/>
              </p:nvSpPr>
              <p:spPr>
                <a:xfrm>
                  <a:off x="5724072" y="7333"/>
                  <a:ext cx="2080007" cy="2080009"/>
                </a:xfrm>
                <a:prstGeom prst="ellipse">
                  <a:avLst/>
                </a:prstGeom>
                <a:solidFill>
                  <a:schemeClr val="bg1"/>
                </a:solidFill>
                <a:ln w="28575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black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45" name="Freeform 44"/>
                <p:cNvSpPr/>
                <p:nvPr/>
              </p:nvSpPr>
              <p:spPr>
                <a:xfrm>
                  <a:off x="6230972" y="573468"/>
                  <a:ext cx="1066207" cy="947739"/>
                </a:xfrm>
                <a:custGeom>
                  <a:avLst/>
                  <a:gdLst>
                    <a:gd name="connsiteX0" fmla="*/ 0 w 1340556"/>
                    <a:gd name="connsiteY0" fmla="*/ 1189143 h 1288265"/>
                    <a:gd name="connsiteX1" fmla="*/ 310444 w 1340556"/>
                    <a:gd name="connsiteY1" fmla="*/ 1189143 h 1288265"/>
                    <a:gd name="connsiteX2" fmla="*/ 776111 w 1340556"/>
                    <a:gd name="connsiteY2" fmla="*/ 159032 h 1288265"/>
                    <a:gd name="connsiteX3" fmla="*/ 1340556 w 1340556"/>
                    <a:gd name="connsiteY3" fmla="*/ 3810 h 1288265"/>
                    <a:gd name="connsiteX0" fmla="*/ 0 w 1340556"/>
                    <a:gd name="connsiteY0" fmla="*/ 1186354 h 1233692"/>
                    <a:gd name="connsiteX1" fmla="*/ 437444 w 1340556"/>
                    <a:gd name="connsiteY1" fmla="*/ 1073465 h 1233692"/>
                    <a:gd name="connsiteX2" fmla="*/ 776111 w 1340556"/>
                    <a:gd name="connsiteY2" fmla="*/ 156243 h 1233692"/>
                    <a:gd name="connsiteX3" fmla="*/ 1340556 w 1340556"/>
                    <a:gd name="connsiteY3" fmla="*/ 1021 h 1233692"/>
                    <a:gd name="connsiteX0" fmla="*/ 0 w 1340556"/>
                    <a:gd name="connsiteY0" fmla="*/ 1186354 h 1186354"/>
                    <a:gd name="connsiteX1" fmla="*/ 776111 w 1340556"/>
                    <a:gd name="connsiteY1" fmla="*/ 156243 h 1186354"/>
                    <a:gd name="connsiteX2" fmla="*/ 1340556 w 1340556"/>
                    <a:gd name="connsiteY2" fmla="*/ 1021 h 1186354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340556" h="1185333">
                      <a:moveTo>
                        <a:pt x="0" y="1185333"/>
                      </a:moveTo>
                      <a:cubicBezTo>
                        <a:pt x="658518" y="1171222"/>
                        <a:pt x="653815" y="14111"/>
                        <a:pt x="1340556" y="0"/>
                      </a:cubicBezTo>
                    </a:path>
                  </a:pathLst>
                </a:custGeom>
                <a:effectLst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>
                    <a:solidFill>
                      <a:srgbClr val="000000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</p:grpSp>
          <p:pic>
            <p:nvPicPr>
              <p:cNvPr id="11" name="Picture 10"/>
              <p:cNvPicPr>
                <a:picLocks noChangeAspect="1"/>
              </p:cNvPicPr>
              <p:nvPr/>
            </p:nvPicPr>
            <p:blipFill rotWithShape="1">
              <a:blip r:embed="rId2" cstate="screen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3579" b="99158" l="771" r="96658">
                            <a14:foregroundMark x1="19794" y1="72211" x2="1028" y2="83579"/>
                            <a14:foregroundMark x1="73522" y1="80421" x2="96658" y2="93474"/>
                            <a14:foregroundMark x1="91774" y1="95158" x2="4627" y2="9515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6796510" y="3522262"/>
                <a:ext cx="532051" cy="650614"/>
              </a:xfrm>
              <a:prstGeom prst="rect">
                <a:avLst/>
              </a:prstGeom>
            </p:spPr>
          </p:pic>
          <p:grpSp>
            <p:nvGrpSpPr>
              <p:cNvPr id="12" name="Group 11"/>
              <p:cNvGrpSpPr/>
              <p:nvPr/>
            </p:nvGrpSpPr>
            <p:grpSpPr>
              <a:xfrm>
                <a:off x="3908034" y="2898656"/>
                <a:ext cx="2087103" cy="1481576"/>
                <a:chOff x="4012915" y="2055821"/>
                <a:chExt cx="3361299" cy="2386094"/>
              </a:xfrm>
            </p:grpSpPr>
            <p:cxnSp>
              <p:nvCxnSpPr>
                <p:cNvPr id="32" name="Straight Arrow Connector 31"/>
                <p:cNvCxnSpPr/>
                <p:nvPr/>
              </p:nvCxnSpPr>
              <p:spPr>
                <a:xfrm>
                  <a:off x="5942928" y="3239934"/>
                  <a:ext cx="1431286" cy="8936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</p:cxnSp>
            <p:cxnSp>
              <p:nvCxnSpPr>
                <p:cNvPr id="33" name="Straight Arrow Connector 32"/>
                <p:cNvCxnSpPr/>
                <p:nvPr/>
              </p:nvCxnSpPr>
              <p:spPr>
                <a:xfrm>
                  <a:off x="4287522" y="2193123"/>
                  <a:ext cx="1655406" cy="1064682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</p:cxnSp>
            <p:cxnSp>
              <p:nvCxnSpPr>
                <p:cNvPr id="34" name="Straight Arrow Connector 33"/>
                <p:cNvCxnSpPr/>
                <p:nvPr/>
              </p:nvCxnSpPr>
              <p:spPr>
                <a:xfrm>
                  <a:off x="4287522" y="2720995"/>
                  <a:ext cx="1655406" cy="527871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</p:cxnSp>
            <p:cxnSp>
              <p:nvCxnSpPr>
                <p:cNvPr id="35" name="Straight Arrow Connector 34"/>
                <p:cNvCxnSpPr/>
                <p:nvPr/>
              </p:nvCxnSpPr>
              <p:spPr>
                <a:xfrm flipV="1">
                  <a:off x="4287522" y="3239934"/>
                  <a:ext cx="1655406" cy="8932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</p:cxnSp>
            <p:cxnSp>
              <p:nvCxnSpPr>
                <p:cNvPr id="36" name="Straight Arrow Connector 35"/>
                <p:cNvCxnSpPr/>
                <p:nvPr/>
              </p:nvCxnSpPr>
              <p:spPr>
                <a:xfrm flipV="1">
                  <a:off x="4287522" y="3248866"/>
                  <a:ext cx="1636592" cy="527874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</p:cxnSp>
            <p:cxnSp>
              <p:nvCxnSpPr>
                <p:cNvPr id="37" name="Straight Arrow Connector 36"/>
                <p:cNvCxnSpPr/>
                <p:nvPr/>
              </p:nvCxnSpPr>
              <p:spPr>
                <a:xfrm flipV="1">
                  <a:off x="4287522" y="3257800"/>
                  <a:ext cx="1636592" cy="1046813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</p:cxnSp>
            <p:grpSp>
              <p:nvGrpSpPr>
                <p:cNvPr id="38" name="Group 37"/>
                <p:cNvGrpSpPr/>
                <p:nvPr/>
              </p:nvGrpSpPr>
              <p:grpSpPr>
                <a:xfrm>
                  <a:off x="4012915" y="2055821"/>
                  <a:ext cx="274607" cy="2386094"/>
                  <a:chOff x="4810479" y="726948"/>
                  <a:chExt cx="228603" cy="1986366"/>
                </a:xfrm>
              </p:grpSpPr>
              <p:sp>
                <p:nvSpPr>
                  <p:cNvPr id="39" name="Oval 38"/>
                  <p:cNvSpPr/>
                  <p:nvPr/>
                </p:nvSpPr>
                <p:spPr>
                  <a:xfrm>
                    <a:off x="4810479" y="726948"/>
                    <a:ext cx="228603" cy="228601"/>
                  </a:xfrm>
                  <a:prstGeom prst="ellipse">
                    <a:avLst/>
                  </a:prstGeom>
                  <a:ln w="28575"/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09585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600">
                      <a:solidFill>
                        <a:prstClr val="white"/>
                      </a:solidFill>
                      <a:latin typeface="Helvetica Neue" charset="0"/>
                      <a:ea typeface="Helvetica Neue" charset="0"/>
                      <a:cs typeface="Helvetica Neue" charset="0"/>
                    </a:endParaRPr>
                  </a:p>
                </p:txBody>
              </p:sp>
              <p:sp>
                <p:nvSpPr>
                  <p:cNvPr id="40" name="Oval 39"/>
                  <p:cNvSpPr/>
                  <p:nvPr/>
                </p:nvSpPr>
                <p:spPr>
                  <a:xfrm>
                    <a:off x="4810480" y="1605829"/>
                    <a:ext cx="228602" cy="228601"/>
                  </a:xfrm>
                  <a:prstGeom prst="ellipse">
                    <a:avLst/>
                  </a:prstGeom>
                  <a:ln w="28575"/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09585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600">
                      <a:solidFill>
                        <a:prstClr val="white"/>
                      </a:solidFill>
                      <a:latin typeface="Helvetica Neue" charset="0"/>
                      <a:ea typeface="Helvetica Neue" charset="0"/>
                      <a:cs typeface="Helvetica Neue" charset="0"/>
                    </a:endParaRPr>
                  </a:p>
                </p:txBody>
              </p:sp>
              <p:sp>
                <p:nvSpPr>
                  <p:cNvPr id="41" name="Oval 40"/>
                  <p:cNvSpPr/>
                  <p:nvPr/>
                </p:nvSpPr>
                <p:spPr>
                  <a:xfrm>
                    <a:off x="4810479" y="2045271"/>
                    <a:ext cx="228603" cy="228601"/>
                  </a:xfrm>
                  <a:prstGeom prst="ellipse">
                    <a:avLst/>
                  </a:prstGeom>
                  <a:ln w="28575"/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09585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600">
                      <a:solidFill>
                        <a:prstClr val="white"/>
                      </a:solidFill>
                      <a:latin typeface="Helvetica Neue" charset="0"/>
                      <a:ea typeface="Helvetica Neue" charset="0"/>
                      <a:cs typeface="Helvetica Neue" charset="0"/>
                    </a:endParaRPr>
                  </a:p>
                </p:txBody>
              </p:sp>
              <p:sp>
                <p:nvSpPr>
                  <p:cNvPr id="42" name="Oval 41"/>
                  <p:cNvSpPr/>
                  <p:nvPr/>
                </p:nvSpPr>
                <p:spPr>
                  <a:xfrm>
                    <a:off x="4810479" y="2484713"/>
                    <a:ext cx="228603" cy="228601"/>
                  </a:xfrm>
                  <a:prstGeom prst="ellipse">
                    <a:avLst/>
                  </a:prstGeom>
                  <a:ln w="28575"/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09585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600">
                      <a:solidFill>
                        <a:prstClr val="white"/>
                      </a:solidFill>
                      <a:latin typeface="Helvetica Neue" charset="0"/>
                      <a:ea typeface="Helvetica Neue" charset="0"/>
                      <a:cs typeface="Helvetica Neue" charset="0"/>
                    </a:endParaRPr>
                  </a:p>
                </p:txBody>
              </p:sp>
              <p:sp>
                <p:nvSpPr>
                  <p:cNvPr id="43" name="Oval 42"/>
                  <p:cNvSpPr/>
                  <p:nvPr/>
                </p:nvSpPr>
                <p:spPr>
                  <a:xfrm>
                    <a:off x="4810479" y="1166389"/>
                    <a:ext cx="228603" cy="228601"/>
                  </a:xfrm>
                  <a:prstGeom prst="ellipse">
                    <a:avLst/>
                  </a:prstGeom>
                  <a:ln w="28575"/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09585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600">
                      <a:solidFill>
                        <a:prstClr val="white"/>
                      </a:solidFill>
                      <a:latin typeface="Helvetica Neue" charset="0"/>
                      <a:ea typeface="Helvetica Neue" charset="0"/>
                      <a:cs typeface="Helvetica Neue" charset="0"/>
                    </a:endParaRPr>
                  </a:p>
                </p:txBody>
              </p:sp>
            </p:grpSp>
          </p:grpSp>
          <p:grpSp>
            <p:nvGrpSpPr>
              <p:cNvPr id="13" name="Group 12"/>
              <p:cNvGrpSpPr/>
              <p:nvPr/>
            </p:nvGrpSpPr>
            <p:grpSpPr>
              <a:xfrm>
                <a:off x="4305825" y="2993683"/>
                <a:ext cx="1291521" cy="1291522"/>
                <a:chOff x="5724072" y="7333"/>
                <a:chExt cx="2080007" cy="2080009"/>
              </a:xfrm>
            </p:grpSpPr>
            <p:sp>
              <p:nvSpPr>
                <p:cNvPr id="30" name="Oval 29"/>
                <p:cNvSpPr/>
                <p:nvPr/>
              </p:nvSpPr>
              <p:spPr>
                <a:xfrm>
                  <a:off x="5724072" y="7333"/>
                  <a:ext cx="2080007" cy="2080009"/>
                </a:xfrm>
                <a:prstGeom prst="ellipse">
                  <a:avLst/>
                </a:prstGeom>
                <a:solidFill>
                  <a:schemeClr val="bg1"/>
                </a:solidFill>
                <a:ln w="28575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black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31" name="Freeform 30"/>
                <p:cNvSpPr/>
                <p:nvPr/>
              </p:nvSpPr>
              <p:spPr>
                <a:xfrm>
                  <a:off x="6230972" y="573468"/>
                  <a:ext cx="1066207" cy="947739"/>
                </a:xfrm>
                <a:custGeom>
                  <a:avLst/>
                  <a:gdLst>
                    <a:gd name="connsiteX0" fmla="*/ 0 w 1340556"/>
                    <a:gd name="connsiteY0" fmla="*/ 1189143 h 1288265"/>
                    <a:gd name="connsiteX1" fmla="*/ 310444 w 1340556"/>
                    <a:gd name="connsiteY1" fmla="*/ 1189143 h 1288265"/>
                    <a:gd name="connsiteX2" fmla="*/ 776111 w 1340556"/>
                    <a:gd name="connsiteY2" fmla="*/ 159032 h 1288265"/>
                    <a:gd name="connsiteX3" fmla="*/ 1340556 w 1340556"/>
                    <a:gd name="connsiteY3" fmla="*/ 3810 h 1288265"/>
                    <a:gd name="connsiteX0" fmla="*/ 0 w 1340556"/>
                    <a:gd name="connsiteY0" fmla="*/ 1186354 h 1233692"/>
                    <a:gd name="connsiteX1" fmla="*/ 437444 w 1340556"/>
                    <a:gd name="connsiteY1" fmla="*/ 1073465 h 1233692"/>
                    <a:gd name="connsiteX2" fmla="*/ 776111 w 1340556"/>
                    <a:gd name="connsiteY2" fmla="*/ 156243 h 1233692"/>
                    <a:gd name="connsiteX3" fmla="*/ 1340556 w 1340556"/>
                    <a:gd name="connsiteY3" fmla="*/ 1021 h 1233692"/>
                    <a:gd name="connsiteX0" fmla="*/ 0 w 1340556"/>
                    <a:gd name="connsiteY0" fmla="*/ 1186354 h 1186354"/>
                    <a:gd name="connsiteX1" fmla="*/ 776111 w 1340556"/>
                    <a:gd name="connsiteY1" fmla="*/ 156243 h 1186354"/>
                    <a:gd name="connsiteX2" fmla="*/ 1340556 w 1340556"/>
                    <a:gd name="connsiteY2" fmla="*/ 1021 h 1186354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340556" h="1185333">
                      <a:moveTo>
                        <a:pt x="0" y="1185333"/>
                      </a:moveTo>
                      <a:cubicBezTo>
                        <a:pt x="658518" y="1171222"/>
                        <a:pt x="653815" y="14111"/>
                        <a:pt x="1340556" y="0"/>
                      </a:cubicBezTo>
                    </a:path>
                  </a:pathLst>
                </a:custGeom>
                <a:effectLst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>
                    <a:solidFill>
                      <a:srgbClr val="000000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</p:grpSp>
          <p:grpSp>
            <p:nvGrpSpPr>
              <p:cNvPr id="14" name="Group 13"/>
              <p:cNvGrpSpPr/>
              <p:nvPr/>
            </p:nvGrpSpPr>
            <p:grpSpPr>
              <a:xfrm>
                <a:off x="3908034" y="2898656"/>
                <a:ext cx="2087103" cy="1481576"/>
                <a:chOff x="4012915" y="2055821"/>
                <a:chExt cx="3361299" cy="2386094"/>
              </a:xfrm>
            </p:grpSpPr>
            <p:cxnSp>
              <p:nvCxnSpPr>
                <p:cNvPr id="18" name="Straight Arrow Connector 17"/>
                <p:cNvCxnSpPr/>
                <p:nvPr/>
              </p:nvCxnSpPr>
              <p:spPr>
                <a:xfrm>
                  <a:off x="5942928" y="3239934"/>
                  <a:ext cx="1431286" cy="8936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</p:cxnSp>
            <p:cxnSp>
              <p:nvCxnSpPr>
                <p:cNvPr id="19" name="Straight Arrow Connector 18"/>
                <p:cNvCxnSpPr/>
                <p:nvPr/>
              </p:nvCxnSpPr>
              <p:spPr>
                <a:xfrm>
                  <a:off x="4287522" y="2193123"/>
                  <a:ext cx="1655406" cy="1064682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</p:cxnSp>
            <p:cxnSp>
              <p:nvCxnSpPr>
                <p:cNvPr id="20" name="Straight Arrow Connector 19"/>
                <p:cNvCxnSpPr/>
                <p:nvPr/>
              </p:nvCxnSpPr>
              <p:spPr>
                <a:xfrm>
                  <a:off x="4287522" y="2720995"/>
                  <a:ext cx="1655406" cy="527871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</p:cxnSp>
            <p:cxnSp>
              <p:nvCxnSpPr>
                <p:cNvPr id="21" name="Straight Arrow Connector 20"/>
                <p:cNvCxnSpPr/>
                <p:nvPr/>
              </p:nvCxnSpPr>
              <p:spPr>
                <a:xfrm flipV="1">
                  <a:off x="4287522" y="3239934"/>
                  <a:ext cx="1655406" cy="8932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</p:cxnSp>
            <p:cxnSp>
              <p:nvCxnSpPr>
                <p:cNvPr id="22" name="Straight Arrow Connector 21"/>
                <p:cNvCxnSpPr/>
                <p:nvPr/>
              </p:nvCxnSpPr>
              <p:spPr>
                <a:xfrm flipV="1">
                  <a:off x="4287522" y="3248866"/>
                  <a:ext cx="1636592" cy="527874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</p:cxnSp>
            <p:cxnSp>
              <p:nvCxnSpPr>
                <p:cNvPr id="23" name="Straight Arrow Connector 22"/>
                <p:cNvCxnSpPr/>
                <p:nvPr/>
              </p:nvCxnSpPr>
              <p:spPr>
                <a:xfrm flipV="1">
                  <a:off x="4287522" y="3257800"/>
                  <a:ext cx="1636592" cy="1046813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</p:cxnSp>
            <p:grpSp>
              <p:nvGrpSpPr>
                <p:cNvPr id="24" name="Group 23"/>
                <p:cNvGrpSpPr/>
                <p:nvPr/>
              </p:nvGrpSpPr>
              <p:grpSpPr>
                <a:xfrm>
                  <a:off x="4012915" y="2055821"/>
                  <a:ext cx="274607" cy="2386094"/>
                  <a:chOff x="4810479" y="726948"/>
                  <a:chExt cx="228603" cy="1986366"/>
                </a:xfrm>
              </p:grpSpPr>
              <p:sp>
                <p:nvSpPr>
                  <p:cNvPr id="25" name="Oval 24"/>
                  <p:cNvSpPr/>
                  <p:nvPr/>
                </p:nvSpPr>
                <p:spPr>
                  <a:xfrm>
                    <a:off x="4810479" y="726948"/>
                    <a:ext cx="228603" cy="228601"/>
                  </a:xfrm>
                  <a:prstGeom prst="ellipse">
                    <a:avLst/>
                  </a:prstGeom>
                  <a:ln w="28575"/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09585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600">
                      <a:solidFill>
                        <a:prstClr val="white"/>
                      </a:solidFill>
                      <a:latin typeface="Helvetica Neue" charset="0"/>
                      <a:ea typeface="Helvetica Neue" charset="0"/>
                      <a:cs typeface="Helvetica Neue" charset="0"/>
                    </a:endParaRPr>
                  </a:p>
                </p:txBody>
              </p:sp>
              <p:sp>
                <p:nvSpPr>
                  <p:cNvPr id="26" name="Oval 25"/>
                  <p:cNvSpPr/>
                  <p:nvPr/>
                </p:nvSpPr>
                <p:spPr>
                  <a:xfrm>
                    <a:off x="4810480" y="1605829"/>
                    <a:ext cx="228602" cy="228601"/>
                  </a:xfrm>
                  <a:prstGeom prst="ellipse">
                    <a:avLst/>
                  </a:prstGeom>
                  <a:ln w="28575"/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09585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600">
                      <a:solidFill>
                        <a:prstClr val="white"/>
                      </a:solidFill>
                      <a:latin typeface="Helvetica Neue" charset="0"/>
                      <a:ea typeface="Helvetica Neue" charset="0"/>
                      <a:cs typeface="Helvetica Neue" charset="0"/>
                    </a:endParaRPr>
                  </a:p>
                </p:txBody>
              </p:sp>
              <p:sp>
                <p:nvSpPr>
                  <p:cNvPr id="27" name="Oval 26"/>
                  <p:cNvSpPr/>
                  <p:nvPr/>
                </p:nvSpPr>
                <p:spPr>
                  <a:xfrm>
                    <a:off x="4810479" y="2045271"/>
                    <a:ext cx="228603" cy="228601"/>
                  </a:xfrm>
                  <a:prstGeom prst="ellipse">
                    <a:avLst/>
                  </a:prstGeom>
                  <a:ln w="28575"/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09585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600">
                      <a:solidFill>
                        <a:prstClr val="white"/>
                      </a:solidFill>
                      <a:latin typeface="Helvetica Neue" charset="0"/>
                      <a:ea typeface="Helvetica Neue" charset="0"/>
                      <a:cs typeface="Helvetica Neue" charset="0"/>
                    </a:endParaRPr>
                  </a:p>
                </p:txBody>
              </p:sp>
              <p:sp>
                <p:nvSpPr>
                  <p:cNvPr id="28" name="Oval 27"/>
                  <p:cNvSpPr/>
                  <p:nvPr/>
                </p:nvSpPr>
                <p:spPr>
                  <a:xfrm>
                    <a:off x="4810479" y="2484713"/>
                    <a:ext cx="228603" cy="228601"/>
                  </a:xfrm>
                  <a:prstGeom prst="ellipse">
                    <a:avLst/>
                  </a:prstGeom>
                  <a:ln w="28575"/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09585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600">
                      <a:solidFill>
                        <a:prstClr val="white"/>
                      </a:solidFill>
                      <a:latin typeface="Helvetica Neue" charset="0"/>
                      <a:ea typeface="Helvetica Neue" charset="0"/>
                      <a:cs typeface="Helvetica Neue" charset="0"/>
                    </a:endParaRPr>
                  </a:p>
                </p:txBody>
              </p:sp>
              <p:sp>
                <p:nvSpPr>
                  <p:cNvPr id="29" name="Oval 28"/>
                  <p:cNvSpPr/>
                  <p:nvPr/>
                </p:nvSpPr>
                <p:spPr>
                  <a:xfrm>
                    <a:off x="4810479" y="1166389"/>
                    <a:ext cx="228603" cy="228601"/>
                  </a:xfrm>
                  <a:prstGeom prst="ellipse">
                    <a:avLst/>
                  </a:prstGeom>
                  <a:ln w="28575"/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09585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600">
                      <a:solidFill>
                        <a:prstClr val="white"/>
                      </a:solidFill>
                      <a:latin typeface="Helvetica Neue" charset="0"/>
                      <a:ea typeface="Helvetica Neue" charset="0"/>
                      <a:cs typeface="Helvetica Neue" charset="0"/>
                    </a:endParaRPr>
                  </a:p>
                </p:txBody>
              </p:sp>
            </p:grpSp>
          </p:grpSp>
          <p:grpSp>
            <p:nvGrpSpPr>
              <p:cNvPr id="15" name="Group 14"/>
              <p:cNvGrpSpPr/>
              <p:nvPr/>
            </p:nvGrpSpPr>
            <p:grpSpPr>
              <a:xfrm>
                <a:off x="4305825" y="2993683"/>
                <a:ext cx="1291521" cy="1291522"/>
                <a:chOff x="5724072" y="7333"/>
                <a:chExt cx="2080007" cy="2080009"/>
              </a:xfrm>
            </p:grpSpPr>
            <p:sp>
              <p:nvSpPr>
                <p:cNvPr id="16" name="Oval 15"/>
                <p:cNvSpPr/>
                <p:nvPr/>
              </p:nvSpPr>
              <p:spPr>
                <a:xfrm>
                  <a:off x="5724072" y="7333"/>
                  <a:ext cx="2080007" cy="2080009"/>
                </a:xfrm>
                <a:prstGeom prst="ellipse">
                  <a:avLst/>
                </a:prstGeom>
                <a:solidFill>
                  <a:schemeClr val="bg1"/>
                </a:solidFill>
                <a:ln w="28575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black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17" name="Freeform 16"/>
                <p:cNvSpPr/>
                <p:nvPr/>
              </p:nvSpPr>
              <p:spPr>
                <a:xfrm>
                  <a:off x="6230972" y="573468"/>
                  <a:ext cx="1066207" cy="947739"/>
                </a:xfrm>
                <a:custGeom>
                  <a:avLst/>
                  <a:gdLst>
                    <a:gd name="connsiteX0" fmla="*/ 0 w 1340556"/>
                    <a:gd name="connsiteY0" fmla="*/ 1189143 h 1288265"/>
                    <a:gd name="connsiteX1" fmla="*/ 310444 w 1340556"/>
                    <a:gd name="connsiteY1" fmla="*/ 1189143 h 1288265"/>
                    <a:gd name="connsiteX2" fmla="*/ 776111 w 1340556"/>
                    <a:gd name="connsiteY2" fmla="*/ 159032 h 1288265"/>
                    <a:gd name="connsiteX3" fmla="*/ 1340556 w 1340556"/>
                    <a:gd name="connsiteY3" fmla="*/ 3810 h 1288265"/>
                    <a:gd name="connsiteX0" fmla="*/ 0 w 1340556"/>
                    <a:gd name="connsiteY0" fmla="*/ 1186354 h 1233692"/>
                    <a:gd name="connsiteX1" fmla="*/ 437444 w 1340556"/>
                    <a:gd name="connsiteY1" fmla="*/ 1073465 h 1233692"/>
                    <a:gd name="connsiteX2" fmla="*/ 776111 w 1340556"/>
                    <a:gd name="connsiteY2" fmla="*/ 156243 h 1233692"/>
                    <a:gd name="connsiteX3" fmla="*/ 1340556 w 1340556"/>
                    <a:gd name="connsiteY3" fmla="*/ 1021 h 1233692"/>
                    <a:gd name="connsiteX0" fmla="*/ 0 w 1340556"/>
                    <a:gd name="connsiteY0" fmla="*/ 1186354 h 1186354"/>
                    <a:gd name="connsiteX1" fmla="*/ 776111 w 1340556"/>
                    <a:gd name="connsiteY1" fmla="*/ 156243 h 1186354"/>
                    <a:gd name="connsiteX2" fmla="*/ 1340556 w 1340556"/>
                    <a:gd name="connsiteY2" fmla="*/ 1021 h 1186354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340556" h="1185333">
                      <a:moveTo>
                        <a:pt x="0" y="1185333"/>
                      </a:moveTo>
                      <a:cubicBezTo>
                        <a:pt x="658518" y="1171222"/>
                        <a:pt x="653815" y="14111"/>
                        <a:pt x="1340556" y="0"/>
                      </a:cubicBezTo>
                    </a:path>
                  </a:pathLst>
                </a:custGeom>
                <a:effectLst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>
                    <a:solidFill>
                      <a:srgbClr val="000000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0391999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" name="Group 134"/>
          <p:cNvGrpSpPr/>
          <p:nvPr/>
        </p:nvGrpSpPr>
        <p:grpSpPr>
          <a:xfrm>
            <a:off x="5291084" y="2873114"/>
            <a:ext cx="1295926" cy="919942"/>
            <a:chOff x="4012915" y="2055821"/>
            <a:chExt cx="3361299" cy="2386094"/>
          </a:xfrm>
        </p:grpSpPr>
        <p:cxnSp>
          <p:nvCxnSpPr>
            <p:cNvPr id="136" name="Straight Arrow Connector 135"/>
            <p:cNvCxnSpPr/>
            <p:nvPr/>
          </p:nvCxnSpPr>
          <p:spPr>
            <a:xfrm>
              <a:off x="5942928" y="3239934"/>
              <a:ext cx="1431286" cy="893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37" name="Straight Arrow Connector 136"/>
            <p:cNvCxnSpPr/>
            <p:nvPr/>
          </p:nvCxnSpPr>
          <p:spPr>
            <a:xfrm>
              <a:off x="4287522" y="2193123"/>
              <a:ext cx="1655406" cy="106468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38" name="Straight Arrow Connector 137"/>
            <p:cNvCxnSpPr/>
            <p:nvPr/>
          </p:nvCxnSpPr>
          <p:spPr>
            <a:xfrm>
              <a:off x="4287522" y="2720995"/>
              <a:ext cx="1655406" cy="52787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39" name="Straight Arrow Connector 138"/>
            <p:cNvCxnSpPr/>
            <p:nvPr/>
          </p:nvCxnSpPr>
          <p:spPr>
            <a:xfrm flipV="1">
              <a:off x="4287522" y="3239934"/>
              <a:ext cx="1655406" cy="893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40" name="Straight Arrow Connector 139"/>
            <p:cNvCxnSpPr/>
            <p:nvPr/>
          </p:nvCxnSpPr>
          <p:spPr>
            <a:xfrm flipV="1">
              <a:off x="4287522" y="3248866"/>
              <a:ext cx="1636592" cy="52787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41" name="Straight Arrow Connector 140"/>
            <p:cNvCxnSpPr/>
            <p:nvPr/>
          </p:nvCxnSpPr>
          <p:spPr>
            <a:xfrm flipV="1">
              <a:off x="4287522" y="3257800"/>
              <a:ext cx="1636592" cy="104681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grpSp>
          <p:nvGrpSpPr>
            <p:cNvPr id="142" name="Group 141"/>
            <p:cNvGrpSpPr/>
            <p:nvPr/>
          </p:nvGrpSpPr>
          <p:grpSpPr>
            <a:xfrm>
              <a:off x="4012915" y="2055821"/>
              <a:ext cx="274607" cy="2386094"/>
              <a:chOff x="4810479" y="726948"/>
              <a:chExt cx="228603" cy="1986366"/>
            </a:xfrm>
          </p:grpSpPr>
          <p:sp>
            <p:nvSpPr>
              <p:cNvPr id="143" name="Oval 142"/>
              <p:cNvSpPr/>
              <p:nvPr/>
            </p:nvSpPr>
            <p:spPr>
              <a:xfrm>
                <a:off x="4810479" y="726948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44" name="Oval 143"/>
              <p:cNvSpPr/>
              <p:nvPr/>
            </p:nvSpPr>
            <p:spPr>
              <a:xfrm>
                <a:off x="4810480" y="1605829"/>
                <a:ext cx="228602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45" name="Oval 144"/>
              <p:cNvSpPr/>
              <p:nvPr/>
            </p:nvSpPr>
            <p:spPr>
              <a:xfrm>
                <a:off x="4810479" y="2045271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46" name="Oval 145"/>
              <p:cNvSpPr/>
              <p:nvPr/>
            </p:nvSpPr>
            <p:spPr>
              <a:xfrm>
                <a:off x="4810479" y="2484713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47" name="Oval 146"/>
              <p:cNvSpPr/>
              <p:nvPr/>
            </p:nvSpPr>
            <p:spPr>
              <a:xfrm>
                <a:off x="4810479" y="1166389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</p:grpSp>
      <p:grpSp>
        <p:nvGrpSpPr>
          <p:cNvPr id="148" name="Group 147"/>
          <p:cNvGrpSpPr/>
          <p:nvPr/>
        </p:nvGrpSpPr>
        <p:grpSpPr>
          <a:xfrm>
            <a:off x="5560435" y="2938186"/>
            <a:ext cx="801933" cy="801934"/>
            <a:chOff x="5724072" y="7333"/>
            <a:chExt cx="2080007" cy="2080009"/>
          </a:xfrm>
        </p:grpSpPr>
        <p:sp>
          <p:nvSpPr>
            <p:cNvPr id="149" name="Oval 148"/>
            <p:cNvSpPr/>
            <p:nvPr/>
          </p:nvSpPr>
          <p:spPr>
            <a:xfrm>
              <a:off x="5724072" y="7333"/>
              <a:ext cx="2080007" cy="2080009"/>
            </a:xfrm>
            <a:prstGeom prst="ellipse">
              <a:avLst/>
            </a:prstGeom>
            <a:solidFill>
              <a:schemeClr val="bg1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150" name="Freeform 149"/>
            <p:cNvSpPr/>
            <p:nvPr/>
          </p:nvSpPr>
          <p:spPr>
            <a:xfrm>
              <a:off x="6230972" y="573468"/>
              <a:ext cx="1066207" cy="947739"/>
            </a:xfrm>
            <a:custGeom>
              <a:avLst/>
              <a:gdLst>
                <a:gd name="connsiteX0" fmla="*/ 0 w 1340556"/>
                <a:gd name="connsiteY0" fmla="*/ 1189143 h 1288265"/>
                <a:gd name="connsiteX1" fmla="*/ 310444 w 1340556"/>
                <a:gd name="connsiteY1" fmla="*/ 1189143 h 1288265"/>
                <a:gd name="connsiteX2" fmla="*/ 776111 w 1340556"/>
                <a:gd name="connsiteY2" fmla="*/ 159032 h 1288265"/>
                <a:gd name="connsiteX3" fmla="*/ 1340556 w 1340556"/>
                <a:gd name="connsiteY3" fmla="*/ 3810 h 1288265"/>
                <a:gd name="connsiteX0" fmla="*/ 0 w 1340556"/>
                <a:gd name="connsiteY0" fmla="*/ 1186354 h 1233692"/>
                <a:gd name="connsiteX1" fmla="*/ 437444 w 1340556"/>
                <a:gd name="connsiteY1" fmla="*/ 1073465 h 1233692"/>
                <a:gd name="connsiteX2" fmla="*/ 776111 w 1340556"/>
                <a:gd name="connsiteY2" fmla="*/ 156243 h 1233692"/>
                <a:gd name="connsiteX3" fmla="*/ 1340556 w 1340556"/>
                <a:gd name="connsiteY3" fmla="*/ 1021 h 1233692"/>
                <a:gd name="connsiteX0" fmla="*/ 0 w 1340556"/>
                <a:gd name="connsiteY0" fmla="*/ 1186354 h 1186354"/>
                <a:gd name="connsiteX1" fmla="*/ 776111 w 1340556"/>
                <a:gd name="connsiteY1" fmla="*/ 156243 h 1186354"/>
                <a:gd name="connsiteX2" fmla="*/ 1340556 w 1340556"/>
                <a:gd name="connsiteY2" fmla="*/ 1021 h 1186354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40556" h="1185333">
                  <a:moveTo>
                    <a:pt x="0" y="1185333"/>
                  </a:moveTo>
                  <a:cubicBezTo>
                    <a:pt x="658518" y="1171222"/>
                    <a:pt x="653815" y="14111"/>
                    <a:pt x="1340556" y="0"/>
                  </a:cubicBezTo>
                </a:path>
              </a:pathLst>
            </a:custGeom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cxnSp>
        <p:nvCxnSpPr>
          <p:cNvPr id="71" name="Straight Connector 70"/>
          <p:cNvCxnSpPr/>
          <p:nvPr/>
        </p:nvCxnSpPr>
        <p:spPr>
          <a:xfrm>
            <a:off x="6087592" y="0"/>
            <a:ext cx="0" cy="6858000"/>
          </a:xfrm>
          <a:prstGeom prst="line">
            <a:avLst/>
          </a:prstGeom>
          <a:ln>
            <a:prstDash val="sys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5" name="Can 54"/>
          <p:cNvSpPr/>
          <p:nvPr/>
        </p:nvSpPr>
        <p:spPr>
          <a:xfrm>
            <a:off x="158052" y="2210307"/>
            <a:ext cx="1534637" cy="2254488"/>
          </a:xfrm>
          <a:prstGeom prst="can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2667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Big</a:t>
            </a:r>
            <a:endParaRPr lang="en-US" sz="2667" dirty="0">
              <a:solidFill>
                <a:prstClr val="white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2667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Data</a:t>
            </a:r>
          </a:p>
        </p:txBody>
      </p:sp>
      <p:sp>
        <p:nvSpPr>
          <p:cNvPr id="96" name="Right Arrow 95"/>
          <p:cNvSpPr/>
          <p:nvPr/>
        </p:nvSpPr>
        <p:spPr>
          <a:xfrm>
            <a:off x="1813309" y="2755888"/>
            <a:ext cx="1933739" cy="1198800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2667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Training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9476448" y="2371959"/>
            <a:ext cx="2584361" cy="3035836"/>
            <a:chOff x="6934007" y="1783903"/>
            <a:chExt cx="1938271" cy="2276877"/>
          </a:xfrm>
        </p:grpSpPr>
        <p:grpSp>
          <p:nvGrpSpPr>
            <p:cNvPr id="21" name="Group 20"/>
            <p:cNvGrpSpPr/>
            <p:nvPr/>
          </p:nvGrpSpPr>
          <p:grpSpPr>
            <a:xfrm>
              <a:off x="7248513" y="1783903"/>
              <a:ext cx="1377229" cy="1732148"/>
              <a:chOff x="9125207" y="2174230"/>
              <a:chExt cx="1380488" cy="1736247"/>
            </a:xfrm>
          </p:grpSpPr>
          <p:sp>
            <p:nvSpPr>
              <p:cNvPr id="22" name="Rectangle 21"/>
              <p:cNvSpPr/>
              <p:nvPr/>
            </p:nvSpPr>
            <p:spPr>
              <a:xfrm>
                <a:off x="9125207" y="2174230"/>
                <a:ext cx="1380488" cy="1736247"/>
              </a:xfrm>
              <a:prstGeom prst="rect">
                <a:avLst/>
              </a:prstGeom>
              <a:ln w="571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9214582" y="2275991"/>
                <a:ext cx="1200434" cy="141115"/>
              </a:xfrm>
              <a:prstGeom prst="rect">
                <a:avLst/>
              </a:prstGeom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9214582" y="2503488"/>
                <a:ext cx="1200434" cy="1300416"/>
              </a:xfrm>
              <a:prstGeom prst="rect">
                <a:avLst/>
              </a:prstGeom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grpSp>
            <p:nvGrpSpPr>
              <p:cNvPr id="26" name="Group 25"/>
              <p:cNvGrpSpPr/>
              <p:nvPr/>
            </p:nvGrpSpPr>
            <p:grpSpPr>
              <a:xfrm>
                <a:off x="9330413" y="3302478"/>
                <a:ext cx="977923" cy="353568"/>
                <a:chOff x="9339557" y="3293334"/>
                <a:chExt cx="977923" cy="353568"/>
              </a:xfrm>
            </p:grpSpPr>
            <p:cxnSp>
              <p:nvCxnSpPr>
                <p:cNvPr id="30" name="Straight Connector 29"/>
                <p:cNvCxnSpPr/>
                <p:nvPr/>
              </p:nvCxnSpPr>
              <p:spPr>
                <a:xfrm>
                  <a:off x="9339557" y="3293334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/>
                <p:cNvCxnSpPr/>
                <p:nvPr/>
              </p:nvCxnSpPr>
              <p:spPr>
                <a:xfrm>
                  <a:off x="9339557" y="3352262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/>
                <p:cNvCxnSpPr/>
                <p:nvPr/>
              </p:nvCxnSpPr>
              <p:spPr>
                <a:xfrm>
                  <a:off x="9339557" y="3529046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/>
                <p:cNvCxnSpPr/>
                <p:nvPr/>
              </p:nvCxnSpPr>
              <p:spPr>
                <a:xfrm>
                  <a:off x="9339557" y="3587974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/>
                <p:cNvCxnSpPr/>
                <p:nvPr/>
              </p:nvCxnSpPr>
              <p:spPr>
                <a:xfrm>
                  <a:off x="9339557" y="3646902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/>
                <p:cNvCxnSpPr/>
                <p:nvPr/>
              </p:nvCxnSpPr>
              <p:spPr>
                <a:xfrm>
                  <a:off x="9339557" y="3470118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Straight Connector 35"/>
                <p:cNvCxnSpPr/>
                <p:nvPr/>
              </p:nvCxnSpPr>
              <p:spPr>
                <a:xfrm>
                  <a:off x="9339557" y="3411190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41" name="TextBox 40"/>
            <p:cNvSpPr txBox="1"/>
            <p:nvPr/>
          </p:nvSpPr>
          <p:spPr>
            <a:xfrm>
              <a:off x="6934007" y="3560691"/>
              <a:ext cx="1938271" cy="5000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3733" dirty="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rPr>
                <a:t>Application</a:t>
              </a:r>
            </a:p>
          </p:txBody>
        </p:sp>
      </p:grpSp>
      <p:sp>
        <p:nvSpPr>
          <p:cNvPr id="42" name="Right Arrow 41"/>
          <p:cNvSpPr/>
          <p:nvPr/>
        </p:nvSpPr>
        <p:spPr>
          <a:xfrm>
            <a:off x="8152779" y="3498681"/>
            <a:ext cx="1658250" cy="1198800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Decision</a:t>
            </a:r>
          </a:p>
        </p:txBody>
      </p:sp>
      <p:sp>
        <p:nvSpPr>
          <p:cNvPr id="2" name="Left Arrow 1"/>
          <p:cNvSpPr/>
          <p:nvPr/>
        </p:nvSpPr>
        <p:spPr>
          <a:xfrm>
            <a:off x="7996855" y="2083270"/>
            <a:ext cx="1633067" cy="1243892"/>
          </a:xfrm>
          <a:prstGeom prst="lef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Query</a:t>
            </a:r>
          </a:p>
        </p:txBody>
      </p:sp>
      <p:grpSp>
        <p:nvGrpSpPr>
          <p:cNvPr id="52" name="Group 51"/>
          <p:cNvGrpSpPr/>
          <p:nvPr/>
        </p:nvGrpSpPr>
        <p:grpSpPr>
          <a:xfrm>
            <a:off x="10148956" y="2966994"/>
            <a:ext cx="1320617" cy="736469"/>
            <a:chOff x="7584821" y="2225245"/>
            <a:chExt cx="990463" cy="552352"/>
          </a:xfrm>
        </p:grpSpPr>
        <p:sp>
          <p:nvSpPr>
            <p:cNvPr id="53" name="Rectangle 52"/>
            <p:cNvSpPr/>
            <p:nvPr/>
          </p:nvSpPr>
          <p:spPr>
            <a:xfrm>
              <a:off x="7584821" y="2225245"/>
              <a:ext cx="481364" cy="462472"/>
            </a:xfrm>
            <a:prstGeom prst="rect">
              <a:avLst/>
            </a:prstGeom>
            <a:solidFill>
              <a:schemeClr val="tx1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4" name="Oval 53"/>
            <p:cNvSpPr/>
            <p:nvPr/>
          </p:nvSpPr>
          <p:spPr>
            <a:xfrm>
              <a:off x="7664774" y="2299845"/>
              <a:ext cx="303656" cy="30365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6" name="Triangle 55"/>
            <p:cNvSpPr/>
            <p:nvPr/>
          </p:nvSpPr>
          <p:spPr>
            <a:xfrm rot="5400000">
              <a:off x="7754787" y="2373936"/>
              <a:ext cx="180351" cy="155475"/>
            </a:xfrm>
            <a:prstGeom prst="triangl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8174267" y="2225245"/>
              <a:ext cx="401017" cy="236256"/>
            </a:xfrm>
            <a:prstGeom prst="rect">
              <a:avLst/>
            </a:prstGeom>
            <a:solidFill>
              <a:srgbClr val="7030A0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8174267" y="2529126"/>
              <a:ext cx="401017" cy="236256"/>
            </a:xfrm>
            <a:prstGeom prst="rect">
              <a:avLst/>
            </a:prstGeom>
            <a:solidFill>
              <a:schemeClr val="accent4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cxnSp>
          <p:nvCxnSpPr>
            <p:cNvPr id="59" name="Straight Connector 58"/>
            <p:cNvCxnSpPr/>
            <p:nvPr/>
          </p:nvCxnSpPr>
          <p:spPr>
            <a:xfrm>
              <a:off x="7651675" y="2777597"/>
              <a:ext cx="385489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2" name="TextBox 71"/>
          <p:cNvSpPr txBox="1"/>
          <p:nvPr/>
        </p:nvSpPr>
        <p:spPr>
          <a:xfrm>
            <a:off x="1886691" y="410913"/>
            <a:ext cx="2483629" cy="748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4267" b="1" dirty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Learning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7804079" y="410913"/>
            <a:ext cx="2637005" cy="748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4267" b="1" dirty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Inference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669801" y="4638326"/>
            <a:ext cx="10142783" cy="1491437"/>
            <a:chOff x="669801" y="4638326"/>
            <a:chExt cx="10142783" cy="1491437"/>
          </a:xfrm>
        </p:grpSpPr>
        <p:sp>
          <p:nvSpPr>
            <p:cNvPr id="74" name="U-Turn Arrow 6"/>
            <p:cNvSpPr/>
            <p:nvPr/>
          </p:nvSpPr>
          <p:spPr>
            <a:xfrm rot="10800000">
              <a:off x="669801" y="4638326"/>
              <a:ext cx="10142783" cy="1491437"/>
            </a:xfrm>
            <a:custGeom>
              <a:avLst/>
              <a:gdLst>
                <a:gd name="connsiteX0" fmla="*/ 0 w 7802680"/>
                <a:gd name="connsiteY0" fmla="*/ 1118578 h 1118578"/>
                <a:gd name="connsiteX1" fmla="*/ 0 w 7802680"/>
                <a:gd name="connsiteY1" fmla="*/ 489378 h 1118578"/>
                <a:gd name="connsiteX2" fmla="*/ 489378 w 7802680"/>
                <a:gd name="connsiteY2" fmla="*/ 0 h 1118578"/>
                <a:gd name="connsiteX3" fmla="*/ 7181701 w 7802680"/>
                <a:gd name="connsiteY3" fmla="*/ 0 h 1118578"/>
                <a:gd name="connsiteX4" fmla="*/ 7671079 w 7802680"/>
                <a:gd name="connsiteY4" fmla="*/ 489378 h 1118578"/>
                <a:gd name="connsiteX5" fmla="*/ 7671079 w 7802680"/>
                <a:gd name="connsiteY5" fmla="*/ 838934 h 1118578"/>
                <a:gd name="connsiteX6" fmla="*/ 7802680 w 7802680"/>
                <a:gd name="connsiteY6" fmla="*/ 838934 h 1118578"/>
                <a:gd name="connsiteX7" fmla="*/ 7528103 w 7802680"/>
                <a:gd name="connsiteY7" fmla="*/ 1118578 h 1118578"/>
                <a:gd name="connsiteX8" fmla="*/ 7253525 w 7802680"/>
                <a:gd name="connsiteY8" fmla="*/ 838934 h 1118578"/>
                <a:gd name="connsiteX9" fmla="*/ 7385126 w 7802680"/>
                <a:gd name="connsiteY9" fmla="*/ 838934 h 1118578"/>
                <a:gd name="connsiteX10" fmla="*/ 7385126 w 7802680"/>
                <a:gd name="connsiteY10" fmla="*/ 489378 h 1118578"/>
                <a:gd name="connsiteX11" fmla="*/ 7181701 w 7802680"/>
                <a:gd name="connsiteY11" fmla="*/ 285953 h 1118578"/>
                <a:gd name="connsiteX12" fmla="*/ 489378 w 7802680"/>
                <a:gd name="connsiteY12" fmla="*/ 285953 h 1118578"/>
                <a:gd name="connsiteX13" fmla="*/ 285953 w 7802680"/>
                <a:gd name="connsiteY13" fmla="*/ 489378 h 1118578"/>
                <a:gd name="connsiteX14" fmla="*/ 285953 w 7802680"/>
                <a:gd name="connsiteY14" fmla="*/ 1118578 h 1118578"/>
                <a:gd name="connsiteX15" fmla="*/ 0 w 7802680"/>
                <a:gd name="connsiteY15" fmla="*/ 1118578 h 1118578"/>
                <a:gd name="connsiteX0" fmla="*/ 0 w 7802680"/>
                <a:gd name="connsiteY0" fmla="*/ 1118578 h 1118578"/>
                <a:gd name="connsiteX1" fmla="*/ 0 w 7802680"/>
                <a:gd name="connsiteY1" fmla="*/ 489378 h 1118578"/>
                <a:gd name="connsiteX2" fmla="*/ 489378 w 7802680"/>
                <a:gd name="connsiteY2" fmla="*/ 0 h 1118578"/>
                <a:gd name="connsiteX3" fmla="*/ 7181701 w 7802680"/>
                <a:gd name="connsiteY3" fmla="*/ 0 h 1118578"/>
                <a:gd name="connsiteX4" fmla="*/ 7671079 w 7802680"/>
                <a:gd name="connsiteY4" fmla="*/ 489378 h 1118578"/>
                <a:gd name="connsiteX5" fmla="*/ 7671079 w 7802680"/>
                <a:gd name="connsiteY5" fmla="*/ 838934 h 1118578"/>
                <a:gd name="connsiteX6" fmla="*/ 7802680 w 7802680"/>
                <a:gd name="connsiteY6" fmla="*/ 838934 h 1118578"/>
                <a:gd name="connsiteX7" fmla="*/ 7528103 w 7802680"/>
                <a:gd name="connsiteY7" fmla="*/ 1118578 h 1118578"/>
                <a:gd name="connsiteX8" fmla="*/ 7253525 w 7802680"/>
                <a:gd name="connsiteY8" fmla="*/ 838934 h 1118578"/>
                <a:gd name="connsiteX9" fmla="*/ 7385126 w 7802680"/>
                <a:gd name="connsiteY9" fmla="*/ 838934 h 1118578"/>
                <a:gd name="connsiteX10" fmla="*/ 7385126 w 7802680"/>
                <a:gd name="connsiteY10" fmla="*/ 489378 h 1118578"/>
                <a:gd name="connsiteX11" fmla="*/ 7181701 w 7802680"/>
                <a:gd name="connsiteY11" fmla="*/ 285953 h 1118578"/>
                <a:gd name="connsiteX12" fmla="*/ 489378 w 7802680"/>
                <a:gd name="connsiteY12" fmla="*/ 285953 h 1118578"/>
                <a:gd name="connsiteX13" fmla="*/ 285953 w 7802680"/>
                <a:gd name="connsiteY13" fmla="*/ 489378 h 1118578"/>
                <a:gd name="connsiteX14" fmla="*/ 279647 w 7802680"/>
                <a:gd name="connsiteY14" fmla="*/ 658225 h 1118578"/>
                <a:gd name="connsiteX15" fmla="*/ 0 w 7802680"/>
                <a:gd name="connsiteY15" fmla="*/ 1118578 h 1118578"/>
                <a:gd name="connsiteX0" fmla="*/ 0 w 7802680"/>
                <a:gd name="connsiteY0" fmla="*/ 1118578 h 1118578"/>
                <a:gd name="connsiteX1" fmla="*/ 0 w 7802680"/>
                <a:gd name="connsiteY1" fmla="*/ 489378 h 1118578"/>
                <a:gd name="connsiteX2" fmla="*/ 489378 w 7802680"/>
                <a:gd name="connsiteY2" fmla="*/ 0 h 1118578"/>
                <a:gd name="connsiteX3" fmla="*/ 7181701 w 7802680"/>
                <a:gd name="connsiteY3" fmla="*/ 0 h 1118578"/>
                <a:gd name="connsiteX4" fmla="*/ 7671079 w 7802680"/>
                <a:gd name="connsiteY4" fmla="*/ 489378 h 1118578"/>
                <a:gd name="connsiteX5" fmla="*/ 7671079 w 7802680"/>
                <a:gd name="connsiteY5" fmla="*/ 838934 h 1118578"/>
                <a:gd name="connsiteX6" fmla="*/ 7802680 w 7802680"/>
                <a:gd name="connsiteY6" fmla="*/ 838934 h 1118578"/>
                <a:gd name="connsiteX7" fmla="*/ 7528103 w 7802680"/>
                <a:gd name="connsiteY7" fmla="*/ 1118578 h 1118578"/>
                <a:gd name="connsiteX8" fmla="*/ 7253525 w 7802680"/>
                <a:gd name="connsiteY8" fmla="*/ 838934 h 1118578"/>
                <a:gd name="connsiteX9" fmla="*/ 7385126 w 7802680"/>
                <a:gd name="connsiteY9" fmla="*/ 838934 h 1118578"/>
                <a:gd name="connsiteX10" fmla="*/ 7385126 w 7802680"/>
                <a:gd name="connsiteY10" fmla="*/ 489378 h 1118578"/>
                <a:gd name="connsiteX11" fmla="*/ 7181701 w 7802680"/>
                <a:gd name="connsiteY11" fmla="*/ 285953 h 1118578"/>
                <a:gd name="connsiteX12" fmla="*/ 489378 w 7802680"/>
                <a:gd name="connsiteY12" fmla="*/ 285953 h 1118578"/>
                <a:gd name="connsiteX13" fmla="*/ 285953 w 7802680"/>
                <a:gd name="connsiteY13" fmla="*/ 489378 h 1118578"/>
                <a:gd name="connsiteX14" fmla="*/ 0 w 7802680"/>
                <a:gd name="connsiteY14" fmla="*/ 1118578 h 1118578"/>
                <a:gd name="connsiteX0" fmla="*/ 285953 w 7802680"/>
                <a:gd name="connsiteY0" fmla="*/ 489378 h 1118578"/>
                <a:gd name="connsiteX1" fmla="*/ 0 w 7802680"/>
                <a:gd name="connsiteY1" fmla="*/ 489378 h 1118578"/>
                <a:gd name="connsiteX2" fmla="*/ 489378 w 7802680"/>
                <a:gd name="connsiteY2" fmla="*/ 0 h 1118578"/>
                <a:gd name="connsiteX3" fmla="*/ 7181701 w 7802680"/>
                <a:gd name="connsiteY3" fmla="*/ 0 h 1118578"/>
                <a:gd name="connsiteX4" fmla="*/ 7671079 w 7802680"/>
                <a:gd name="connsiteY4" fmla="*/ 489378 h 1118578"/>
                <a:gd name="connsiteX5" fmla="*/ 7671079 w 7802680"/>
                <a:gd name="connsiteY5" fmla="*/ 838934 h 1118578"/>
                <a:gd name="connsiteX6" fmla="*/ 7802680 w 7802680"/>
                <a:gd name="connsiteY6" fmla="*/ 838934 h 1118578"/>
                <a:gd name="connsiteX7" fmla="*/ 7528103 w 7802680"/>
                <a:gd name="connsiteY7" fmla="*/ 1118578 h 1118578"/>
                <a:gd name="connsiteX8" fmla="*/ 7253525 w 7802680"/>
                <a:gd name="connsiteY8" fmla="*/ 838934 h 1118578"/>
                <a:gd name="connsiteX9" fmla="*/ 7385126 w 7802680"/>
                <a:gd name="connsiteY9" fmla="*/ 838934 h 1118578"/>
                <a:gd name="connsiteX10" fmla="*/ 7385126 w 7802680"/>
                <a:gd name="connsiteY10" fmla="*/ 489378 h 1118578"/>
                <a:gd name="connsiteX11" fmla="*/ 7181701 w 7802680"/>
                <a:gd name="connsiteY11" fmla="*/ 285953 h 1118578"/>
                <a:gd name="connsiteX12" fmla="*/ 489378 w 7802680"/>
                <a:gd name="connsiteY12" fmla="*/ 285953 h 1118578"/>
                <a:gd name="connsiteX13" fmla="*/ 285953 w 7802680"/>
                <a:gd name="connsiteY13" fmla="*/ 489378 h 1118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802680" h="1118578">
                  <a:moveTo>
                    <a:pt x="285953" y="489378"/>
                  </a:moveTo>
                  <a:lnTo>
                    <a:pt x="0" y="489378"/>
                  </a:lnTo>
                  <a:cubicBezTo>
                    <a:pt x="0" y="219102"/>
                    <a:pt x="219102" y="0"/>
                    <a:pt x="489378" y="0"/>
                  </a:cubicBezTo>
                  <a:lnTo>
                    <a:pt x="7181701" y="0"/>
                  </a:lnTo>
                  <a:cubicBezTo>
                    <a:pt x="7451977" y="0"/>
                    <a:pt x="7671079" y="219102"/>
                    <a:pt x="7671079" y="489378"/>
                  </a:cubicBezTo>
                  <a:lnTo>
                    <a:pt x="7671079" y="838934"/>
                  </a:lnTo>
                  <a:lnTo>
                    <a:pt x="7802680" y="838934"/>
                  </a:lnTo>
                  <a:lnTo>
                    <a:pt x="7528103" y="1118578"/>
                  </a:lnTo>
                  <a:lnTo>
                    <a:pt x="7253525" y="838934"/>
                  </a:lnTo>
                  <a:lnTo>
                    <a:pt x="7385126" y="838934"/>
                  </a:lnTo>
                  <a:lnTo>
                    <a:pt x="7385126" y="489378"/>
                  </a:lnTo>
                  <a:cubicBezTo>
                    <a:pt x="7385126" y="377029"/>
                    <a:pt x="7294050" y="285953"/>
                    <a:pt x="7181701" y="285953"/>
                  </a:cubicBezTo>
                  <a:lnTo>
                    <a:pt x="489378" y="285953"/>
                  </a:lnTo>
                  <a:cubicBezTo>
                    <a:pt x="377029" y="285953"/>
                    <a:pt x="285953" y="377029"/>
                    <a:pt x="285953" y="489378"/>
                  </a:cubicBezTo>
                  <a:close/>
                </a:path>
              </a:pathLst>
            </a:custGeom>
            <a:gradFill>
              <a:gsLst>
                <a:gs pos="0">
                  <a:srgbClr val="FF0000"/>
                </a:gs>
                <a:gs pos="50000">
                  <a:srgbClr val="C00000"/>
                </a:gs>
                <a:gs pos="100000">
                  <a:srgbClr val="C00000"/>
                </a:gs>
              </a:gsLst>
            </a:gra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prstClr val="black"/>
                </a:solidFill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1605455" y="5277771"/>
              <a:ext cx="177324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Helvetica Neue" charset="0"/>
                  <a:ea typeface="Helvetica Neue" charset="0"/>
                  <a:cs typeface="Helvetica Neue" charset="0"/>
                </a:rPr>
                <a:t>Feedback</a:t>
              </a: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4002018" y="1936517"/>
            <a:ext cx="3697429" cy="2624703"/>
            <a:chOff x="4012915" y="2055821"/>
            <a:chExt cx="3361299" cy="2386094"/>
          </a:xfrm>
        </p:grpSpPr>
        <p:cxnSp>
          <p:nvCxnSpPr>
            <p:cNvPr id="118" name="Straight Arrow Connector 117"/>
            <p:cNvCxnSpPr/>
            <p:nvPr/>
          </p:nvCxnSpPr>
          <p:spPr>
            <a:xfrm>
              <a:off x="5942928" y="3239934"/>
              <a:ext cx="1431286" cy="893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19" name="Straight Arrow Connector 118"/>
            <p:cNvCxnSpPr>
              <a:stCxn id="126" idx="6"/>
            </p:cNvCxnSpPr>
            <p:nvPr/>
          </p:nvCxnSpPr>
          <p:spPr>
            <a:xfrm>
              <a:off x="4287522" y="2193123"/>
              <a:ext cx="1655406" cy="106468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20" name="Straight Arrow Connector 119"/>
            <p:cNvCxnSpPr>
              <a:stCxn id="130" idx="6"/>
            </p:cNvCxnSpPr>
            <p:nvPr/>
          </p:nvCxnSpPr>
          <p:spPr>
            <a:xfrm>
              <a:off x="4287522" y="2720995"/>
              <a:ext cx="1655406" cy="52787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21" name="Straight Arrow Connector 120"/>
            <p:cNvCxnSpPr>
              <a:stCxn id="127" idx="6"/>
            </p:cNvCxnSpPr>
            <p:nvPr/>
          </p:nvCxnSpPr>
          <p:spPr>
            <a:xfrm flipV="1">
              <a:off x="4287522" y="3239934"/>
              <a:ext cx="1655406" cy="893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22" name="Straight Arrow Connector 121"/>
            <p:cNvCxnSpPr>
              <a:stCxn id="128" idx="6"/>
            </p:cNvCxnSpPr>
            <p:nvPr/>
          </p:nvCxnSpPr>
          <p:spPr>
            <a:xfrm flipV="1">
              <a:off x="4287522" y="3248866"/>
              <a:ext cx="1636592" cy="52787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23" name="Straight Arrow Connector 122"/>
            <p:cNvCxnSpPr>
              <a:stCxn id="129" idx="6"/>
            </p:cNvCxnSpPr>
            <p:nvPr/>
          </p:nvCxnSpPr>
          <p:spPr>
            <a:xfrm flipV="1">
              <a:off x="4287522" y="3257800"/>
              <a:ext cx="1636592" cy="104681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grpSp>
          <p:nvGrpSpPr>
            <p:cNvPr id="125" name="Group 124"/>
            <p:cNvGrpSpPr/>
            <p:nvPr/>
          </p:nvGrpSpPr>
          <p:grpSpPr>
            <a:xfrm>
              <a:off x="4012915" y="2055821"/>
              <a:ext cx="274607" cy="2386094"/>
              <a:chOff x="4810479" y="726948"/>
              <a:chExt cx="228603" cy="1986366"/>
            </a:xfrm>
          </p:grpSpPr>
          <p:sp>
            <p:nvSpPr>
              <p:cNvPr id="126" name="Oval 125"/>
              <p:cNvSpPr/>
              <p:nvPr/>
            </p:nvSpPr>
            <p:spPr>
              <a:xfrm>
                <a:off x="4810479" y="726948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27" name="Oval 126"/>
              <p:cNvSpPr/>
              <p:nvPr/>
            </p:nvSpPr>
            <p:spPr>
              <a:xfrm>
                <a:off x="4810480" y="1605829"/>
                <a:ext cx="228602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28" name="Oval 127"/>
              <p:cNvSpPr/>
              <p:nvPr/>
            </p:nvSpPr>
            <p:spPr>
              <a:xfrm>
                <a:off x="4810479" y="2045271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29" name="Oval 128"/>
              <p:cNvSpPr/>
              <p:nvPr/>
            </p:nvSpPr>
            <p:spPr>
              <a:xfrm>
                <a:off x="4810479" y="2484713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30" name="Oval 129"/>
              <p:cNvSpPr/>
              <p:nvPr/>
            </p:nvSpPr>
            <p:spPr>
              <a:xfrm>
                <a:off x="4810479" y="1166389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</p:grpSp>
      <p:grpSp>
        <p:nvGrpSpPr>
          <p:cNvPr id="13" name="Group 12"/>
          <p:cNvGrpSpPr/>
          <p:nvPr/>
        </p:nvGrpSpPr>
        <p:grpSpPr>
          <a:xfrm>
            <a:off x="4799806" y="2208864"/>
            <a:ext cx="2080007" cy="2080009"/>
            <a:chOff x="5724072" y="7333"/>
            <a:chExt cx="2080007" cy="2080009"/>
          </a:xfrm>
        </p:grpSpPr>
        <p:sp>
          <p:nvSpPr>
            <p:cNvPr id="124" name="Oval 123"/>
            <p:cNvSpPr/>
            <p:nvPr/>
          </p:nvSpPr>
          <p:spPr>
            <a:xfrm>
              <a:off x="5724072" y="7333"/>
              <a:ext cx="2080007" cy="2080009"/>
            </a:xfrm>
            <a:prstGeom prst="ellipse">
              <a:avLst/>
            </a:prstGeom>
            <a:solidFill>
              <a:schemeClr val="bg1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117" name="Freeform 116"/>
            <p:cNvSpPr/>
            <p:nvPr/>
          </p:nvSpPr>
          <p:spPr>
            <a:xfrm>
              <a:off x="6230972" y="573468"/>
              <a:ext cx="1066207" cy="947739"/>
            </a:xfrm>
            <a:custGeom>
              <a:avLst/>
              <a:gdLst>
                <a:gd name="connsiteX0" fmla="*/ 0 w 1340556"/>
                <a:gd name="connsiteY0" fmla="*/ 1189143 h 1288265"/>
                <a:gd name="connsiteX1" fmla="*/ 310444 w 1340556"/>
                <a:gd name="connsiteY1" fmla="*/ 1189143 h 1288265"/>
                <a:gd name="connsiteX2" fmla="*/ 776111 w 1340556"/>
                <a:gd name="connsiteY2" fmla="*/ 159032 h 1288265"/>
                <a:gd name="connsiteX3" fmla="*/ 1340556 w 1340556"/>
                <a:gd name="connsiteY3" fmla="*/ 3810 h 1288265"/>
                <a:gd name="connsiteX0" fmla="*/ 0 w 1340556"/>
                <a:gd name="connsiteY0" fmla="*/ 1186354 h 1233692"/>
                <a:gd name="connsiteX1" fmla="*/ 437444 w 1340556"/>
                <a:gd name="connsiteY1" fmla="*/ 1073465 h 1233692"/>
                <a:gd name="connsiteX2" fmla="*/ 776111 w 1340556"/>
                <a:gd name="connsiteY2" fmla="*/ 156243 h 1233692"/>
                <a:gd name="connsiteX3" fmla="*/ 1340556 w 1340556"/>
                <a:gd name="connsiteY3" fmla="*/ 1021 h 1233692"/>
                <a:gd name="connsiteX0" fmla="*/ 0 w 1340556"/>
                <a:gd name="connsiteY0" fmla="*/ 1186354 h 1186354"/>
                <a:gd name="connsiteX1" fmla="*/ 776111 w 1340556"/>
                <a:gd name="connsiteY1" fmla="*/ 156243 h 1186354"/>
                <a:gd name="connsiteX2" fmla="*/ 1340556 w 1340556"/>
                <a:gd name="connsiteY2" fmla="*/ 1021 h 1186354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40556" h="1185333">
                  <a:moveTo>
                    <a:pt x="0" y="1185333"/>
                  </a:moveTo>
                  <a:cubicBezTo>
                    <a:pt x="658518" y="1171222"/>
                    <a:pt x="653815" y="14111"/>
                    <a:pt x="1340556" y="0"/>
                  </a:cubicBezTo>
                </a:path>
              </a:pathLst>
            </a:custGeom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40883409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" name="Group 134"/>
          <p:cNvGrpSpPr/>
          <p:nvPr/>
        </p:nvGrpSpPr>
        <p:grpSpPr>
          <a:xfrm>
            <a:off x="6191404" y="2887622"/>
            <a:ext cx="1295926" cy="919942"/>
            <a:chOff x="4012915" y="2055821"/>
            <a:chExt cx="3361299" cy="2386094"/>
          </a:xfrm>
        </p:grpSpPr>
        <p:cxnSp>
          <p:nvCxnSpPr>
            <p:cNvPr id="136" name="Straight Arrow Connector 135"/>
            <p:cNvCxnSpPr/>
            <p:nvPr/>
          </p:nvCxnSpPr>
          <p:spPr>
            <a:xfrm>
              <a:off x="5942928" y="3239934"/>
              <a:ext cx="1431286" cy="893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37" name="Straight Arrow Connector 136"/>
            <p:cNvCxnSpPr/>
            <p:nvPr/>
          </p:nvCxnSpPr>
          <p:spPr>
            <a:xfrm>
              <a:off x="4287522" y="2193123"/>
              <a:ext cx="1655406" cy="106468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38" name="Straight Arrow Connector 137"/>
            <p:cNvCxnSpPr/>
            <p:nvPr/>
          </p:nvCxnSpPr>
          <p:spPr>
            <a:xfrm>
              <a:off x="4287522" y="2720995"/>
              <a:ext cx="1655406" cy="52787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39" name="Straight Arrow Connector 138"/>
            <p:cNvCxnSpPr/>
            <p:nvPr/>
          </p:nvCxnSpPr>
          <p:spPr>
            <a:xfrm flipV="1">
              <a:off x="4287522" y="3239934"/>
              <a:ext cx="1655406" cy="893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40" name="Straight Arrow Connector 139"/>
            <p:cNvCxnSpPr/>
            <p:nvPr/>
          </p:nvCxnSpPr>
          <p:spPr>
            <a:xfrm flipV="1">
              <a:off x="4287522" y="3248866"/>
              <a:ext cx="1636592" cy="52787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41" name="Straight Arrow Connector 140"/>
            <p:cNvCxnSpPr/>
            <p:nvPr/>
          </p:nvCxnSpPr>
          <p:spPr>
            <a:xfrm flipV="1">
              <a:off x="4287522" y="3257800"/>
              <a:ext cx="1636592" cy="104681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grpSp>
          <p:nvGrpSpPr>
            <p:cNvPr id="142" name="Group 141"/>
            <p:cNvGrpSpPr/>
            <p:nvPr/>
          </p:nvGrpSpPr>
          <p:grpSpPr>
            <a:xfrm>
              <a:off x="4012915" y="2055821"/>
              <a:ext cx="274607" cy="2386094"/>
              <a:chOff x="4810479" y="726948"/>
              <a:chExt cx="228603" cy="1986366"/>
            </a:xfrm>
          </p:grpSpPr>
          <p:sp>
            <p:nvSpPr>
              <p:cNvPr id="143" name="Oval 142"/>
              <p:cNvSpPr/>
              <p:nvPr/>
            </p:nvSpPr>
            <p:spPr>
              <a:xfrm>
                <a:off x="4810479" y="726948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44" name="Oval 143"/>
              <p:cNvSpPr/>
              <p:nvPr/>
            </p:nvSpPr>
            <p:spPr>
              <a:xfrm>
                <a:off x="4810480" y="1605829"/>
                <a:ext cx="228602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45" name="Oval 144"/>
              <p:cNvSpPr/>
              <p:nvPr/>
            </p:nvSpPr>
            <p:spPr>
              <a:xfrm>
                <a:off x="4810479" y="2045271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46" name="Oval 145"/>
              <p:cNvSpPr/>
              <p:nvPr/>
            </p:nvSpPr>
            <p:spPr>
              <a:xfrm>
                <a:off x="4810479" y="2484713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47" name="Oval 146"/>
              <p:cNvSpPr/>
              <p:nvPr/>
            </p:nvSpPr>
            <p:spPr>
              <a:xfrm>
                <a:off x="4810479" y="1166389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</p:grpSp>
      <p:grpSp>
        <p:nvGrpSpPr>
          <p:cNvPr id="148" name="Group 147"/>
          <p:cNvGrpSpPr/>
          <p:nvPr/>
        </p:nvGrpSpPr>
        <p:grpSpPr>
          <a:xfrm>
            <a:off x="6508912" y="3015140"/>
            <a:ext cx="662755" cy="662755"/>
            <a:chOff x="5724072" y="7333"/>
            <a:chExt cx="2080007" cy="2080009"/>
          </a:xfrm>
        </p:grpSpPr>
        <p:sp>
          <p:nvSpPr>
            <p:cNvPr id="149" name="Oval 148"/>
            <p:cNvSpPr/>
            <p:nvPr/>
          </p:nvSpPr>
          <p:spPr>
            <a:xfrm>
              <a:off x="5724072" y="7333"/>
              <a:ext cx="2080007" cy="2080009"/>
            </a:xfrm>
            <a:prstGeom prst="ellipse">
              <a:avLst/>
            </a:prstGeom>
            <a:solidFill>
              <a:schemeClr val="bg1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150" name="Freeform 149"/>
            <p:cNvSpPr/>
            <p:nvPr/>
          </p:nvSpPr>
          <p:spPr>
            <a:xfrm>
              <a:off x="6230972" y="573468"/>
              <a:ext cx="1066207" cy="947739"/>
            </a:xfrm>
            <a:custGeom>
              <a:avLst/>
              <a:gdLst>
                <a:gd name="connsiteX0" fmla="*/ 0 w 1340556"/>
                <a:gd name="connsiteY0" fmla="*/ 1189143 h 1288265"/>
                <a:gd name="connsiteX1" fmla="*/ 310444 w 1340556"/>
                <a:gd name="connsiteY1" fmla="*/ 1189143 h 1288265"/>
                <a:gd name="connsiteX2" fmla="*/ 776111 w 1340556"/>
                <a:gd name="connsiteY2" fmla="*/ 159032 h 1288265"/>
                <a:gd name="connsiteX3" fmla="*/ 1340556 w 1340556"/>
                <a:gd name="connsiteY3" fmla="*/ 3810 h 1288265"/>
                <a:gd name="connsiteX0" fmla="*/ 0 w 1340556"/>
                <a:gd name="connsiteY0" fmla="*/ 1186354 h 1233692"/>
                <a:gd name="connsiteX1" fmla="*/ 437444 w 1340556"/>
                <a:gd name="connsiteY1" fmla="*/ 1073465 h 1233692"/>
                <a:gd name="connsiteX2" fmla="*/ 776111 w 1340556"/>
                <a:gd name="connsiteY2" fmla="*/ 156243 h 1233692"/>
                <a:gd name="connsiteX3" fmla="*/ 1340556 w 1340556"/>
                <a:gd name="connsiteY3" fmla="*/ 1021 h 1233692"/>
                <a:gd name="connsiteX0" fmla="*/ 0 w 1340556"/>
                <a:gd name="connsiteY0" fmla="*/ 1186354 h 1186354"/>
                <a:gd name="connsiteX1" fmla="*/ 776111 w 1340556"/>
                <a:gd name="connsiteY1" fmla="*/ 156243 h 1186354"/>
                <a:gd name="connsiteX2" fmla="*/ 1340556 w 1340556"/>
                <a:gd name="connsiteY2" fmla="*/ 1021 h 1186354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40556" h="1185333">
                  <a:moveTo>
                    <a:pt x="0" y="1185333"/>
                  </a:moveTo>
                  <a:cubicBezTo>
                    <a:pt x="658518" y="1171222"/>
                    <a:pt x="653815" y="14111"/>
                    <a:pt x="1340556" y="0"/>
                  </a:cubicBezTo>
                </a:path>
              </a:pathLst>
            </a:custGeom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6360610" y="2613120"/>
            <a:ext cx="3193367" cy="3494527"/>
            <a:chOff x="6353462" y="2605444"/>
            <a:chExt cx="3193367" cy="3494527"/>
          </a:xfrm>
        </p:grpSpPr>
        <p:grpSp>
          <p:nvGrpSpPr>
            <p:cNvPr id="11" name="Group 10"/>
            <p:cNvGrpSpPr/>
            <p:nvPr/>
          </p:nvGrpSpPr>
          <p:grpSpPr>
            <a:xfrm>
              <a:off x="6353462" y="2605444"/>
              <a:ext cx="3193367" cy="3493012"/>
              <a:chOff x="6353462" y="2605444"/>
              <a:chExt cx="3193367" cy="3493012"/>
            </a:xfrm>
          </p:grpSpPr>
          <p:sp>
            <p:nvSpPr>
              <p:cNvPr id="9" name="Bent Arrow 8"/>
              <p:cNvSpPr/>
              <p:nvPr/>
            </p:nvSpPr>
            <p:spPr>
              <a:xfrm rot="16200000">
                <a:off x="6677614" y="3990659"/>
                <a:ext cx="1783645" cy="2431949"/>
              </a:xfrm>
              <a:prstGeom prst="bentArrow">
                <a:avLst>
                  <a:gd name="adj1" fmla="val 18614"/>
                  <a:gd name="adj2" fmla="val 25000"/>
                  <a:gd name="adj3" fmla="val 25000"/>
                  <a:gd name="adj4" fmla="val 75000"/>
                </a:avLst>
              </a:prstGeom>
              <a:gradFill>
                <a:gsLst>
                  <a:gs pos="0">
                    <a:srgbClr val="FF0000"/>
                  </a:gs>
                  <a:gs pos="50000">
                    <a:srgbClr val="C00000"/>
                  </a:gs>
                  <a:gs pos="100000">
                    <a:srgbClr val="C00000"/>
                  </a:gs>
                </a:gsLst>
              </a:gradFill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 rot="1939232">
                <a:off x="7157645" y="2605444"/>
                <a:ext cx="2389184" cy="3144108"/>
              </a:xfrm>
              <a:prstGeom prst="rect">
                <a:avLst/>
              </a:prstGeom>
              <a:noFill/>
            </p:spPr>
            <p:txBody>
              <a:bodyPr wrap="none" rtlCol="0">
                <a:prstTxWarp prst="textArchDown">
                  <a:avLst>
                    <a:gd name="adj" fmla="val 3214247"/>
                  </a:avLst>
                </a:prstTxWarp>
                <a:spAutoFit/>
              </a:bodyPr>
              <a:lstStyle/>
              <a:p>
                <a:pPr algn="ctr"/>
                <a:r>
                  <a:rPr lang="en-US" sz="4000" dirty="0"/>
                  <a:t>Feedback</a:t>
                </a:r>
              </a:p>
            </p:txBody>
          </p:sp>
        </p:grpSp>
        <p:sp>
          <p:nvSpPr>
            <p:cNvPr id="134" name="TextBox 133"/>
            <p:cNvSpPr txBox="1"/>
            <p:nvPr/>
          </p:nvSpPr>
          <p:spPr>
            <a:xfrm rot="4734199">
              <a:off x="6634705" y="3489367"/>
              <a:ext cx="2732767" cy="2488442"/>
            </a:xfrm>
            <a:prstGeom prst="rect">
              <a:avLst/>
            </a:prstGeom>
            <a:noFill/>
          </p:spPr>
          <p:txBody>
            <a:bodyPr wrap="none" rtlCol="0">
              <a:prstTxWarp prst="textArchDown">
                <a:avLst>
                  <a:gd name="adj" fmla="val 3214247"/>
                </a:avLst>
              </a:prstTxWarp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Fast</a:t>
              </a:r>
            </a:p>
          </p:txBody>
        </p:sp>
      </p:grpSp>
      <p:cxnSp>
        <p:nvCxnSpPr>
          <p:cNvPr id="71" name="Straight Connector 70"/>
          <p:cNvCxnSpPr/>
          <p:nvPr/>
        </p:nvCxnSpPr>
        <p:spPr>
          <a:xfrm>
            <a:off x="6087592" y="0"/>
            <a:ext cx="0" cy="6858000"/>
          </a:xfrm>
          <a:prstGeom prst="line">
            <a:avLst/>
          </a:prstGeom>
          <a:ln>
            <a:prstDash val="sys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5" name="Can 54"/>
          <p:cNvSpPr/>
          <p:nvPr/>
        </p:nvSpPr>
        <p:spPr>
          <a:xfrm>
            <a:off x="158052" y="2210307"/>
            <a:ext cx="1534637" cy="2254488"/>
          </a:xfrm>
          <a:prstGeom prst="can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2667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Big</a:t>
            </a:r>
            <a:endParaRPr lang="en-US" sz="2667" dirty="0">
              <a:solidFill>
                <a:prstClr val="white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2667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Data</a:t>
            </a:r>
          </a:p>
        </p:txBody>
      </p:sp>
      <p:sp>
        <p:nvSpPr>
          <p:cNvPr id="96" name="Right Arrow 95"/>
          <p:cNvSpPr/>
          <p:nvPr/>
        </p:nvSpPr>
        <p:spPr>
          <a:xfrm>
            <a:off x="1813309" y="2755888"/>
            <a:ext cx="1933739" cy="1198800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2667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Training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9476448" y="2371959"/>
            <a:ext cx="2584361" cy="3035836"/>
            <a:chOff x="6934007" y="1783903"/>
            <a:chExt cx="1938271" cy="2276877"/>
          </a:xfrm>
        </p:grpSpPr>
        <p:grpSp>
          <p:nvGrpSpPr>
            <p:cNvPr id="21" name="Group 20"/>
            <p:cNvGrpSpPr/>
            <p:nvPr/>
          </p:nvGrpSpPr>
          <p:grpSpPr>
            <a:xfrm>
              <a:off x="7248513" y="1783903"/>
              <a:ext cx="1377229" cy="1732148"/>
              <a:chOff x="9125207" y="2174230"/>
              <a:chExt cx="1380488" cy="1736247"/>
            </a:xfrm>
          </p:grpSpPr>
          <p:sp>
            <p:nvSpPr>
              <p:cNvPr id="22" name="Rectangle 21"/>
              <p:cNvSpPr/>
              <p:nvPr/>
            </p:nvSpPr>
            <p:spPr>
              <a:xfrm>
                <a:off x="9125207" y="2174230"/>
                <a:ext cx="1380488" cy="1736247"/>
              </a:xfrm>
              <a:prstGeom prst="rect">
                <a:avLst/>
              </a:prstGeom>
              <a:ln w="571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9214582" y="2275991"/>
                <a:ext cx="1200434" cy="141115"/>
              </a:xfrm>
              <a:prstGeom prst="rect">
                <a:avLst/>
              </a:prstGeom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9214582" y="2503488"/>
                <a:ext cx="1200434" cy="1300416"/>
              </a:xfrm>
              <a:prstGeom prst="rect">
                <a:avLst/>
              </a:prstGeom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grpSp>
            <p:nvGrpSpPr>
              <p:cNvPr id="26" name="Group 25"/>
              <p:cNvGrpSpPr/>
              <p:nvPr/>
            </p:nvGrpSpPr>
            <p:grpSpPr>
              <a:xfrm>
                <a:off x="9330413" y="3302478"/>
                <a:ext cx="977923" cy="353568"/>
                <a:chOff x="9339557" y="3293334"/>
                <a:chExt cx="977923" cy="353568"/>
              </a:xfrm>
            </p:grpSpPr>
            <p:cxnSp>
              <p:nvCxnSpPr>
                <p:cNvPr id="30" name="Straight Connector 29"/>
                <p:cNvCxnSpPr/>
                <p:nvPr/>
              </p:nvCxnSpPr>
              <p:spPr>
                <a:xfrm>
                  <a:off x="9339557" y="3293334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/>
                <p:cNvCxnSpPr/>
                <p:nvPr/>
              </p:nvCxnSpPr>
              <p:spPr>
                <a:xfrm>
                  <a:off x="9339557" y="3352262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/>
                <p:cNvCxnSpPr/>
                <p:nvPr/>
              </p:nvCxnSpPr>
              <p:spPr>
                <a:xfrm>
                  <a:off x="9339557" y="3529046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/>
                <p:cNvCxnSpPr/>
                <p:nvPr/>
              </p:nvCxnSpPr>
              <p:spPr>
                <a:xfrm>
                  <a:off x="9339557" y="3587974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/>
                <p:cNvCxnSpPr/>
                <p:nvPr/>
              </p:nvCxnSpPr>
              <p:spPr>
                <a:xfrm>
                  <a:off x="9339557" y="3646902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/>
                <p:cNvCxnSpPr/>
                <p:nvPr/>
              </p:nvCxnSpPr>
              <p:spPr>
                <a:xfrm>
                  <a:off x="9339557" y="3470118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Straight Connector 35"/>
                <p:cNvCxnSpPr/>
                <p:nvPr/>
              </p:nvCxnSpPr>
              <p:spPr>
                <a:xfrm>
                  <a:off x="9339557" y="3411190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41" name="TextBox 40"/>
            <p:cNvSpPr txBox="1"/>
            <p:nvPr/>
          </p:nvSpPr>
          <p:spPr>
            <a:xfrm>
              <a:off x="6934007" y="3560691"/>
              <a:ext cx="1938271" cy="5000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3733" dirty="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rPr>
                <a:t>Application</a:t>
              </a:r>
            </a:p>
          </p:txBody>
        </p:sp>
      </p:grpSp>
      <p:sp>
        <p:nvSpPr>
          <p:cNvPr id="42" name="Right Arrow 41"/>
          <p:cNvSpPr/>
          <p:nvPr/>
        </p:nvSpPr>
        <p:spPr>
          <a:xfrm>
            <a:off x="8152779" y="3498681"/>
            <a:ext cx="1658250" cy="1198800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Decision</a:t>
            </a:r>
          </a:p>
        </p:txBody>
      </p:sp>
      <p:sp>
        <p:nvSpPr>
          <p:cNvPr id="2" name="Left Arrow 1"/>
          <p:cNvSpPr/>
          <p:nvPr/>
        </p:nvSpPr>
        <p:spPr>
          <a:xfrm>
            <a:off x="7996855" y="2083270"/>
            <a:ext cx="1633067" cy="1243892"/>
          </a:xfrm>
          <a:prstGeom prst="lef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Query</a:t>
            </a:r>
          </a:p>
        </p:txBody>
      </p:sp>
      <p:grpSp>
        <p:nvGrpSpPr>
          <p:cNvPr id="52" name="Group 51"/>
          <p:cNvGrpSpPr/>
          <p:nvPr/>
        </p:nvGrpSpPr>
        <p:grpSpPr>
          <a:xfrm>
            <a:off x="10148956" y="2966994"/>
            <a:ext cx="1320617" cy="736469"/>
            <a:chOff x="7584821" y="2225245"/>
            <a:chExt cx="990463" cy="552352"/>
          </a:xfrm>
        </p:grpSpPr>
        <p:sp>
          <p:nvSpPr>
            <p:cNvPr id="53" name="Rectangle 52"/>
            <p:cNvSpPr/>
            <p:nvPr/>
          </p:nvSpPr>
          <p:spPr>
            <a:xfrm>
              <a:off x="7584821" y="2225245"/>
              <a:ext cx="481364" cy="462472"/>
            </a:xfrm>
            <a:prstGeom prst="rect">
              <a:avLst/>
            </a:prstGeom>
            <a:solidFill>
              <a:schemeClr val="tx1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4" name="Oval 53"/>
            <p:cNvSpPr/>
            <p:nvPr/>
          </p:nvSpPr>
          <p:spPr>
            <a:xfrm>
              <a:off x="7664774" y="2299845"/>
              <a:ext cx="303656" cy="30365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6" name="Triangle 55"/>
            <p:cNvSpPr/>
            <p:nvPr/>
          </p:nvSpPr>
          <p:spPr>
            <a:xfrm rot="5400000">
              <a:off x="7754787" y="2373936"/>
              <a:ext cx="180351" cy="155475"/>
            </a:xfrm>
            <a:prstGeom prst="triangl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8174267" y="2225245"/>
              <a:ext cx="401017" cy="236256"/>
            </a:xfrm>
            <a:prstGeom prst="rect">
              <a:avLst/>
            </a:prstGeom>
            <a:solidFill>
              <a:srgbClr val="7030A0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8174267" y="2529126"/>
              <a:ext cx="401017" cy="236256"/>
            </a:xfrm>
            <a:prstGeom prst="rect">
              <a:avLst/>
            </a:prstGeom>
            <a:solidFill>
              <a:schemeClr val="accent4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cxnSp>
          <p:nvCxnSpPr>
            <p:cNvPr id="59" name="Straight Connector 58"/>
            <p:cNvCxnSpPr/>
            <p:nvPr/>
          </p:nvCxnSpPr>
          <p:spPr>
            <a:xfrm>
              <a:off x="7651675" y="2777597"/>
              <a:ext cx="385489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2" name="TextBox 71"/>
          <p:cNvSpPr txBox="1"/>
          <p:nvPr/>
        </p:nvSpPr>
        <p:spPr>
          <a:xfrm>
            <a:off x="1886691" y="410913"/>
            <a:ext cx="2483629" cy="748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4267" b="1" dirty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Learning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7804079" y="410913"/>
            <a:ext cx="2637005" cy="748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4267" b="1" dirty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Inference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669801" y="4638326"/>
            <a:ext cx="10142783" cy="1491437"/>
            <a:chOff x="669801" y="4638326"/>
            <a:chExt cx="10142783" cy="1491437"/>
          </a:xfrm>
        </p:grpSpPr>
        <p:sp>
          <p:nvSpPr>
            <p:cNvPr id="74" name="U-Turn Arrow 6"/>
            <p:cNvSpPr/>
            <p:nvPr/>
          </p:nvSpPr>
          <p:spPr>
            <a:xfrm rot="10800000">
              <a:off x="669801" y="4638326"/>
              <a:ext cx="10142783" cy="1491437"/>
            </a:xfrm>
            <a:custGeom>
              <a:avLst/>
              <a:gdLst>
                <a:gd name="connsiteX0" fmla="*/ 0 w 7802680"/>
                <a:gd name="connsiteY0" fmla="*/ 1118578 h 1118578"/>
                <a:gd name="connsiteX1" fmla="*/ 0 w 7802680"/>
                <a:gd name="connsiteY1" fmla="*/ 489378 h 1118578"/>
                <a:gd name="connsiteX2" fmla="*/ 489378 w 7802680"/>
                <a:gd name="connsiteY2" fmla="*/ 0 h 1118578"/>
                <a:gd name="connsiteX3" fmla="*/ 7181701 w 7802680"/>
                <a:gd name="connsiteY3" fmla="*/ 0 h 1118578"/>
                <a:gd name="connsiteX4" fmla="*/ 7671079 w 7802680"/>
                <a:gd name="connsiteY4" fmla="*/ 489378 h 1118578"/>
                <a:gd name="connsiteX5" fmla="*/ 7671079 w 7802680"/>
                <a:gd name="connsiteY5" fmla="*/ 838934 h 1118578"/>
                <a:gd name="connsiteX6" fmla="*/ 7802680 w 7802680"/>
                <a:gd name="connsiteY6" fmla="*/ 838934 h 1118578"/>
                <a:gd name="connsiteX7" fmla="*/ 7528103 w 7802680"/>
                <a:gd name="connsiteY7" fmla="*/ 1118578 h 1118578"/>
                <a:gd name="connsiteX8" fmla="*/ 7253525 w 7802680"/>
                <a:gd name="connsiteY8" fmla="*/ 838934 h 1118578"/>
                <a:gd name="connsiteX9" fmla="*/ 7385126 w 7802680"/>
                <a:gd name="connsiteY9" fmla="*/ 838934 h 1118578"/>
                <a:gd name="connsiteX10" fmla="*/ 7385126 w 7802680"/>
                <a:gd name="connsiteY10" fmla="*/ 489378 h 1118578"/>
                <a:gd name="connsiteX11" fmla="*/ 7181701 w 7802680"/>
                <a:gd name="connsiteY11" fmla="*/ 285953 h 1118578"/>
                <a:gd name="connsiteX12" fmla="*/ 489378 w 7802680"/>
                <a:gd name="connsiteY12" fmla="*/ 285953 h 1118578"/>
                <a:gd name="connsiteX13" fmla="*/ 285953 w 7802680"/>
                <a:gd name="connsiteY13" fmla="*/ 489378 h 1118578"/>
                <a:gd name="connsiteX14" fmla="*/ 285953 w 7802680"/>
                <a:gd name="connsiteY14" fmla="*/ 1118578 h 1118578"/>
                <a:gd name="connsiteX15" fmla="*/ 0 w 7802680"/>
                <a:gd name="connsiteY15" fmla="*/ 1118578 h 1118578"/>
                <a:gd name="connsiteX0" fmla="*/ 0 w 7802680"/>
                <a:gd name="connsiteY0" fmla="*/ 1118578 h 1118578"/>
                <a:gd name="connsiteX1" fmla="*/ 0 w 7802680"/>
                <a:gd name="connsiteY1" fmla="*/ 489378 h 1118578"/>
                <a:gd name="connsiteX2" fmla="*/ 489378 w 7802680"/>
                <a:gd name="connsiteY2" fmla="*/ 0 h 1118578"/>
                <a:gd name="connsiteX3" fmla="*/ 7181701 w 7802680"/>
                <a:gd name="connsiteY3" fmla="*/ 0 h 1118578"/>
                <a:gd name="connsiteX4" fmla="*/ 7671079 w 7802680"/>
                <a:gd name="connsiteY4" fmla="*/ 489378 h 1118578"/>
                <a:gd name="connsiteX5" fmla="*/ 7671079 w 7802680"/>
                <a:gd name="connsiteY5" fmla="*/ 838934 h 1118578"/>
                <a:gd name="connsiteX6" fmla="*/ 7802680 w 7802680"/>
                <a:gd name="connsiteY6" fmla="*/ 838934 h 1118578"/>
                <a:gd name="connsiteX7" fmla="*/ 7528103 w 7802680"/>
                <a:gd name="connsiteY7" fmla="*/ 1118578 h 1118578"/>
                <a:gd name="connsiteX8" fmla="*/ 7253525 w 7802680"/>
                <a:gd name="connsiteY8" fmla="*/ 838934 h 1118578"/>
                <a:gd name="connsiteX9" fmla="*/ 7385126 w 7802680"/>
                <a:gd name="connsiteY9" fmla="*/ 838934 h 1118578"/>
                <a:gd name="connsiteX10" fmla="*/ 7385126 w 7802680"/>
                <a:gd name="connsiteY10" fmla="*/ 489378 h 1118578"/>
                <a:gd name="connsiteX11" fmla="*/ 7181701 w 7802680"/>
                <a:gd name="connsiteY11" fmla="*/ 285953 h 1118578"/>
                <a:gd name="connsiteX12" fmla="*/ 489378 w 7802680"/>
                <a:gd name="connsiteY12" fmla="*/ 285953 h 1118578"/>
                <a:gd name="connsiteX13" fmla="*/ 285953 w 7802680"/>
                <a:gd name="connsiteY13" fmla="*/ 489378 h 1118578"/>
                <a:gd name="connsiteX14" fmla="*/ 279647 w 7802680"/>
                <a:gd name="connsiteY14" fmla="*/ 658225 h 1118578"/>
                <a:gd name="connsiteX15" fmla="*/ 0 w 7802680"/>
                <a:gd name="connsiteY15" fmla="*/ 1118578 h 1118578"/>
                <a:gd name="connsiteX0" fmla="*/ 0 w 7802680"/>
                <a:gd name="connsiteY0" fmla="*/ 1118578 h 1118578"/>
                <a:gd name="connsiteX1" fmla="*/ 0 w 7802680"/>
                <a:gd name="connsiteY1" fmla="*/ 489378 h 1118578"/>
                <a:gd name="connsiteX2" fmla="*/ 489378 w 7802680"/>
                <a:gd name="connsiteY2" fmla="*/ 0 h 1118578"/>
                <a:gd name="connsiteX3" fmla="*/ 7181701 w 7802680"/>
                <a:gd name="connsiteY3" fmla="*/ 0 h 1118578"/>
                <a:gd name="connsiteX4" fmla="*/ 7671079 w 7802680"/>
                <a:gd name="connsiteY4" fmla="*/ 489378 h 1118578"/>
                <a:gd name="connsiteX5" fmla="*/ 7671079 w 7802680"/>
                <a:gd name="connsiteY5" fmla="*/ 838934 h 1118578"/>
                <a:gd name="connsiteX6" fmla="*/ 7802680 w 7802680"/>
                <a:gd name="connsiteY6" fmla="*/ 838934 h 1118578"/>
                <a:gd name="connsiteX7" fmla="*/ 7528103 w 7802680"/>
                <a:gd name="connsiteY7" fmla="*/ 1118578 h 1118578"/>
                <a:gd name="connsiteX8" fmla="*/ 7253525 w 7802680"/>
                <a:gd name="connsiteY8" fmla="*/ 838934 h 1118578"/>
                <a:gd name="connsiteX9" fmla="*/ 7385126 w 7802680"/>
                <a:gd name="connsiteY9" fmla="*/ 838934 h 1118578"/>
                <a:gd name="connsiteX10" fmla="*/ 7385126 w 7802680"/>
                <a:gd name="connsiteY10" fmla="*/ 489378 h 1118578"/>
                <a:gd name="connsiteX11" fmla="*/ 7181701 w 7802680"/>
                <a:gd name="connsiteY11" fmla="*/ 285953 h 1118578"/>
                <a:gd name="connsiteX12" fmla="*/ 489378 w 7802680"/>
                <a:gd name="connsiteY12" fmla="*/ 285953 h 1118578"/>
                <a:gd name="connsiteX13" fmla="*/ 285953 w 7802680"/>
                <a:gd name="connsiteY13" fmla="*/ 489378 h 1118578"/>
                <a:gd name="connsiteX14" fmla="*/ 0 w 7802680"/>
                <a:gd name="connsiteY14" fmla="*/ 1118578 h 1118578"/>
                <a:gd name="connsiteX0" fmla="*/ 285953 w 7802680"/>
                <a:gd name="connsiteY0" fmla="*/ 489378 h 1118578"/>
                <a:gd name="connsiteX1" fmla="*/ 0 w 7802680"/>
                <a:gd name="connsiteY1" fmla="*/ 489378 h 1118578"/>
                <a:gd name="connsiteX2" fmla="*/ 489378 w 7802680"/>
                <a:gd name="connsiteY2" fmla="*/ 0 h 1118578"/>
                <a:gd name="connsiteX3" fmla="*/ 7181701 w 7802680"/>
                <a:gd name="connsiteY3" fmla="*/ 0 h 1118578"/>
                <a:gd name="connsiteX4" fmla="*/ 7671079 w 7802680"/>
                <a:gd name="connsiteY4" fmla="*/ 489378 h 1118578"/>
                <a:gd name="connsiteX5" fmla="*/ 7671079 w 7802680"/>
                <a:gd name="connsiteY5" fmla="*/ 838934 h 1118578"/>
                <a:gd name="connsiteX6" fmla="*/ 7802680 w 7802680"/>
                <a:gd name="connsiteY6" fmla="*/ 838934 h 1118578"/>
                <a:gd name="connsiteX7" fmla="*/ 7528103 w 7802680"/>
                <a:gd name="connsiteY7" fmla="*/ 1118578 h 1118578"/>
                <a:gd name="connsiteX8" fmla="*/ 7253525 w 7802680"/>
                <a:gd name="connsiteY8" fmla="*/ 838934 h 1118578"/>
                <a:gd name="connsiteX9" fmla="*/ 7385126 w 7802680"/>
                <a:gd name="connsiteY9" fmla="*/ 838934 h 1118578"/>
                <a:gd name="connsiteX10" fmla="*/ 7385126 w 7802680"/>
                <a:gd name="connsiteY10" fmla="*/ 489378 h 1118578"/>
                <a:gd name="connsiteX11" fmla="*/ 7181701 w 7802680"/>
                <a:gd name="connsiteY11" fmla="*/ 285953 h 1118578"/>
                <a:gd name="connsiteX12" fmla="*/ 489378 w 7802680"/>
                <a:gd name="connsiteY12" fmla="*/ 285953 h 1118578"/>
                <a:gd name="connsiteX13" fmla="*/ 285953 w 7802680"/>
                <a:gd name="connsiteY13" fmla="*/ 489378 h 1118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802680" h="1118578">
                  <a:moveTo>
                    <a:pt x="285953" y="489378"/>
                  </a:moveTo>
                  <a:lnTo>
                    <a:pt x="0" y="489378"/>
                  </a:lnTo>
                  <a:cubicBezTo>
                    <a:pt x="0" y="219102"/>
                    <a:pt x="219102" y="0"/>
                    <a:pt x="489378" y="0"/>
                  </a:cubicBezTo>
                  <a:lnTo>
                    <a:pt x="7181701" y="0"/>
                  </a:lnTo>
                  <a:cubicBezTo>
                    <a:pt x="7451977" y="0"/>
                    <a:pt x="7671079" y="219102"/>
                    <a:pt x="7671079" y="489378"/>
                  </a:cubicBezTo>
                  <a:lnTo>
                    <a:pt x="7671079" y="838934"/>
                  </a:lnTo>
                  <a:lnTo>
                    <a:pt x="7802680" y="838934"/>
                  </a:lnTo>
                  <a:lnTo>
                    <a:pt x="7528103" y="1118578"/>
                  </a:lnTo>
                  <a:lnTo>
                    <a:pt x="7253525" y="838934"/>
                  </a:lnTo>
                  <a:lnTo>
                    <a:pt x="7385126" y="838934"/>
                  </a:lnTo>
                  <a:lnTo>
                    <a:pt x="7385126" y="489378"/>
                  </a:lnTo>
                  <a:cubicBezTo>
                    <a:pt x="7385126" y="377029"/>
                    <a:pt x="7294050" y="285953"/>
                    <a:pt x="7181701" y="285953"/>
                  </a:cubicBezTo>
                  <a:lnTo>
                    <a:pt x="489378" y="285953"/>
                  </a:lnTo>
                  <a:cubicBezTo>
                    <a:pt x="377029" y="285953"/>
                    <a:pt x="285953" y="377029"/>
                    <a:pt x="285953" y="489378"/>
                  </a:cubicBezTo>
                  <a:close/>
                </a:path>
              </a:pathLst>
            </a:custGeom>
            <a:gradFill>
              <a:gsLst>
                <a:gs pos="0">
                  <a:srgbClr val="FF0000"/>
                </a:gs>
                <a:gs pos="50000">
                  <a:srgbClr val="C00000"/>
                </a:gs>
                <a:gs pos="100000">
                  <a:srgbClr val="C00000"/>
                </a:gs>
              </a:gsLst>
            </a:gra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prstClr val="black"/>
                </a:solidFill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1605455" y="5277771"/>
              <a:ext cx="177324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Helvetica Neue" charset="0"/>
                  <a:ea typeface="Helvetica Neue" charset="0"/>
                  <a:cs typeface="Helvetica Neue" charset="0"/>
                </a:rPr>
                <a:t>Feedback</a:t>
              </a: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3867557" y="2617663"/>
            <a:ext cx="2087103" cy="1481576"/>
            <a:chOff x="4012915" y="2055821"/>
            <a:chExt cx="3361299" cy="2386094"/>
          </a:xfrm>
        </p:grpSpPr>
        <p:cxnSp>
          <p:nvCxnSpPr>
            <p:cNvPr id="118" name="Straight Arrow Connector 117"/>
            <p:cNvCxnSpPr/>
            <p:nvPr/>
          </p:nvCxnSpPr>
          <p:spPr>
            <a:xfrm>
              <a:off x="5942928" y="3239934"/>
              <a:ext cx="1431286" cy="893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19" name="Straight Arrow Connector 118"/>
            <p:cNvCxnSpPr>
              <a:stCxn id="126" idx="6"/>
            </p:cNvCxnSpPr>
            <p:nvPr/>
          </p:nvCxnSpPr>
          <p:spPr>
            <a:xfrm>
              <a:off x="4287522" y="2193123"/>
              <a:ext cx="1655406" cy="106468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20" name="Straight Arrow Connector 119"/>
            <p:cNvCxnSpPr>
              <a:stCxn id="130" idx="6"/>
            </p:cNvCxnSpPr>
            <p:nvPr/>
          </p:nvCxnSpPr>
          <p:spPr>
            <a:xfrm>
              <a:off x="4287522" y="2720995"/>
              <a:ext cx="1655406" cy="52787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21" name="Straight Arrow Connector 120"/>
            <p:cNvCxnSpPr>
              <a:stCxn id="127" idx="6"/>
            </p:cNvCxnSpPr>
            <p:nvPr/>
          </p:nvCxnSpPr>
          <p:spPr>
            <a:xfrm flipV="1">
              <a:off x="4287522" y="3239934"/>
              <a:ext cx="1655406" cy="893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22" name="Straight Arrow Connector 121"/>
            <p:cNvCxnSpPr>
              <a:stCxn id="128" idx="6"/>
            </p:cNvCxnSpPr>
            <p:nvPr/>
          </p:nvCxnSpPr>
          <p:spPr>
            <a:xfrm flipV="1">
              <a:off x="4287522" y="3248866"/>
              <a:ext cx="1636592" cy="52787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23" name="Straight Arrow Connector 122"/>
            <p:cNvCxnSpPr>
              <a:stCxn id="129" idx="6"/>
            </p:cNvCxnSpPr>
            <p:nvPr/>
          </p:nvCxnSpPr>
          <p:spPr>
            <a:xfrm flipV="1">
              <a:off x="4287522" y="3257800"/>
              <a:ext cx="1636592" cy="104681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grpSp>
          <p:nvGrpSpPr>
            <p:cNvPr id="125" name="Group 124"/>
            <p:cNvGrpSpPr/>
            <p:nvPr/>
          </p:nvGrpSpPr>
          <p:grpSpPr>
            <a:xfrm>
              <a:off x="4012915" y="2055821"/>
              <a:ext cx="274607" cy="2386094"/>
              <a:chOff x="4810479" y="726948"/>
              <a:chExt cx="228603" cy="1986366"/>
            </a:xfrm>
          </p:grpSpPr>
          <p:sp>
            <p:nvSpPr>
              <p:cNvPr id="126" name="Oval 125"/>
              <p:cNvSpPr/>
              <p:nvPr/>
            </p:nvSpPr>
            <p:spPr>
              <a:xfrm>
                <a:off x="4810479" y="726948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27" name="Oval 126"/>
              <p:cNvSpPr/>
              <p:nvPr/>
            </p:nvSpPr>
            <p:spPr>
              <a:xfrm>
                <a:off x="4810480" y="1605829"/>
                <a:ext cx="228602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28" name="Oval 127"/>
              <p:cNvSpPr/>
              <p:nvPr/>
            </p:nvSpPr>
            <p:spPr>
              <a:xfrm>
                <a:off x="4810479" y="2045271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29" name="Oval 128"/>
              <p:cNvSpPr/>
              <p:nvPr/>
            </p:nvSpPr>
            <p:spPr>
              <a:xfrm>
                <a:off x="4810479" y="2484713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30" name="Oval 129"/>
              <p:cNvSpPr/>
              <p:nvPr/>
            </p:nvSpPr>
            <p:spPr>
              <a:xfrm>
                <a:off x="4810479" y="1166389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</p:grpSp>
      <p:grpSp>
        <p:nvGrpSpPr>
          <p:cNvPr id="13" name="Group 12"/>
          <p:cNvGrpSpPr/>
          <p:nvPr/>
        </p:nvGrpSpPr>
        <p:grpSpPr>
          <a:xfrm>
            <a:off x="4261569" y="2712690"/>
            <a:ext cx="1291521" cy="1291522"/>
            <a:chOff x="5724072" y="7333"/>
            <a:chExt cx="2080007" cy="2080009"/>
          </a:xfrm>
        </p:grpSpPr>
        <p:sp>
          <p:nvSpPr>
            <p:cNvPr id="124" name="Oval 123"/>
            <p:cNvSpPr/>
            <p:nvPr/>
          </p:nvSpPr>
          <p:spPr>
            <a:xfrm>
              <a:off x="5724072" y="7333"/>
              <a:ext cx="2080007" cy="2080009"/>
            </a:xfrm>
            <a:prstGeom prst="ellipse">
              <a:avLst/>
            </a:prstGeom>
            <a:solidFill>
              <a:schemeClr val="bg1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117" name="Freeform 116"/>
            <p:cNvSpPr/>
            <p:nvPr/>
          </p:nvSpPr>
          <p:spPr>
            <a:xfrm>
              <a:off x="6230972" y="573468"/>
              <a:ext cx="1066207" cy="947739"/>
            </a:xfrm>
            <a:custGeom>
              <a:avLst/>
              <a:gdLst>
                <a:gd name="connsiteX0" fmla="*/ 0 w 1340556"/>
                <a:gd name="connsiteY0" fmla="*/ 1189143 h 1288265"/>
                <a:gd name="connsiteX1" fmla="*/ 310444 w 1340556"/>
                <a:gd name="connsiteY1" fmla="*/ 1189143 h 1288265"/>
                <a:gd name="connsiteX2" fmla="*/ 776111 w 1340556"/>
                <a:gd name="connsiteY2" fmla="*/ 159032 h 1288265"/>
                <a:gd name="connsiteX3" fmla="*/ 1340556 w 1340556"/>
                <a:gd name="connsiteY3" fmla="*/ 3810 h 1288265"/>
                <a:gd name="connsiteX0" fmla="*/ 0 w 1340556"/>
                <a:gd name="connsiteY0" fmla="*/ 1186354 h 1233692"/>
                <a:gd name="connsiteX1" fmla="*/ 437444 w 1340556"/>
                <a:gd name="connsiteY1" fmla="*/ 1073465 h 1233692"/>
                <a:gd name="connsiteX2" fmla="*/ 776111 w 1340556"/>
                <a:gd name="connsiteY2" fmla="*/ 156243 h 1233692"/>
                <a:gd name="connsiteX3" fmla="*/ 1340556 w 1340556"/>
                <a:gd name="connsiteY3" fmla="*/ 1021 h 1233692"/>
                <a:gd name="connsiteX0" fmla="*/ 0 w 1340556"/>
                <a:gd name="connsiteY0" fmla="*/ 1186354 h 1186354"/>
                <a:gd name="connsiteX1" fmla="*/ 776111 w 1340556"/>
                <a:gd name="connsiteY1" fmla="*/ 156243 h 1186354"/>
                <a:gd name="connsiteX2" fmla="*/ 1340556 w 1340556"/>
                <a:gd name="connsiteY2" fmla="*/ 1021 h 1186354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40556" h="1185333">
                  <a:moveTo>
                    <a:pt x="0" y="1185333"/>
                  </a:moveTo>
                  <a:cubicBezTo>
                    <a:pt x="658518" y="1171222"/>
                    <a:pt x="653815" y="14111"/>
                    <a:pt x="1340556" y="0"/>
                  </a:cubicBezTo>
                </a:path>
              </a:pathLst>
            </a:custGeom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sp>
        <p:nvSpPr>
          <p:cNvPr id="133" name="TextBox 132"/>
          <p:cNvSpPr txBox="1"/>
          <p:nvPr/>
        </p:nvSpPr>
        <p:spPr>
          <a:xfrm>
            <a:off x="3882045" y="5656854"/>
            <a:ext cx="9765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Slow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3658799" y="1771533"/>
            <a:ext cx="23118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b="1" dirty="0">
                <a:latin typeface="Helvetica Neue" charset="0"/>
                <a:ea typeface="Helvetica Neue" charset="0"/>
                <a:cs typeface="Helvetica Neue" charset="0"/>
              </a:rPr>
              <a:t>Slow </a:t>
            </a:r>
            <a:r>
              <a:rPr lang="en-US" sz="2400" dirty="0">
                <a:latin typeface="Helvetica Neue" charset="0"/>
                <a:ea typeface="Helvetica Neue" charset="0"/>
                <a:cs typeface="Helvetica Neue" charset="0"/>
              </a:rPr>
              <a:t>Changing</a:t>
            </a:r>
          </a:p>
          <a:p>
            <a:pPr algn="r"/>
            <a:r>
              <a:rPr lang="en-US" sz="2400" dirty="0">
                <a:latin typeface="Helvetica Neue" charset="0"/>
                <a:ea typeface="Helvetica Neue" charset="0"/>
                <a:cs typeface="Helvetica Neue" charset="0"/>
              </a:rPr>
              <a:t>Model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6173405" y="1771533"/>
            <a:ext cx="23103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Helvetica Neue" charset="0"/>
                <a:ea typeface="Helvetica Neue" charset="0"/>
                <a:cs typeface="Helvetica Neue" charset="0"/>
              </a:rPr>
              <a:t>Fast </a:t>
            </a:r>
            <a:r>
              <a:rPr lang="en-US" sz="2400" dirty="0">
                <a:latin typeface="Helvetica Neue" charset="0"/>
                <a:ea typeface="Helvetica Neue" charset="0"/>
                <a:cs typeface="Helvetica Neue" charset="0"/>
              </a:rPr>
              <a:t>Changing</a:t>
            </a:r>
            <a:br>
              <a:rPr lang="en-US" sz="2400" b="1" dirty="0">
                <a:latin typeface="Helvetica Neue" charset="0"/>
                <a:ea typeface="Helvetica Neue" charset="0"/>
                <a:cs typeface="Helvetica Neue" charset="0"/>
              </a:rPr>
            </a:br>
            <a:r>
              <a:rPr lang="en-US" sz="2400" dirty="0">
                <a:latin typeface="Helvetica Neue" charset="0"/>
                <a:ea typeface="Helvetica Neue" charset="0"/>
                <a:cs typeface="Helvetica Neue" charset="0"/>
              </a:rPr>
              <a:t>Model</a:t>
            </a:r>
          </a:p>
        </p:txBody>
      </p:sp>
      <p:pic>
        <p:nvPicPr>
          <p:cNvPr id="75" name="Picture 74"/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579" b="99158" l="771" r="96658">
                        <a14:foregroundMark x1="19794" y1="72211" x2="1028" y2="83579"/>
                        <a14:foregroundMark x1="73522" y1="80421" x2="96658" y2="93474"/>
                        <a14:foregroundMark x1="91774" y1="95158" x2="4627" y2="9515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96510" y="3250790"/>
            <a:ext cx="532051" cy="650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981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71FBD58A-D55E-8143-8FD6-9652E1A1474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1702531" y="2220972"/>
            <a:ext cx="4483698" cy="271681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690C2DDF-CF0B-B444-ACB4-AAE7E7EA0ED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6062715" y="1467990"/>
            <a:ext cx="437827" cy="413308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05E0AB7-E726-3C44-B0C4-B3E0539E8A1E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5240501" y="1622770"/>
            <a:ext cx="4293230" cy="382352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593194B-5062-2840-B041-C641FAF6D5D7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9464"/>
          <a:stretch/>
        </p:blipFill>
        <p:spPr>
          <a:xfrm>
            <a:off x="-1611937" y="1139654"/>
            <a:ext cx="10207297" cy="382352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6F38C2C-C202-6742-B189-E03BE8AB39C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034378" y="1970364"/>
            <a:ext cx="368213" cy="347593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8B408E0F-896D-F94A-8826-A439C3EFEE81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749986" y="7660918"/>
            <a:ext cx="2138049" cy="1136539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43098044-6C6E-6C43-ADE7-CB5AA600A6BF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6269071" y="7047135"/>
            <a:ext cx="2057139" cy="113653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3305E21-3CF0-044A-B151-BDFC466B0B88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8495" y="5441493"/>
            <a:ext cx="2138049" cy="113653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9EEF66C-2686-B648-89D8-83E02D7D4780}"/>
              </a:ext>
            </a:extLst>
          </p:cNvPr>
          <p:cNvSpPr txBox="1"/>
          <p:nvPr/>
        </p:nvSpPr>
        <p:spPr>
          <a:xfrm>
            <a:off x="2956544" y="4310414"/>
            <a:ext cx="8959504" cy="2339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Helvetica Neue" charset="0"/>
                <a:cs typeface="Helvetica Neue" charset="0"/>
              </a:rPr>
              <a:t>Goal: 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Helvetica Neue" charset="0"/>
                <a:cs typeface="Helvetica Neue" charset="0"/>
              </a:rPr>
              <a:t>make predictions in </a:t>
            </a:r>
            <a:b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Helvetica Neue" charset="0"/>
                <a:cs typeface="Helvetica Neue" charset="0"/>
              </a:rPr>
            </a:b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Helvetica Neue" charset="0"/>
                <a:cs typeface="Helvetica Neue" charset="0"/>
              </a:rPr>
              <a:t>~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Helvetica Neue" charset="0"/>
                <a:cs typeface="Helvetica Neue" charset="0"/>
              </a:rPr>
              <a:t>10ms under </a:t>
            </a:r>
            <a:r>
              <a:rPr kumimoji="0" lang="en-US" sz="36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Helvetica Neue" charset="0"/>
                <a:cs typeface="Helvetica Neue" charset="0"/>
              </a:rPr>
              <a:t>bursty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Helvetica Neue" charset="0"/>
                <a:cs typeface="Helvetica Neue" charset="0"/>
              </a:rPr>
              <a:t> load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Helvetica Neue" charset="0"/>
                <a:cs typeface="Helvetica Neue" charset="0"/>
                <a:sym typeface="Wingdings"/>
              </a:rPr>
              <a:t>	Complicated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Helvetica Neue" charset="0"/>
                <a:cs typeface="Helvetica Neue" charset="0"/>
                <a:sym typeface="Wingdings"/>
              </a:rPr>
              <a:t> by 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Helvetica Neue" charset="0"/>
                <a:cs typeface="Helvetica Neue" charset="0"/>
                <a:sym typeface="Wingdings"/>
              </a:rPr>
              <a:t>Deep Neural Networks</a:t>
            </a:r>
            <a:b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Helvetica Neue" charset="0"/>
                <a:cs typeface="Helvetica Neue" charset="0"/>
                <a:sym typeface="Wingdings"/>
              </a:rPr>
            </a:b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Helvetica Neue" charset="0"/>
                <a:cs typeface="Helvetica Neue" charset="0"/>
                <a:sym typeface="Wingdings"/>
              </a:rPr>
              <a:t>	 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Helvetica Neue" charset="0"/>
                <a:cs typeface="Helvetica Neue" charset="0"/>
                <a:sym typeface="Wingdings"/>
              </a:rPr>
              <a:t>New 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Century Gothic" panose="020B0502020202020204" pitchFamily="34" charset="0"/>
                <a:ea typeface="Helvetica Neue" charset="0"/>
                <a:cs typeface="Helvetica Neue" charset="0"/>
                <a:sym typeface="Wingdings"/>
              </a:rPr>
              <a:t>ML Algorithms 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Helvetica Neue" charset="0"/>
                <a:cs typeface="Helvetica Neue" charset="0"/>
                <a:sym typeface="Wingdings"/>
              </a:rPr>
              <a:t>and 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entury Gothic" panose="020B0502020202020204" pitchFamily="34" charset="0"/>
                <a:ea typeface="Helvetica Neue" charset="0"/>
                <a:cs typeface="Helvetica Neue" charset="0"/>
                <a:sym typeface="Wingdings"/>
              </a:rPr>
              <a:t>Systems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B36EE1D-198C-574F-A3C4-F4B32A509D91}"/>
              </a:ext>
            </a:extLst>
          </p:cNvPr>
          <p:cNvSpPr txBox="1"/>
          <p:nvPr/>
        </p:nvSpPr>
        <p:spPr>
          <a:xfrm>
            <a:off x="444920" y="155005"/>
            <a:ext cx="432624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7200" b="1" dirty="0">
                <a:solidFill>
                  <a:prstClr val="black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Inference</a:t>
            </a:r>
          </a:p>
        </p:txBody>
      </p:sp>
    </p:spTree>
    <p:extLst>
      <p:ext uri="{BB962C8B-B14F-4D97-AF65-F5344CB8AC3E}">
        <p14:creationId xmlns:p14="http://schemas.microsoft.com/office/powerpoint/2010/main" val="29182716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" name="Group 134"/>
          <p:cNvGrpSpPr/>
          <p:nvPr/>
        </p:nvGrpSpPr>
        <p:grpSpPr>
          <a:xfrm>
            <a:off x="7359110" y="3756530"/>
            <a:ext cx="1295926" cy="919942"/>
            <a:chOff x="4012915" y="2055821"/>
            <a:chExt cx="3361299" cy="2386094"/>
          </a:xfrm>
        </p:grpSpPr>
        <p:cxnSp>
          <p:nvCxnSpPr>
            <p:cNvPr id="136" name="Straight Arrow Connector 135"/>
            <p:cNvCxnSpPr/>
            <p:nvPr/>
          </p:nvCxnSpPr>
          <p:spPr>
            <a:xfrm>
              <a:off x="5942928" y="3239934"/>
              <a:ext cx="1431286" cy="893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37" name="Straight Arrow Connector 136"/>
            <p:cNvCxnSpPr/>
            <p:nvPr/>
          </p:nvCxnSpPr>
          <p:spPr>
            <a:xfrm>
              <a:off x="4287522" y="2193123"/>
              <a:ext cx="1655406" cy="106468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38" name="Straight Arrow Connector 137"/>
            <p:cNvCxnSpPr/>
            <p:nvPr/>
          </p:nvCxnSpPr>
          <p:spPr>
            <a:xfrm>
              <a:off x="4287522" y="2720995"/>
              <a:ext cx="1655406" cy="52787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39" name="Straight Arrow Connector 138"/>
            <p:cNvCxnSpPr/>
            <p:nvPr/>
          </p:nvCxnSpPr>
          <p:spPr>
            <a:xfrm flipV="1">
              <a:off x="4287522" y="3239934"/>
              <a:ext cx="1655406" cy="893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40" name="Straight Arrow Connector 139"/>
            <p:cNvCxnSpPr/>
            <p:nvPr/>
          </p:nvCxnSpPr>
          <p:spPr>
            <a:xfrm flipV="1">
              <a:off x="4287522" y="3248866"/>
              <a:ext cx="1636592" cy="52787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41" name="Straight Arrow Connector 140"/>
            <p:cNvCxnSpPr/>
            <p:nvPr/>
          </p:nvCxnSpPr>
          <p:spPr>
            <a:xfrm flipV="1">
              <a:off x="4287522" y="3257800"/>
              <a:ext cx="1636592" cy="104681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grpSp>
          <p:nvGrpSpPr>
            <p:cNvPr id="142" name="Group 141"/>
            <p:cNvGrpSpPr/>
            <p:nvPr/>
          </p:nvGrpSpPr>
          <p:grpSpPr>
            <a:xfrm>
              <a:off x="4012915" y="2055821"/>
              <a:ext cx="274607" cy="2386094"/>
              <a:chOff x="4810479" y="726948"/>
              <a:chExt cx="228603" cy="1986366"/>
            </a:xfrm>
          </p:grpSpPr>
          <p:sp>
            <p:nvSpPr>
              <p:cNvPr id="143" name="Oval 142"/>
              <p:cNvSpPr/>
              <p:nvPr/>
            </p:nvSpPr>
            <p:spPr>
              <a:xfrm>
                <a:off x="4810479" y="726948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44" name="Oval 143"/>
              <p:cNvSpPr/>
              <p:nvPr/>
            </p:nvSpPr>
            <p:spPr>
              <a:xfrm>
                <a:off x="4810480" y="1605829"/>
                <a:ext cx="228602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45" name="Oval 144"/>
              <p:cNvSpPr/>
              <p:nvPr/>
            </p:nvSpPr>
            <p:spPr>
              <a:xfrm>
                <a:off x="4810479" y="2045271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46" name="Oval 145"/>
              <p:cNvSpPr/>
              <p:nvPr/>
            </p:nvSpPr>
            <p:spPr>
              <a:xfrm>
                <a:off x="4810479" y="2484713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47" name="Oval 146"/>
              <p:cNvSpPr/>
              <p:nvPr/>
            </p:nvSpPr>
            <p:spPr>
              <a:xfrm>
                <a:off x="4810479" y="1166389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</p:grpSp>
      <p:cxnSp>
        <p:nvCxnSpPr>
          <p:cNvPr id="71" name="Straight Connector 70"/>
          <p:cNvCxnSpPr/>
          <p:nvPr/>
        </p:nvCxnSpPr>
        <p:spPr>
          <a:xfrm>
            <a:off x="7171667" y="0"/>
            <a:ext cx="0" cy="6858000"/>
          </a:xfrm>
          <a:prstGeom prst="line">
            <a:avLst/>
          </a:prstGeom>
          <a:ln>
            <a:prstDash val="sys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148" name="Group 147"/>
          <p:cNvGrpSpPr/>
          <p:nvPr/>
        </p:nvGrpSpPr>
        <p:grpSpPr>
          <a:xfrm>
            <a:off x="7676618" y="3884048"/>
            <a:ext cx="662755" cy="662755"/>
            <a:chOff x="5724072" y="7333"/>
            <a:chExt cx="2080007" cy="2080009"/>
          </a:xfrm>
        </p:grpSpPr>
        <p:sp>
          <p:nvSpPr>
            <p:cNvPr id="149" name="Oval 148"/>
            <p:cNvSpPr/>
            <p:nvPr/>
          </p:nvSpPr>
          <p:spPr>
            <a:xfrm>
              <a:off x="5724072" y="7333"/>
              <a:ext cx="2080007" cy="2080009"/>
            </a:xfrm>
            <a:prstGeom prst="ellipse">
              <a:avLst/>
            </a:prstGeom>
            <a:solidFill>
              <a:schemeClr val="bg1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150" name="Freeform 149"/>
            <p:cNvSpPr/>
            <p:nvPr/>
          </p:nvSpPr>
          <p:spPr>
            <a:xfrm>
              <a:off x="6230972" y="573468"/>
              <a:ext cx="1066207" cy="947739"/>
            </a:xfrm>
            <a:custGeom>
              <a:avLst/>
              <a:gdLst>
                <a:gd name="connsiteX0" fmla="*/ 0 w 1340556"/>
                <a:gd name="connsiteY0" fmla="*/ 1189143 h 1288265"/>
                <a:gd name="connsiteX1" fmla="*/ 310444 w 1340556"/>
                <a:gd name="connsiteY1" fmla="*/ 1189143 h 1288265"/>
                <a:gd name="connsiteX2" fmla="*/ 776111 w 1340556"/>
                <a:gd name="connsiteY2" fmla="*/ 159032 h 1288265"/>
                <a:gd name="connsiteX3" fmla="*/ 1340556 w 1340556"/>
                <a:gd name="connsiteY3" fmla="*/ 3810 h 1288265"/>
                <a:gd name="connsiteX0" fmla="*/ 0 w 1340556"/>
                <a:gd name="connsiteY0" fmla="*/ 1186354 h 1233692"/>
                <a:gd name="connsiteX1" fmla="*/ 437444 w 1340556"/>
                <a:gd name="connsiteY1" fmla="*/ 1073465 h 1233692"/>
                <a:gd name="connsiteX2" fmla="*/ 776111 w 1340556"/>
                <a:gd name="connsiteY2" fmla="*/ 156243 h 1233692"/>
                <a:gd name="connsiteX3" fmla="*/ 1340556 w 1340556"/>
                <a:gd name="connsiteY3" fmla="*/ 1021 h 1233692"/>
                <a:gd name="connsiteX0" fmla="*/ 0 w 1340556"/>
                <a:gd name="connsiteY0" fmla="*/ 1186354 h 1186354"/>
                <a:gd name="connsiteX1" fmla="*/ 776111 w 1340556"/>
                <a:gd name="connsiteY1" fmla="*/ 156243 h 1186354"/>
                <a:gd name="connsiteX2" fmla="*/ 1340556 w 1340556"/>
                <a:gd name="connsiteY2" fmla="*/ 1021 h 1186354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40556" h="1185333">
                  <a:moveTo>
                    <a:pt x="0" y="1185333"/>
                  </a:moveTo>
                  <a:cubicBezTo>
                    <a:pt x="658518" y="1171222"/>
                    <a:pt x="653815" y="14111"/>
                    <a:pt x="1340556" y="0"/>
                  </a:cubicBezTo>
                </a:path>
              </a:pathLst>
            </a:custGeom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4122610" y="3322118"/>
            <a:ext cx="2087103" cy="1481576"/>
            <a:chOff x="4012915" y="2055821"/>
            <a:chExt cx="3361299" cy="2386094"/>
          </a:xfrm>
        </p:grpSpPr>
        <p:cxnSp>
          <p:nvCxnSpPr>
            <p:cNvPr id="118" name="Straight Arrow Connector 117"/>
            <p:cNvCxnSpPr/>
            <p:nvPr/>
          </p:nvCxnSpPr>
          <p:spPr>
            <a:xfrm>
              <a:off x="5942928" y="3239934"/>
              <a:ext cx="1431286" cy="893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19" name="Straight Arrow Connector 118"/>
            <p:cNvCxnSpPr>
              <a:stCxn id="126" idx="6"/>
            </p:cNvCxnSpPr>
            <p:nvPr/>
          </p:nvCxnSpPr>
          <p:spPr>
            <a:xfrm>
              <a:off x="4287522" y="2193123"/>
              <a:ext cx="1655406" cy="106468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20" name="Straight Arrow Connector 119"/>
            <p:cNvCxnSpPr>
              <a:stCxn id="130" idx="6"/>
            </p:cNvCxnSpPr>
            <p:nvPr/>
          </p:nvCxnSpPr>
          <p:spPr>
            <a:xfrm>
              <a:off x="4287522" y="2720995"/>
              <a:ext cx="1655406" cy="52787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21" name="Straight Arrow Connector 120"/>
            <p:cNvCxnSpPr>
              <a:stCxn id="127" idx="6"/>
            </p:cNvCxnSpPr>
            <p:nvPr/>
          </p:nvCxnSpPr>
          <p:spPr>
            <a:xfrm flipV="1">
              <a:off x="4287522" y="3239934"/>
              <a:ext cx="1655406" cy="893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22" name="Straight Arrow Connector 121"/>
            <p:cNvCxnSpPr>
              <a:stCxn id="128" idx="6"/>
            </p:cNvCxnSpPr>
            <p:nvPr/>
          </p:nvCxnSpPr>
          <p:spPr>
            <a:xfrm flipV="1">
              <a:off x="4287522" y="3248866"/>
              <a:ext cx="1636592" cy="52787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23" name="Straight Arrow Connector 122"/>
            <p:cNvCxnSpPr>
              <a:stCxn id="129" idx="6"/>
            </p:cNvCxnSpPr>
            <p:nvPr/>
          </p:nvCxnSpPr>
          <p:spPr>
            <a:xfrm flipV="1">
              <a:off x="4287522" y="3257800"/>
              <a:ext cx="1636592" cy="104681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grpSp>
          <p:nvGrpSpPr>
            <p:cNvPr id="125" name="Group 124"/>
            <p:cNvGrpSpPr/>
            <p:nvPr/>
          </p:nvGrpSpPr>
          <p:grpSpPr>
            <a:xfrm>
              <a:off x="4012915" y="2055821"/>
              <a:ext cx="274607" cy="2386094"/>
              <a:chOff x="4810479" y="726948"/>
              <a:chExt cx="228603" cy="1986366"/>
            </a:xfrm>
          </p:grpSpPr>
          <p:sp>
            <p:nvSpPr>
              <p:cNvPr id="126" name="Oval 125"/>
              <p:cNvSpPr/>
              <p:nvPr/>
            </p:nvSpPr>
            <p:spPr>
              <a:xfrm>
                <a:off x="4810479" y="726948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27" name="Oval 126"/>
              <p:cNvSpPr/>
              <p:nvPr/>
            </p:nvSpPr>
            <p:spPr>
              <a:xfrm>
                <a:off x="4810480" y="1605829"/>
                <a:ext cx="228602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28" name="Oval 127"/>
              <p:cNvSpPr/>
              <p:nvPr/>
            </p:nvSpPr>
            <p:spPr>
              <a:xfrm>
                <a:off x="4810479" y="2045271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29" name="Oval 128"/>
              <p:cNvSpPr/>
              <p:nvPr/>
            </p:nvSpPr>
            <p:spPr>
              <a:xfrm>
                <a:off x="4810479" y="2484713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30" name="Oval 129"/>
              <p:cNvSpPr/>
              <p:nvPr/>
            </p:nvSpPr>
            <p:spPr>
              <a:xfrm>
                <a:off x="4810479" y="1166389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</p:grpSp>
      <p:grpSp>
        <p:nvGrpSpPr>
          <p:cNvPr id="13" name="Group 12"/>
          <p:cNvGrpSpPr/>
          <p:nvPr/>
        </p:nvGrpSpPr>
        <p:grpSpPr>
          <a:xfrm>
            <a:off x="4516622" y="3417145"/>
            <a:ext cx="1291521" cy="1291522"/>
            <a:chOff x="5724072" y="7333"/>
            <a:chExt cx="2080007" cy="2080009"/>
          </a:xfrm>
        </p:grpSpPr>
        <p:sp>
          <p:nvSpPr>
            <p:cNvPr id="124" name="Oval 123"/>
            <p:cNvSpPr/>
            <p:nvPr/>
          </p:nvSpPr>
          <p:spPr>
            <a:xfrm>
              <a:off x="5724072" y="7333"/>
              <a:ext cx="2080007" cy="2080009"/>
            </a:xfrm>
            <a:prstGeom prst="ellipse">
              <a:avLst/>
            </a:prstGeom>
            <a:solidFill>
              <a:schemeClr val="bg1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117" name="Freeform 116"/>
            <p:cNvSpPr/>
            <p:nvPr/>
          </p:nvSpPr>
          <p:spPr>
            <a:xfrm>
              <a:off x="6230972" y="573468"/>
              <a:ext cx="1066207" cy="947739"/>
            </a:xfrm>
            <a:custGeom>
              <a:avLst/>
              <a:gdLst>
                <a:gd name="connsiteX0" fmla="*/ 0 w 1340556"/>
                <a:gd name="connsiteY0" fmla="*/ 1189143 h 1288265"/>
                <a:gd name="connsiteX1" fmla="*/ 310444 w 1340556"/>
                <a:gd name="connsiteY1" fmla="*/ 1189143 h 1288265"/>
                <a:gd name="connsiteX2" fmla="*/ 776111 w 1340556"/>
                <a:gd name="connsiteY2" fmla="*/ 159032 h 1288265"/>
                <a:gd name="connsiteX3" fmla="*/ 1340556 w 1340556"/>
                <a:gd name="connsiteY3" fmla="*/ 3810 h 1288265"/>
                <a:gd name="connsiteX0" fmla="*/ 0 w 1340556"/>
                <a:gd name="connsiteY0" fmla="*/ 1186354 h 1233692"/>
                <a:gd name="connsiteX1" fmla="*/ 437444 w 1340556"/>
                <a:gd name="connsiteY1" fmla="*/ 1073465 h 1233692"/>
                <a:gd name="connsiteX2" fmla="*/ 776111 w 1340556"/>
                <a:gd name="connsiteY2" fmla="*/ 156243 h 1233692"/>
                <a:gd name="connsiteX3" fmla="*/ 1340556 w 1340556"/>
                <a:gd name="connsiteY3" fmla="*/ 1021 h 1233692"/>
                <a:gd name="connsiteX0" fmla="*/ 0 w 1340556"/>
                <a:gd name="connsiteY0" fmla="*/ 1186354 h 1186354"/>
                <a:gd name="connsiteX1" fmla="*/ 776111 w 1340556"/>
                <a:gd name="connsiteY1" fmla="*/ 156243 h 1186354"/>
                <a:gd name="connsiteX2" fmla="*/ 1340556 w 1340556"/>
                <a:gd name="connsiteY2" fmla="*/ 1021 h 1186354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40556" h="1185333">
                  <a:moveTo>
                    <a:pt x="0" y="1185333"/>
                  </a:moveTo>
                  <a:cubicBezTo>
                    <a:pt x="658518" y="1171222"/>
                    <a:pt x="653815" y="14111"/>
                    <a:pt x="1340556" y="0"/>
                  </a:cubicBezTo>
                </a:path>
              </a:pathLst>
            </a:custGeom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pic>
        <p:nvPicPr>
          <p:cNvPr id="104" name="Picture 103"/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579" b="99158" l="771" r="96658">
                        <a14:foregroundMark x1="19794" y1="72211" x2="1028" y2="83579"/>
                        <a14:foregroundMark x1="73522" y1="80421" x2="96658" y2="93474"/>
                        <a14:foregroundMark x1="91774" y1="95158" x2="4627" y2="9515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62002" y="4101448"/>
            <a:ext cx="532051" cy="65061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619054" y="3108706"/>
            <a:ext cx="6207264" cy="1900668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89" name="Title 1"/>
          <p:cNvSpPr txBox="1">
            <a:spLocks/>
          </p:cNvSpPr>
          <p:nvPr/>
        </p:nvSpPr>
        <p:spPr>
          <a:xfrm>
            <a:off x="1148748" y="-8374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r>
              <a:rPr lang="en-US" sz="5400" dirty="0">
                <a:latin typeface="Helvetica Neue Light" charset="0"/>
                <a:ea typeface="Helvetica Neue Light" charset="0"/>
                <a:cs typeface="Helvetica Neue Light" charset="0"/>
              </a:rPr>
              <a:t>Hybrid</a:t>
            </a:r>
            <a:r>
              <a:rPr lang="en-US" sz="5400" dirty="0">
                <a:solidFill>
                  <a:schemeClr val="accent2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 </a:t>
            </a:r>
            <a:r>
              <a:rPr lang="en-US" sz="5400" dirty="0">
                <a:latin typeface="Helvetica Neue Light" charset="0"/>
                <a:ea typeface="Helvetica Neue Light" charset="0"/>
                <a:cs typeface="Helvetica Neue Light" charset="0"/>
              </a:rPr>
              <a:t>Offline + Online Learning</a:t>
            </a:r>
          </a:p>
        </p:txBody>
      </p:sp>
      <p:sp>
        <p:nvSpPr>
          <p:cNvPr id="92" name="Rounded Rectangle 91"/>
          <p:cNvSpPr/>
          <p:nvPr/>
        </p:nvSpPr>
        <p:spPr>
          <a:xfrm>
            <a:off x="7256542" y="3543528"/>
            <a:ext cx="1574726" cy="1307690"/>
          </a:xfrm>
          <a:prstGeom prst="roundRect">
            <a:avLst/>
          </a:prstGeom>
          <a:solidFill>
            <a:srgbClr val="FFA354"/>
          </a:solidFill>
          <a:ln>
            <a:noFill/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2038663" y="4197373"/>
            <a:ext cx="9211892" cy="2453279"/>
            <a:chOff x="2038663" y="4197373"/>
            <a:chExt cx="9211892" cy="2453279"/>
          </a:xfrm>
        </p:grpSpPr>
        <p:cxnSp>
          <p:nvCxnSpPr>
            <p:cNvPr id="93" name="Elbow Connector 92"/>
            <p:cNvCxnSpPr/>
            <p:nvPr/>
          </p:nvCxnSpPr>
          <p:spPr>
            <a:xfrm flipH="1" flipV="1">
              <a:off x="8831268" y="4197373"/>
              <a:ext cx="979911" cy="1599799"/>
            </a:xfrm>
            <a:prstGeom prst="bentConnector3">
              <a:avLst>
                <a:gd name="adj1" fmla="val -23329"/>
              </a:avLst>
            </a:prstGeom>
            <a:ln>
              <a:solidFill>
                <a:srgbClr val="FFA354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TextBox 93"/>
            <p:cNvSpPr txBox="1"/>
            <p:nvPr/>
          </p:nvSpPr>
          <p:spPr>
            <a:xfrm>
              <a:off x="2038663" y="5080992"/>
              <a:ext cx="9211892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00050" indent="-280988"/>
              <a:r>
                <a:rPr lang="en-US" sz="3200" dirty="0">
                  <a:latin typeface="Helvetica Neue Light" charset="0"/>
                  <a:ea typeface="Helvetica Neue Light" charset="0"/>
                  <a:cs typeface="Helvetica Neue Light" charset="0"/>
                </a:rPr>
                <a:t>Update the user weights </a:t>
              </a:r>
              <a:r>
                <a:rPr lang="en-US" sz="3200" dirty="0">
                  <a:solidFill>
                    <a:schemeClr val="accent1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online</a:t>
              </a:r>
              <a:r>
                <a:rPr lang="en-US" sz="3200" dirty="0">
                  <a:latin typeface="Helvetica Neue Light" charset="0"/>
                  <a:ea typeface="Helvetica Neue Light" charset="0"/>
                  <a:cs typeface="Helvetica Neue Light" charset="0"/>
                </a:rPr>
                <a:t>:</a:t>
              </a:r>
            </a:p>
            <a:p>
              <a:pPr marL="400050" indent="-280988">
                <a:buFont typeface="Arial" charset="0"/>
                <a:buChar char="•"/>
              </a:pPr>
              <a:r>
                <a:rPr lang="en-US" sz="3200" dirty="0">
                  <a:latin typeface="Helvetica Neue Light" charset="0"/>
                  <a:ea typeface="Helvetica Neue Light" charset="0"/>
                  <a:cs typeface="Helvetica Neue Light" charset="0"/>
                </a:rPr>
                <a:t>Simple to train + more robust model</a:t>
              </a:r>
            </a:p>
            <a:p>
              <a:pPr marL="400050" indent="-280988">
                <a:buFont typeface="Arial" charset="0"/>
                <a:buChar char="•"/>
              </a:pPr>
              <a:r>
                <a:rPr lang="en-US" sz="3200" dirty="0">
                  <a:latin typeface="Helvetica Neue Light" charset="0"/>
                  <a:ea typeface="Helvetica Neue Light" charset="0"/>
                  <a:cs typeface="Helvetica Neue Light" charset="0"/>
                </a:rPr>
                <a:t>Address rapidly changing user statistics</a:t>
              </a:r>
            </a:p>
          </p:txBody>
        </p:sp>
        <p:sp>
          <p:nvSpPr>
            <p:cNvPr id="95" name="Rectangle 94"/>
            <p:cNvSpPr/>
            <p:nvPr/>
          </p:nvSpPr>
          <p:spPr>
            <a:xfrm>
              <a:off x="9765460" y="5009374"/>
              <a:ext cx="45719" cy="1575596"/>
            </a:xfrm>
            <a:prstGeom prst="rect">
              <a:avLst/>
            </a:prstGeom>
            <a:solidFill>
              <a:srgbClr val="FFA354"/>
            </a:solidFill>
            <a:ln>
              <a:noFill/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</p:grpSp>
      <p:sp>
        <p:nvSpPr>
          <p:cNvPr id="98" name="Rounded Rectangle 97"/>
          <p:cNvSpPr/>
          <p:nvPr/>
        </p:nvSpPr>
        <p:spPr>
          <a:xfrm>
            <a:off x="2716269" y="3275664"/>
            <a:ext cx="4358182" cy="1638370"/>
          </a:xfrm>
          <a:prstGeom prst="roundRect">
            <a:avLst/>
          </a:prstGeom>
          <a:solidFill>
            <a:srgbClr val="5E9EED"/>
          </a:solidFill>
          <a:ln>
            <a:noFill/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1296783" y="1594119"/>
            <a:ext cx="10057017" cy="2500730"/>
            <a:chOff x="1296783" y="1594119"/>
            <a:chExt cx="10057017" cy="2500730"/>
          </a:xfrm>
        </p:grpSpPr>
        <p:cxnSp>
          <p:nvCxnSpPr>
            <p:cNvPr id="99" name="Elbow Connector 98"/>
            <p:cNvCxnSpPr/>
            <p:nvPr/>
          </p:nvCxnSpPr>
          <p:spPr>
            <a:xfrm rot="10800000" flipH="1" flipV="1">
              <a:off x="1296783" y="2447599"/>
              <a:ext cx="1419485" cy="1647250"/>
            </a:xfrm>
            <a:prstGeom prst="bentConnector3">
              <a:avLst>
                <a:gd name="adj1" fmla="val -16104"/>
              </a:avLst>
            </a:prstGeom>
            <a:ln>
              <a:solidFill>
                <a:srgbClr val="5E9EED"/>
              </a:solidFill>
              <a:headEnd type="none" w="med" len="med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TextBox 99"/>
            <p:cNvSpPr txBox="1"/>
            <p:nvPr/>
          </p:nvSpPr>
          <p:spPr>
            <a:xfrm>
              <a:off x="1459296" y="1594119"/>
              <a:ext cx="9894504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atin typeface="Helvetica Neue Light" charset="0"/>
                  <a:ea typeface="Helvetica Neue Light" charset="0"/>
                  <a:cs typeface="Helvetica Neue Light" charset="0"/>
                </a:rPr>
                <a:t>Update feature functions </a:t>
              </a:r>
              <a:r>
                <a:rPr lang="en-US" sz="3200" dirty="0">
                  <a:solidFill>
                    <a:schemeClr val="accent1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offline </a:t>
              </a:r>
              <a:r>
                <a:rPr lang="en-US" sz="3200" dirty="0">
                  <a:latin typeface="Helvetica Neue Light" charset="0"/>
                  <a:ea typeface="Helvetica Neue Light" charset="0"/>
                  <a:cs typeface="Helvetica Neue Light" charset="0"/>
                </a:rPr>
                <a:t>using batch solvers</a:t>
              </a:r>
            </a:p>
            <a:p>
              <a:pPr marL="285750" indent="-285750">
                <a:buFont typeface="Arial" charset="0"/>
                <a:buChar char="•"/>
              </a:pPr>
              <a:r>
                <a:rPr lang="en-US" sz="3200" dirty="0">
                  <a:latin typeface="Helvetica Neue Light" charset="0"/>
                  <a:ea typeface="Helvetica Neue Light" charset="0"/>
                  <a:cs typeface="Helvetica Neue Light" charset="0"/>
                </a:rPr>
                <a:t>Leverage high-throughput systems (Tensor Flow)</a:t>
              </a:r>
            </a:p>
            <a:p>
              <a:pPr marL="285750" indent="-285750">
                <a:buFont typeface="Arial" charset="0"/>
                <a:buChar char="•"/>
              </a:pPr>
              <a:r>
                <a:rPr lang="en-US" sz="3200" dirty="0">
                  <a:latin typeface="Helvetica Neue Light" charset="0"/>
                  <a:ea typeface="Helvetica Neue Light" charset="0"/>
                  <a:cs typeface="Helvetica Neue Light" charset="0"/>
                </a:rPr>
                <a:t>Exploit slow change in population statistics</a:t>
              </a:r>
            </a:p>
          </p:txBody>
        </p:sp>
        <p:sp>
          <p:nvSpPr>
            <p:cNvPr id="101" name="Rectangle 100"/>
            <p:cNvSpPr/>
            <p:nvPr/>
          </p:nvSpPr>
          <p:spPr>
            <a:xfrm>
              <a:off x="1296784" y="1659801"/>
              <a:ext cx="45719" cy="1575596"/>
            </a:xfrm>
            <a:prstGeom prst="rect">
              <a:avLst/>
            </a:prstGeom>
            <a:solidFill>
              <a:srgbClr val="5E9EED"/>
            </a:solidFill>
            <a:ln>
              <a:noFill/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</p:grpSp>
      <p:pic>
        <p:nvPicPr>
          <p:cNvPr id="102" name="Picture 10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3478" y="3436305"/>
            <a:ext cx="5871747" cy="1399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6248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0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2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3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4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15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" grpId="0" animBg="1"/>
      <p:bldP spid="98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itle 1"/>
          <p:cNvSpPr txBox="1">
            <a:spLocks/>
          </p:cNvSpPr>
          <p:nvPr/>
        </p:nvSpPr>
        <p:spPr>
          <a:xfrm>
            <a:off x="293679" y="-292006"/>
            <a:ext cx="11230914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algn="l"/>
            <a:r>
              <a:rPr lang="en-US" sz="5400" dirty="0">
                <a:latin typeface="Helvetica Neue Light" charset="0"/>
                <a:ea typeface="Helvetica Neue Light" charset="0"/>
                <a:cs typeface="Helvetica Neue Light" charset="0"/>
              </a:rPr>
              <a:t>Common modeling structure</a:t>
            </a:r>
          </a:p>
        </p:txBody>
      </p:sp>
      <p:sp>
        <p:nvSpPr>
          <p:cNvPr id="51" name="Rounded Rectangle 50"/>
          <p:cNvSpPr/>
          <p:nvPr/>
        </p:nvSpPr>
        <p:spPr>
          <a:xfrm>
            <a:off x="7027812" y="1326595"/>
            <a:ext cx="1165950" cy="968233"/>
          </a:xfrm>
          <a:prstGeom prst="roundRect">
            <a:avLst/>
          </a:prstGeom>
          <a:solidFill>
            <a:srgbClr val="FFA354"/>
          </a:solidFill>
          <a:ln>
            <a:noFill/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52" name="Rounded Rectangle 51"/>
          <p:cNvSpPr/>
          <p:nvPr/>
        </p:nvSpPr>
        <p:spPr>
          <a:xfrm>
            <a:off x="4021693" y="1240518"/>
            <a:ext cx="3006119" cy="1133643"/>
          </a:xfrm>
          <a:prstGeom prst="roundRect">
            <a:avLst/>
          </a:prstGeom>
          <a:solidFill>
            <a:srgbClr val="5E9EED"/>
          </a:solidFill>
          <a:ln>
            <a:noFill/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pic>
        <p:nvPicPr>
          <p:cNvPr id="53" name="Picture 5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2761" y="1326385"/>
            <a:ext cx="3798401" cy="905433"/>
          </a:xfrm>
          <a:prstGeom prst="rect">
            <a:avLst/>
          </a:prstGeom>
        </p:spPr>
      </p:pic>
      <p:grpSp>
        <p:nvGrpSpPr>
          <p:cNvPr id="450" name="Group 449"/>
          <p:cNvGrpSpPr/>
          <p:nvPr/>
        </p:nvGrpSpPr>
        <p:grpSpPr>
          <a:xfrm>
            <a:off x="676495" y="2851826"/>
            <a:ext cx="2852063" cy="3690074"/>
            <a:chOff x="676495" y="2851826"/>
            <a:chExt cx="2852063" cy="3690074"/>
          </a:xfrm>
        </p:grpSpPr>
        <p:grpSp>
          <p:nvGrpSpPr>
            <p:cNvPr id="255" name="Group 254"/>
            <p:cNvGrpSpPr/>
            <p:nvPr/>
          </p:nvGrpSpPr>
          <p:grpSpPr>
            <a:xfrm>
              <a:off x="1030861" y="4189833"/>
              <a:ext cx="2143330" cy="2352067"/>
              <a:chOff x="866287" y="3925207"/>
              <a:chExt cx="2143330" cy="2352067"/>
            </a:xfrm>
          </p:grpSpPr>
          <p:grpSp>
            <p:nvGrpSpPr>
              <p:cNvPr id="252" name="Group 251"/>
              <p:cNvGrpSpPr/>
              <p:nvPr/>
            </p:nvGrpSpPr>
            <p:grpSpPr>
              <a:xfrm>
                <a:off x="1570006" y="4610708"/>
                <a:ext cx="1439611" cy="1666566"/>
                <a:chOff x="1431985" y="4292070"/>
                <a:chExt cx="1068098" cy="1404178"/>
              </a:xfrm>
            </p:grpSpPr>
            <p:sp>
              <p:nvSpPr>
                <p:cNvPr id="250" name="Rectangle 249"/>
                <p:cNvSpPr/>
                <p:nvPr/>
              </p:nvSpPr>
              <p:spPr>
                <a:xfrm>
                  <a:off x="1431985" y="4295955"/>
                  <a:ext cx="1068098" cy="1400293"/>
                </a:xfrm>
                <a:prstGeom prst="rect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200" dirty="0"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251" name="Rectangle 250"/>
                <p:cNvSpPr/>
                <p:nvPr/>
              </p:nvSpPr>
              <p:spPr>
                <a:xfrm rot="18492072">
                  <a:off x="1295001" y="4707449"/>
                  <a:ext cx="1314364" cy="48360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sz="4000" dirty="0">
                      <a:solidFill>
                        <a:schemeClr val="bg1"/>
                      </a:solidFill>
                      <a:latin typeface="Helvetica Neue" charset="0"/>
                      <a:ea typeface="Helvetica Neue" charset="0"/>
                      <a:cs typeface="Helvetica Neue" charset="0"/>
                    </a:rPr>
                    <a:t>Ratings</a:t>
                  </a:r>
                </a:p>
              </p:txBody>
            </p:sp>
          </p:grpSp>
          <p:sp>
            <p:nvSpPr>
              <p:cNvPr id="253" name="Rectangle 252"/>
              <p:cNvSpPr/>
              <p:nvPr/>
            </p:nvSpPr>
            <p:spPr>
              <a:xfrm>
                <a:off x="1570007" y="3925207"/>
                <a:ext cx="1439610" cy="568387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600" dirty="0">
                    <a:latin typeface="Helvetica Neue" charset="0"/>
                    <a:ea typeface="Helvetica Neue" charset="0"/>
                    <a:cs typeface="Helvetica Neue" charset="0"/>
                  </a:rPr>
                  <a:t>Items</a:t>
                </a:r>
              </a:p>
            </p:txBody>
          </p:sp>
          <p:sp>
            <p:nvSpPr>
              <p:cNvPr id="254" name="Rectangle 253"/>
              <p:cNvSpPr/>
              <p:nvPr/>
            </p:nvSpPr>
            <p:spPr>
              <a:xfrm rot="16200000">
                <a:off x="309249" y="5151848"/>
                <a:ext cx="1682464" cy="568387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600" dirty="0">
                    <a:latin typeface="Helvetica Neue" charset="0"/>
                    <a:ea typeface="Helvetica Neue" charset="0"/>
                    <a:cs typeface="Helvetica Neue" charset="0"/>
                  </a:rPr>
                  <a:t>Users</a:t>
                </a:r>
              </a:p>
            </p:txBody>
          </p:sp>
        </p:grpSp>
        <p:sp>
          <p:nvSpPr>
            <p:cNvPr id="256" name="TextBox 255"/>
            <p:cNvSpPr txBox="1"/>
            <p:nvPr/>
          </p:nvSpPr>
          <p:spPr>
            <a:xfrm>
              <a:off x="676495" y="2851826"/>
              <a:ext cx="2852063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600" dirty="0">
                  <a:latin typeface="Helvetica Neue" charset="0"/>
                  <a:ea typeface="Helvetica Neue" charset="0"/>
                  <a:cs typeface="Helvetica Neue" charset="0"/>
                </a:rPr>
                <a:t>Matrix</a:t>
              </a:r>
              <a:br>
                <a:rPr lang="en-US" sz="3600" dirty="0">
                  <a:latin typeface="Helvetica Neue" charset="0"/>
                  <a:ea typeface="Helvetica Neue" charset="0"/>
                  <a:cs typeface="Helvetica Neue" charset="0"/>
                </a:rPr>
              </a:br>
              <a:r>
                <a:rPr lang="en-US" sz="3600" dirty="0">
                  <a:latin typeface="Helvetica Neue" charset="0"/>
                  <a:ea typeface="Helvetica Neue" charset="0"/>
                  <a:cs typeface="Helvetica Neue" charset="0"/>
                </a:rPr>
                <a:t>Factorization</a:t>
              </a:r>
            </a:p>
          </p:txBody>
        </p:sp>
      </p:grpSp>
      <p:grpSp>
        <p:nvGrpSpPr>
          <p:cNvPr id="449" name="Group 448"/>
          <p:cNvGrpSpPr/>
          <p:nvPr/>
        </p:nvGrpSpPr>
        <p:grpSpPr>
          <a:xfrm>
            <a:off x="4961909" y="2851826"/>
            <a:ext cx="1980350" cy="3612726"/>
            <a:chOff x="4961909" y="2851826"/>
            <a:chExt cx="1980350" cy="3612726"/>
          </a:xfrm>
        </p:grpSpPr>
        <p:grpSp>
          <p:nvGrpSpPr>
            <p:cNvPr id="335" name="Group 334"/>
            <p:cNvGrpSpPr/>
            <p:nvPr/>
          </p:nvGrpSpPr>
          <p:grpSpPr>
            <a:xfrm>
              <a:off x="5011989" y="4066164"/>
              <a:ext cx="1828800" cy="2398388"/>
              <a:chOff x="630936" y="3967195"/>
              <a:chExt cx="1828800" cy="2398388"/>
            </a:xfrm>
          </p:grpSpPr>
          <p:grpSp>
            <p:nvGrpSpPr>
              <p:cNvPr id="336" name="Group 335"/>
              <p:cNvGrpSpPr/>
              <p:nvPr/>
            </p:nvGrpSpPr>
            <p:grpSpPr>
              <a:xfrm>
                <a:off x="630936" y="4653896"/>
                <a:ext cx="1828800" cy="1711687"/>
                <a:chOff x="630936" y="4478801"/>
                <a:chExt cx="1828800" cy="1711687"/>
              </a:xfrm>
            </p:grpSpPr>
            <p:sp>
              <p:nvSpPr>
                <p:cNvPr id="343" name="Rectangle 342"/>
                <p:cNvSpPr/>
                <p:nvPr/>
              </p:nvSpPr>
              <p:spPr>
                <a:xfrm>
                  <a:off x="630936" y="5879592"/>
                  <a:ext cx="1828800" cy="310896"/>
                </a:xfrm>
                <a:prstGeom prst="rect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>
                      <a:latin typeface="Helvetica Neue" charset="0"/>
                      <a:ea typeface="Helvetica Neue" charset="0"/>
                      <a:cs typeface="Helvetica Neue" charset="0"/>
                    </a:rPr>
                    <a:t>Input</a:t>
                  </a:r>
                </a:p>
              </p:txBody>
            </p:sp>
            <p:grpSp>
              <p:nvGrpSpPr>
                <p:cNvPr id="344" name="Group 343"/>
                <p:cNvGrpSpPr/>
                <p:nvPr/>
              </p:nvGrpSpPr>
              <p:grpSpPr>
                <a:xfrm>
                  <a:off x="630936" y="5378958"/>
                  <a:ext cx="1828800" cy="237744"/>
                  <a:chOff x="630936" y="5291328"/>
                  <a:chExt cx="1828800" cy="237744"/>
                </a:xfrm>
              </p:grpSpPr>
              <p:sp>
                <p:nvSpPr>
                  <p:cNvPr id="401" name="Oval 400"/>
                  <p:cNvSpPr/>
                  <p:nvPr/>
                </p:nvSpPr>
                <p:spPr>
                  <a:xfrm>
                    <a:off x="630936" y="5291328"/>
                    <a:ext cx="237744" cy="237744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02" name="Oval 401"/>
                  <p:cNvSpPr/>
                  <p:nvPr/>
                </p:nvSpPr>
                <p:spPr>
                  <a:xfrm>
                    <a:off x="1028700" y="5291328"/>
                    <a:ext cx="237744" cy="237744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03" name="Oval 402"/>
                  <p:cNvSpPr/>
                  <p:nvPr/>
                </p:nvSpPr>
                <p:spPr>
                  <a:xfrm>
                    <a:off x="1426464" y="5291328"/>
                    <a:ext cx="237744" cy="237744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04" name="Oval 403"/>
                  <p:cNvSpPr/>
                  <p:nvPr/>
                </p:nvSpPr>
                <p:spPr>
                  <a:xfrm>
                    <a:off x="2221992" y="5291328"/>
                    <a:ext cx="237744" cy="237744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05" name="Oval 404"/>
                  <p:cNvSpPr/>
                  <p:nvPr/>
                </p:nvSpPr>
                <p:spPr>
                  <a:xfrm>
                    <a:off x="1824228" y="5291328"/>
                    <a:ext cx="237744" cy="237744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cxnSp>
              <p:nvCxnSpPr>
                <p:cNvPr id="345" name="Straight Connector 344"/>
                <p:cNvCxnSpPr>
                  <a:stCxn id="352" idx="4"/>
                </p:cNvCxnSpPr>
                <p:nvPr/>
              </p:nvCxnSpPr>
              <p:spPr>
                <a:xfrm flipH="1">
                  <a:off x="630936" y="5616702"/>
                  <a:ext cx="118872" cy="262890"/>
                </a:xfrm>
                <a:prstGeom prst="line">
                  <a:avLst/>
                </a:prstGeom>
                <a:ln>
                  <a:solidFill>
                    <a:schemeClr val="accent1"/>
                  </a:solidFill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46" name="Straight Connector 345"/>
                <p:cNvCxnSpPr>
                  <a:stCxn id="429" idx="4"/>
                </p:cNvCxnSpPr>
                <p:nvPr/>
              </p:nvCxnSpPr>
              <p:spPr>
                <a:xfrm flipH="1">
                  <a:off x="1028700" y="5616702"/>
                  <a:ext cx="118872" cy="262890"/>
                </a:xfrm>
                <a:prstGeom prst="line">
                  <a:avLst/>
                </a:prstGeom>
                <a:ln>
                  <a:solidFill>
                    <a:schemeClr val="accent1"/>
                  </a:solidFill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47" name="Straight Connector 346"/>
                <p:cNvCxnSpPr>
                  <a:stCxn id="436" idx="4"/>
                </p:cNvCxnSpPr>
                <p:nvPr/>
              </p:nvCxnSpPr>
              <p:spPr>
                <a:xfrm flipH="1">
                  <a:off x="1426464" y="5616702"/>
                  <a:ext cx="118872" cy="262890"/>
                </a:xfrm>
                <a:prstGeom prst="line">
                  <a:avLst/>
                </a:prstGeom>
                <a:ln>
                  <a:solidFill>
                    <a:schemeClr val="accent1"/>
                  </a:solidFill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48" name="Straight Connector 347"/>
                <p:cNvCxnSpPr>
                  <a:stCxn id="439" idx="4"/>
                </p:cNvCxnSpPr>
                <p:nvPr/>
              </p:nvCxnSpPr>
              <p:spPr>
                <a:xfrm flipH="1">
                  <a:off x="1820418" y="5616702"/>
                  <a:ext cx="122682" cy="262890"/>
                </a:xfrm>
                <a:prstGeom prst="line">
                  <a:avLst/>
                </a:prstGeom>
                <a:ln>
                  <a:solidFill>
                    <a:schemeClr val="accent1"/>
                  </a:solidFill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49" name="Straight Connector 348"/>
                <p:cNvCxnSpPr>
                  <a:stCxn id="438" idx="4"/>
                </p:cNvCxnSpPr>
                <p:nvPr/>
              </p:nvCxnSpPr>
              <p:spPr>
                <a:xfrm flipH="1">
                  <a:off x="2218182" y="5616702"/>
                  <a:ext cx="122682" cy="262890"/>
                </a:xfrm>
                <a:prstGeom prst="line">
                  <a:avLst/>
                </a:prstGeom>
                <a:ln>
                  <a:solidFill>
                    <a:schemeClr val="accent1"/>
                  </a:solidFill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50" name="Straight Connector 349"/>
                <p:cNvCxnSpPr>
                  <a:stCxn id="438" idx="4"/>
                </p:cNvCxnSpPr>
                <p:nvPr/>
              </p:nvCxnSpPr>
              <p:spPr>
                <a:xfrm>
                  <a:off x="2340864" y="5616702"/>
                  <a:ext cx="118872" cy="262890"/>
                </a:xfrm>
                <a:prstGeom prst="line">
                  <a:avLst/>
                </a:prstGeom>
                <a:ln>
                  <a:solidFill>
                    <a:schemeClr val="accent1"/>
                  </a:solidFill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51" name="Straight Connector 350"/>
                <p:cNvCxnSpPr>
                  <a:stCxn id="439" idx="4"/>
                </p:cNvCxnSpPr>
                <p:nvPr/>
              </p:nvCxnSpPr>
              <p:spPr>
                <a:xfrm>
                  <a:off x="1943100" y="5616702"/>
                  <a:ext cx="118872" cy="262890"/>
                </a:xfrm>
                <a:prstGeom prst="line">
                  <a:avLst/>
                </a:prstGeom>
                <a:ln>
                  <a:solidFill>
                    <a:schemeClr val="accent1"/>
                  </a:solidFill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52" name="Straight Connector 351"/>
                <p:cNvCxnSpPr>
                  <a:stCxn id="436" idx="4"/>
                </p:cNvCxnSpPr>
                <p:nvPr/>
              </p:nvCxnSpPr>
              <p:spPr>
                <a:xfrm>
                  <a:off x="1545336" y="5616702"/>
                  <a:ext cx="156210" cy="262890"/>
                </a:xfrm>
                <a:prstGeom prst="line">
                  <a:avLst/>
                </a:prstGeom>
                <a:ln>
                  <a:solidFill>
                    <a:schemeClr val="accent1"/>
                  </a:solidFill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53" name="Straight Connector 352"/>
                <p:cNvCxnSpPr>
                  <a:stCxn id="429" idx="4"/>
                </p:cNvCxnSpPr>
                <p:nvPr/>
              </p:nvCxnSpPr>
              <p:spPr>
                <a:xfrm>
                  <a:off x="1147572" y="5616702"/>
                  <a:ext cx="118872" cy="262890"/>
                </a:xfrm>
                <a:prstGeom prst="line">
                  <a:avLst/>
                </a:prstGeom>
                <a:ln>
                  <a:solidFill>
                    <a:schemeClr val="accent1"/>
                  </a:solidFill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54" name="Straight Connector 353"/>
                <p:cNvCxnSpPr>
                  <a:stCxn id="352" idx="4"/>
                </p:cNvCxnSpPr>
                <p:nvPr/>
              </p:nvCxnSpPr>
              <p:spPr>
                <a:xfrm>
                  <a:off x="749808" y="5616702"/>
                  <a:ext cx="118872" cy="262890"/>
                </a:xfrm>
                <a:prstGeom prst="line">
                  <a:avLst/>
                </a:prstGeom>
                <a:ln>
                  <a:solidFill>
                    <a:schemeClr val="accent1"/>
                  </a:solidFill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grpSp>
              <p:nvGrpSpPr>
                <p:cNvPr id="355" name="Group 354"/>
                <p:cNvGrpSpPr/>
                <p:nvPr/>
              </p:nvGrpSpPr>
              <p:grpSpPr>
                <a:xfrm>
                  <a:off x="630936" y="4928616"/>
                  <a:ext cx="1828800" cy="237744"/>
                  <a:chOff x="630936" y="5291328"/>
                  <a:chExt cx="1828800" cy="237744"/>
                </a:xfrm>
              </p:grpSpPr>
              <p:sp>
                <p:nvSpPr>
                  <p:cNvPr id="396" name="Oval 395"/>
                  <p:cNvSpPr/>
                  <p:nvPr/>
                </p:nvSpPr>
                <p:spPr>
                  <a:xfrm>
                    <a:off x="630936" y="5291328"/>
                    <a:ext cx="237744" cy="237744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97" name="Oval 396"/>
                  <p:cNvSpPr/>
                  <p:nvPr/>
                </p:nvSpPr>
                <p:spPr>
                  <a:xfrm>
                    <a:off x="1028700" y="5291328"/>
                    <a:ext cx="237744" cy="237744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98" name="Oval 397"/>
                  <p:cNvSpPr/>
                  <p:nvPr/>
                </p:nvSpPr>
                <p:spPr>
                  <a:xfrm>
                    <a:off x="1426464" y="5291328"/>
                    <a:ext cx="237744" cy="237744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99" name="Oval 398"/>
                  <p:cNvSpPr/>
                  <p:nvPr/>
                </p:nvSpPr>
                <p:spPr>
                  <a:xfrm>
                    <a:off x="2221992" y="5291328"/>
                    <a:ext cx="237744" cy="237744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00" name="Oval 399"/>
                  <p:cNvSpPr/>
                  <p:nvPr/>
                </p:nvSpPr>
                <p:spPr>
                  <a:xfrm>
                    <a:off x="1824228" y="5291328"/>
                    <a:ext cx="237744" cy="237744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cxnSp>
              <p:nvCxnSpPr>
                <p:cNvPr id="356" name="Straight Connector 355"/>
                <p:cNvCxnSpPr>
                  <a:stCxn id="441" idx="4"/>
                  <a:endCxn id="352" idx="0"/>
                </p:cNvCxnSpPr>
                <p:nvPr/>
              </p:nvCxnSpPr>
              <p:spPr>
                <a:xfrm>
                  <a:off x="749808" y="5166360"/>
                  <a:ext cx="0" cy="212598"/>
                </a:xfrm>
                <a:prstGeom prst="line">
                  <a:avLst/>
                </a:prstGeom>
                <a:ln>
                  <a:solidFill>
                    <a:schemeClr val="accent1"/>
                  </a:solidFill>
                </a:ln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7" name="Straight Connector 356"/>
                <p:cNvCxnSpPr>
                  <a:stCxn id="441" idx="4"/>
                  <a:endCxn id="429" idx="0"/>
                </p:cNvCxnSpPr>
                <p:nvPr/>
              </p:nvCxnSpPr>
              <p:spPr>
                <a:xfrm>
                  <a:off x="749808" y="5166360"/>
                  <a:ext cx="397764" cy="212598"/>
                </a:xfrm>
                <a:prstGeom prst="line">
                  <a:avLst/>
                </a:prstGeom>
                <a:ln>
                  <a:solidFill>
                    <a:schemeClr val="accent1"/>
                  </a:solidFill>
                </a:ln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8" name="Straight Connector 357"/>
                <p:cNvCxnSpPr>
                  <a:stCxn id="441" idx="4"/>
                  <a:endCxn id="436" idx="0"/>
                </p:cNvCxnSpPr>
                <p:nvPr/>
              </p:nvCxnSpPr>
              <p:spPr>
                <a:xfrm>
                  <a:off x="749808" y="5166360"/>
                  <a:ext cx="795528" cy="212598"/>
                </a:xfrm>
                <a:prstGeom prst="line">
                  <a:avLst/>
                </a:prstGeom>
                <a:ln>
                  <a:solidFill>
                    <a:schemeClr val="accent1"/>
                  </a:solidFill>
                </a:ln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9" name="Straight Connector 358"/>
                <p:cNvCxnSpPr>
                  <a:stCxn id="442" idx="4"/>
                  <a:endCxn id="352" idx="0"/>
                </p:cNvCxnSpPr>
                <p:nvPr/>
              </p:nvCxnSpPr>
              <p:spPr>
                <a:xfrm flipH="1">
                  <a:off x="749808" y="5166360"/>
                  <a:ext cx="397764" cy="212598"/>
                </a:xfrm>
                <a:prstGeom prst="line">
                  <a:avLst/>
                </a:prstGeom>
                <a:ln>
                  <a:solidFill>
                    <a:schemeClr val="accent1"/>
                  </a:solidFill>
                </a:ln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0" name="Straight Connector 359"/>
                <p:cNvCxnSpPr>
                  <a:stCxn id="442" idx="4"/>
                  <a:endCxn id="429" idx="0"/>
                </p:cNvCxnSpPr>
                <p:nvPr/>
              </p:nvCxnSpPr>
              <p:spPr>
                <a:xfrm>
                  <a:off x="1147572" y="5166360"/>
                  <a:ext cx="0" cy="212598"/>
                </a:xfrm>
                <a:prstGeom prst="line">
                  <a:avLst/>
                </a:prstGeom>
                <a:ln>
                  <a:solidFill>
                    <a:schemeClr val="accent1"/>
                  </a:solidFill>
                </a:ln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1" name="Straight Connector 360"/>
                <p:cNvCxnSpPr>
                  <a:stCxn id="442" idx="4"/>
                  <a:endCxn id="436" idx="0"/>
                </p:cNvCxnSpPr>
                <p:nvPr/>
              </p:nvCxnSpPr>
              <p:spPr>
                <a:xfrm>
                  <a:off x="1147572" y="5166360"/>
                  <a:ext cx="397764" cy="212598"/>
                </a:xfrm>
                <a:prstGeom prst="line">
                  <a:avLst/>
                </a:prstGeom>
                <a:ln>
                  <a:solidFill>
                    <a:schemeClr val="accent1"/>
                  </a:solidFill>
                </a:ln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2" name="Straight Connector 361"/>
                <p:cNvCxnSpPr>
                  <a:stCxn id="443" idx="4"/>
                  <a:endCxn id="429" idx="0"/>
                </p:cNvCxnSpPr>
                <p:nvPr/>
              </p:nvCxnSpPr>
              <p:spPr>
                <a:xfrm flipH="1">
                  <a:off x="1147572" y="5166360"/>
                  <a:ext cx="397764" cy="212598"/>
                </a:xfrm>
                <a:prstGeom prst="line">
                  <a:avLst/>
                </a:prstGeom>
                <a:ln>
                  <a:solidFill>
                    <a:schemeClr val="accent1"/>
                  </a:solidFill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63" name="Straight Connector 362"/>
                <p:cNvCxnSpPr>
                  <a:stCxn id="443" idx="4"/>
                  <a:endCxn id="436" idx="0"/>
                </p:cNvCxnSpPr>
                <p:nvPr/>
              </p:nvCxnSpPr>
              <p:spPr>
                <a:xfrm>
                  <a:off x="1545336" y="5166360"/>
                  <a:ext cx="0" cy="212598"/>
                </a:xfrm>
                <a:prstGeom prst="line">
                  <a:avLst/>
                </a:prstGeom>
                <a:ln>
                  <a:solidFill>
                    <a:schemeClr val="accent1"/>
                  </a:solidFill>
                </a:ln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4" name="Straight Connector 363"/>
                <p:cNvCxnSpPr>
                  <a:stCxn id="443" idx="4"/>
                  <a:endCxn id="439" idx="0"/>
                </p:cNvCxnSpPr>
                <p:nvPr/>
              </p:nvCxnSpPr>
              <p:spPr>
                <a:xfrm>
                  <a:off x="1545336" y="5166360"/>
                  <a:ext cx="397764" cy="212598"/>
                </a:xfrm>
                <a:prstGeom prst="line">
                  <a:avLst/>
                </a:prstGeom>
                <a:ln>
                  <a:solidFill>
                    <a:schemeClr val="accent1"/>
                  </a:solidFill>
                </a:ln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5" name="Straight Connector 364"/>
                <p:cNvCxnSpPr>
                  <a:stCxn id="436" idx="0"/>
                  <a:endCxn id="445" idx="4"/>
                </p:cNvCxnSpPr>
                <p:nvPr/>
              </p:nvCxnSpPr>
              <p:spPr>
                <a:xfrm flipV="1">
                  <a:off x="1545336" y="5166360"/>
                  <a:ext cx="397764" cy="212598"/>
                </a:xfrm>
                <a:prstGeom prst="line">
                  <a:avLst/>
                </a:prstGeom>
                <a:ln>
                  <a:solidFill>
                    <a:schemeClr val="accent1"/>
                  </a:solidFill>
                </a:ln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6" name="Straight Connector 365"/>
                <p:cNvCxnSpPr>
                  <a:stCxn id="439" idx="0"/>
                  <a:endCxn id="445" idx="4"/>
                </p:cNvCxnSpPr>
                <p:nvPr/>
              </p:nvCxnSpPr>
              <p:spPr>
                <a:xfrm flipV="1">
                  <a:off x="1943100" y="5166360"/>
                  <a:ext cx="0" cy="212598"/>
                </a:xfrm>
                <a:prstGeom prst="line">
                  <a:avLst/>
                </a:prstGeom>
                <a:ln>
                  <a:solidFill>
                    <a:schemeClr val="accent1"/>
                  </a:solidFill>
                </a:ln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7" name="Straight Connector 366"/>
                <p:cNvCxnSpPr>
                  <a:stCxn id="438" idx="0"/>
                  <a:endCxn id="445" idx="4"/>
                </p:cNvCxnSpPr>
                <p:nvPr/>
              </p:nvCxnSpPr>
              <p:spPr>
                <a:xfrm flipH="1" flipV="1">
                  <a:off x="1943100" y="5166360"/>
                  <a:ext cx="397764" cy="212598"/>
                </a:xfrm>
                <a:prstGeom prst="line">
                  <a:avLst/>
                </a:prstGeom>
                <a:ln>
                  <a:solidFill>
                    <a:schemeClr val="accent1"/>
                  </a:solidFill>
                </a:ln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8" name="Straight Connector 367"/>
                <p:cNvCxnSpPr>
                  <a:stCxn id="444" idx="4"/>
                  <a:endCxn id="439" idx="0"/>
                </p:cNvCxnSpPr>
                <p:nvPr/>
              </p:nvCxnSpPr>
              <p:spPr>
                <a:xfrm flipH="1">
                  <a:off x="1943100" y="5166360"/>
                  <a:ext cx="397764" cy="212598"/>
                </a:xfrm>
                <a:prstGeom prst="line">
                  <a:avLst/>
                </a:prstGeom>
                <a:ln>
                  <a:solidFill>
                    <a:schemeClr val="accent1"/>
                  </a:solidFill>
                </a:ln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9" name="Straight Connector 368"/>
                <p:cNvCxnSpPr>
                  <a:stCxn id="444" idx="4"/>
                  <a:endCxn id="436" idx="0"/>
                </p:cNvCxnSpPr>
                <p:nvPr/>
              </p:nvCxnSpPr>
              <p:spPr>
                <a:xfrm flipH="1">
                  <a:off x="1545336" y="5166360"/>
                  <a:ext cx="795528" cy="212598"/>
                </a:xfrm>
                <a:prstGeom prst="line">
                  <a:avLst/>
                </a:prstGeom>
                <a:ln>
                  <a:solidFill>
                    <a:schemeClr val="accent1"/>
                  </a:solidFill>
                </a:ln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0" name="Straight Connector 369"/>
                <p:cNvCxnSpPr>
                  <a:stCxn id="444" idx="4"/>
                  <a:endCxn id="438" idx="0"/>
                </p:cNvCxnSpPr>
                <p:nvPr/>
              </p:nvCxnSpPr>
              <p:spPr>
                <a:xfrm>
                  <a:off x="2340864" y="5166360"/>
                  <a:ext cx="0" cy="212598"/>
                </a:xfrm>
                <a:prstGeom prst="line">
                  <a:avLst/>
                </a:prstGeom>
                <a:ln>
                  <a:solidFill>
                    <a:schemeClr val="accent1"/>
                  </a:solidFill>
                </a:ln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1" name="Straight Connector 370"/>
                <p:cNvCxnSpPr>
                  <a:stCxn id="445" idx="4"/>
                  <a:endCxn id="429" idx="0"/>
                </p:cNvCxnSpPr>
                <p:nvPr/>
              </p:nvCxnSpPr>
              <p:spPr>
                <a:xfrm flipH="1">
                  <a:off x="1147572" y="5166360"/>
                  <a:ext cx="795528" cy="212598"/>
                </a:xfrm>
                <a:prstGeom prst="line">
                  <a:avLst/>
                </a:prstGeom>
                <a:ln>
                  <a:solidFill>
                    <a:schemeClr val="accent1"/>
                  </a:solidFill>
                </a:ln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2" name="Straight Connector 371"/>
                <p:cNvCxnSpPr>
                  <a:stCxn id="442" idx="4"/>
                  <a:endCxn id="439" idx="0"/>
                </p:cNvCxnSpPr>
                <p:nvPr/>
              </p:nvCxnSpPr>
              <p:spPr>
                <a:xfrm>
                  <a:off x="1147572" y="5166360"/>
                  <a:ext cx="795528" cy="212598"/>
                </a:xfrm>
                <a:prstGeom prst="line">
                  <a:avLst/>
                </a:prstGeom>
                <a:ln>
                  <a:solidFill>
                    <a:schemeClr val="accent1"/>
                  </a:solidFill>
                </a:ln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73" name="Group 372"/>
                <p:cNvGrpSpPr/>
                <p:nvPr/>
              </p:nvGrpSpPr>
              <p:grpSpPr>
                <a:xfrm>
                  <a:off x="630936" y="4478801"/>
                  <a:ext cx="1828800" cy="237744"/>
                  <a:chOff x="630936" y="5291328"/>
                  <a:chExt cx="1828800" cy="237744"/>
                </a:xfrm>
              </p:grpSpPr>
              <p:sp>
                <p:nvSpPr>
                  <p:cNvPr id="391" name="Oval 390"/>
                  <p:cNvSpPr/>
                  <p:nvPr/>
                </p:nvSpPr>
                <p:spPr>
                  <a:xfrm>
                    <a:off x="630936" y="5291328"/>
                    <a:ext cx="237744" cy="237744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92" name="Oval 391"/>
                  <p:cNvSpPr/>
                  <p:nvPr/>
                </p:nvSpPr>
                <p:spPr>
                  <a:xfrm>
                    <a:off x="1028700" y="5291328"/>
                    <a:ext cx="237744" cy="237744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93" name="Oval 392"/>
                  <p:cNvSpPr/>
                  <p:nvPr/>
                </p:nvSpPr>
                <p:spPr>
                  <a:xfrm>
                    <a:off x="1426464" y="5291328"/>
                    <a:ext cx="237744" cy="237744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94" name="Oval 393"/>
                  <p:cNvSpPr/>
                  <p:nvPr/>
                </p:nvSpPr>
                <p:spPr>
                  <a:xfrm>
                    <a:off x="2221992" y="5291328"/>
                    <a:ext cx="237744" cy="237744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95" name="Oval 394"/>
                  <p:cNvSpPr/>
                  <p:nvPr/>
                </p:nvSpPr>
                <p:spPr>
                  <a:xfrm>
                    <a:off x="1824228" y="5291328"/>
                    <a:ext cx="237744" cy="237744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cxnSp>
              <p:nvCxnSpPr>
                <p:cNvPr id="374" name="Straight Connector 373"/>
                <p:cNvCxnSpPr/>
                <p:nvPr/>
              </p:nvCxnSpPr>
              <p:spPr>
                <a:xfrm>
                  <a:off x="749808" y="4716545"/>
                  <a:ext cx="0" cy="212598"/>
                </a:xfrm>
                <a:prstGeom prst="line">
                  <a:avLst/>
                </a:prstGeom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5" name="Straight Connector 374"/>
                <p:cNvCxnSpPr/>
                <p:nvPr/>
              </p:nvCxnSpPr>
              <p:spPr>
                <a:xfrm>
                  <a:off x="749808" y="4716545"/>
                  <a:ext cx="397764" cy="212598"/>
                </a:xfrm>
                <a:prstGeom prst="line">
                  <a:avLst/>
                </a:prstGeom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6" name="Straight Connector 375"/>
                <p:cNvCxnSpPr/>
                <p:nvPr/>
              </p:nvCxnSpPr>
              <p:spPr>
                <a:xfrm>
                  <a:off x="749808" y="4716545"/>
                  <a:ext cx="795528" cy="212598"/>
                </a:xfrm>
                <a:prstGeom prst="line">
                  <a:avLst/>
                </a:prstGeom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7" name="Straight Connector 376"/>
                <p:cNvCxnSpPr/>
                <p:nvPr/>
              </p:nvCxnSpPr>
              <p:spPr>
                <a:xfrm flipH="1">
                  <a:off x="749808" y="4716545"/>
                  <a:ext cx="397764" cy="212598"/>
                </a:xfrm>
                <a:prstGeom prst="line">
                  <a:avLst/>
                </a:prstGeom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8" name="Straight Connector 377"/>
                <p:cNvCxnSpPr/>
                <p:nvPr/>
              </p:nvCxnSpPr>
              <p:spPr>
                <a:xfrm>
                  <a:off x="1147572" y="4716545"/>
                  <a:ext cx="0" cy="212598"/>
                </a:xfrm>
                <a:prstGeom prst="line">
                  <a:avLst/>
                </a:prstGeom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9" name="Straight Connector 378"/>
                <p:cNvCxnSpPr/>
                <p:nvPr/>
              </p:nvCxnSpPr>
              <p:spPr>
                <a:xfrm>
                  <a:off x="1147572" y="4716545"/>
                  <a:ext cx="397764" cy="212598"/>
                </a:xfrm>
                <a:prstGeom prst="line">
                  <a:avLst/>
                </a:prstGeom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0" name="Straight Connector 379"/>
                <p:cNvCxnSpPr/>
                <p:nvPr/>
              </p:nvCxnSpPr>
              <p:spPr>
                <a:xfrm flipH="1">
                  <a:off x="1063517" y="4716545"/>
                  <a:ext cx="481819" cy="247415"/>
                </a:xfrm>
                <a:prstGeom prst="line">
                  <a:avLst/>
                </a:prstGeom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1" name="Straight Connector 380"/>
                <p:cNvCxnSpPr/>
                <p:nvPr/>
              </p:nvCxnSpPr>
              <p:spPr>
                <a:xfrm>
                  <a:off x="1545336" y="4716545"/>
                  <a:ext cx="0" cy="212598"/>
                </a:xfrm>
                <a:prstGeom prst="line">
                  <a:avLst/>
                </a:prstGeom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2" name="Straight Connector 381"/>
                <p:cNvCxnSpPr/>
                <p:nvPr/>
              </p:nvCxnSpPr>
              <p:spPr>
                <a:xfrm>
                  <a:off x="1545336" y="4716545"/>
                  <a:ext cx="397764" cy="212598"/>
                </a:xfrm>
                <a:prstGeom prst="line">
                  <a:avLst/>
                </a:prstGeom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3" name="Straight Connector 382"/>
                <p:cNvCxnSpPr/>
                <p:nvPr/>
              </p:nvCxnSpPr>
              <p:spPr>
                <a:xfrm flipV="1">
                  <a:off x="1545336" y="4716545"/>
                  <a:ext cx="397764" cy="212598"/>
                </a:xfrm>
                <a:prstGeom prst="line">
                  <a:avLst/>
                </a:prstGeom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4" name="Straight Connector 383"/>
                <p:cNvCxnSpPr/>
                <p:nvPr/>
              </p:nvCxnSpPr>
              <p:spPr>
                <a:xfrm flipV="1">
                  <a:off x="1943100" y="4716545"/>
                  <a:ext cx="0" cy="212598"/>
                </a:xfrm>
                <a:prstGeom prst="line">
                  <a:avLst/>
                </a:prstGeom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5" name="Straight Connector 384"/>
                <p:cNvCxnSpPr/>
                <p:nvPr/>
              </p:nvCxnSpPr>
              <p:spPr>
                <a:xfrm flipH="1" flipV="1">
                  <a:off x="1943100" y="4716545"/>
                  <a:ext cx="397764" cy="212598"/>
                </a:xfrm>
                <a:prstGeom prst="line">
                  <a:avLst/>
                </a:prstGeom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6" name="Straight Connector 385"/>
                <p:cNvCxnSpPr/>
                <p:nvPr/>
              </p:nvCxnSpPr>
              <p:spPr>
                <a:xfrm flipH="1">
                  <a:off x="1943100" y="4716545"/>
                  <a:ext cx="397764" cy="212598"/>
                </a:xfrm>
                <a:prstGeom prst="line">
                  <a:avLst/>
                </a:prstGeom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7" name="Straight Connector 386"/>
                <p:cNvCxnSpPr/>
                <p:nvPr/>
              </p:nvCxnSpPr>
              <p:spPr>
                <a:xfrm flipH="1">
                  <a:off x="1545336" y="4716545"/>
                  <a:ext cx="795528" cy="212598"/>
                </a:xfrm>
                <a:prstGeom prst="line">
                  <a:avLst/>
                </a:prstGeom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8" name="Straight Connector 387"/>
                <p:cNvCxnSpPr/>
                <p:nvPr/>
              </p:nvCxnSpPr>
              <p:spPr>
                <a:xfrm>
                  <a:off x="2340864" y="4716545"/>
                  <a:ext cx="0" cy="212598"/>
                </a:xfrm>
                <a:prstGeom prst="line">
                  <a:avLst/>
                </a:prstGeom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9" name="Straight Connector 388"/>
                <p:cNvCxnSpPr/>
                <p:nvPr/>
              </p:nvCxnSpPr>
              <p:spPr>
                <a:xfrm flipH="1">
                  <a:off x="1147572" y="4716545"/>
                  <a:ext cx="795528" cy="212598"/>
                </a:xfrm>
                <a:prstGeom prst="line">
                  <a:avLst/>
                </a:prstGeom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0" name="Straight Connector 389"/>
                <p:cNvCxnSpPr/>
                <p:nvPr/>
              </p:nvCxnSpPr>
              <p:spPr>
                <a:xfrm>
                  <a:off x="1147572" y="4716545"/>
                  <a:ext cx="795528" cy="212598"/>
                </a:xfrm>
                <a:prstGeom prst="line">
                  <a:avLst/>
                </a:prstGeom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37" name="Straight Connector 336"/>
              <p:cNvCxnSpPr/>
              <p:nvPr/>
            </p:nvCxnSpPr>
            <p:spPr>
              <a:xfrm flipH="1">
                <a:off x="749808" y="4339329"/>
                <a:ext cx="795528" cy="314567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38" name="Straight Connector 337"/>
              <p:cNvCxnSpPr/>
              <p:nvPr/>
            </p:nvCxnSpPr>
            <p:spPr>
              <a:xfrm flipH="1">
                <a:off x="1147572" y="4339329"/>
                <a:ext cx="397764" cy="314567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39" name="Straight Connector 338"/>
              <p:cNvCxnSpPr/>
              <p:nvPr/>
            </p:nvCxnSpPr>
            <p:spPr>
              <a:xfrm>
                <a:off x="1545336" y="4339329"/>
                <a:ext cx="0" cy="314567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40" name="Straight Connector 339"/>
              <p:cNvCxnSpPr/>
              <p:nvPr/>
            </p:nvCxnSpPr>
            <p:spPr>
              <a:xfrm>
                <a:off x="1545336" y="4339329"/>
                <a:ext cx="397764" cy="314567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41" name="Straight Connector 340"/>
              <p:cNvCxnSpPr/>
              <p:nvPr/>
            </p:nvCxnSpPr>
            <p:spPr>
              <a:xfrm>
                <a:off x="1545336" y="4339329"/>
                <a:ext cx="795528" cy="314567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342" name="Oval 341"/>
              <p:cNvSpPr/>
              <p:nvPr/>
            </p:nvSpPr>
            <p:spPr>
              <a:xfrm>
                <a:off x="1359269" y="3967195"/>
                <a:ext cx="372134" cy="372134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06" name="TextBox 405"/>
            <p:cNvSpPr txBox="1"/>
            <p:nvPr/>
          </p:nvSpPr>
          <p:spPr>
            <a:xfrm>
              <a:off x="4961909" y="2851826"/>
              <a:ext cx="1980350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600" dirty="0">
                  <a:latin typeface="Helvetica Neue" charset="0"/>
                  <a:ea typeface="Helvetica Neue" charset="0"/>
                  <a:cs typeface="Helvetica Neue" charset="0"/>
                </a:rPr>
                <a:t>Deep</a:t>
              </a:r>
              <a:br>
                <a:rPr lang="en-US" sz="3600" dirty="0">
                  <a:latin typeface="Helvetica Neue" charset="0"/>
                  <a:ea typeface="Helvetica Neue" charset="0"/>
                  <a:cs typeface="Helvetica Neue" charset="0"/>
                </a:rPr>
              </a:br>
              <a:r>
                <a:rPr lang="en-US" sz="3600" dirty="0">
                  <a:latin typeface="Helvetica Neue" charset="0"/>
                  <a:ea typeface="Helvetica Neue" charset="0"/>
                  <a:cs typeface="Helvetica Neue" charset="0"/>
                </a:rPr>
                <a:t>Learning</a:t>
              </a:r>
            </a:p>
          </p:txBody>
        </p:sp>
      </p:grpSp>
      <p:grpSp>
        <p:nvGrpSpPr>
          <p:cNvPr id="448" name="Group 447"/>
          <p:cNvGrpSpPr/>
          <p:nvPr/>
        </p:nvGrpSpPr>
        <p:grpSpPr>
          <a:xfrm>
            <a:off x="7883058" y="2851826"/>
            <a:ext cx="3838475" cy="3574135"/>
            <a:chOff x="7883058" y="2851826"/>
            <a:chExt cx="3838475" cy="3574135"/>
          </a:xfrm>
        </p:grpSpPr>
        <p:sp>
          <p:nvSpPr>
            <p:cNvPr id="407" name="TextBox 406"/>
            <p:cNvSpPr txBox="1"/>
            <p:nvPr/>
          </p:nvSpPr>
          <p:spPr>
            <a:xfrm>
              <a:off x="7883058" y="2851826"/>
              <a:ext cx="383847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>
                  <a:latin typeface="Helvetica Neue" charset="0"/>
                  <a:ea typeface="Helvetica Neue" charset="0"/>
                  <a:cs typeface="Helvetica Neue" charset="0"/>
                </a:rPr>
                <a:t>Ensemble</a:t>
              </a:r>
            </a:p>
            <a:p>
              <a:pPr algn="ctr"/>
              <a:r>
                <a:rPr lang="en-US" sz="3600" dirty="0">
                  <a:latin typeface="Helvetica Neue" charset="0"/>
                  <a:ea typeface="Helvetica Neue" charset="0"/>
                  <a:cs typeface="Helvetica Neue" charset="0"/>
                </a:rPr>
                <a:t>Methods</a:t>
              </a:r>
            </a:p>
          </p:txBody>
        </p:sp>
        <p:grpSp>
          <p:nvGrpSpPr>
            <p:cNvPr id="408" name="Group 407"/>
            <p:cNvGrpSpPr/>
            <p:nvPr/>
          </p:nvGrpSpPr>
          <p:grpSpPr>
            <a:xfrm>
              <a:off x="7883058" y="4324915"/>
              <a:ext cx="3838475" cy="2101046"/>
              <a:chOff x="7883058" y="4324915"/>
              <a:chExt cx="3838475" cy="2101046"/>
            </a:xfrm>
          </p:grpSpPr>
          <p:grpSp>
            <p:nvGrpSpPr>
              <p:cNvPr id="409" name="Group 408"/>
              <p:cNvGrpSpPr/>
              <p:nvPr/>
            </p:nvGrpSpPr>
            <p:grpSpPr>
              <a:xfrm>
                <a:off x="7883058" y="5120298"/>
                <a:ext cx="1467913" cy="1305663"/>
                <a:chOff x="8515364" y="5102638"/>
                <a:chExt cx="1467913" cy="1305663"/>
              </a:xfrm>
            </p:grpSpPr>
            <p:sp>
              <p:nvSpPr>
                <p:cNvPr id="434" name="Oval 433"/>
                <p:cNvSpPr/>
                <p:nvPr/>
              </p:nvSpPr>
              <p:spPr>
                <a:xfrm>
                  <a:off x="8515364" y="5450281"/>
                  <a:ext cx="159798" cy="159798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5" name="Oval 434"/>
                <p:cNvSpPr/>
                <p:nvPr/>
              </p:nvSpPr>
              <p:spPr>
                <a:xfrm>
                  <a:off x="8851995" y="5102638"/>
                  <a:ext cx="159798" cy="159798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6" name="Oval 435"/>
                <p:cNvSpPr/>
                <p:nvPr/>
              </p:nvSpPr>
              <p:spPr>
                <a:xfrm>
                  <a:off x="9564438" y="5862413"/>
                  <a:ext cx="159798" cy="159798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7" name="Triangle 436"/>
                <p:cNvSpPr/>
                <p:nvPr/>
              </p:nvSpPr>
              <p:spPr>
                <a:xfrm>
                  <a:off x="8778485" y="5821083"/>
                  <a:ext cx="233308" cy="201128"/>
                </a:xfrm>
                <a:prstGeom prst="triangl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8" name="Oval 437"/>
                <p:cNvSpPr/>
                <p:nvPr/>
              </p:nvSpPr>
              <p:spPr>
                <a:xfrm>
                  <a:off x="9196308" y="5450281"/>
                  <a:ext cx="159798" cy="159798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9" name="Triangle 438"/>
                <p:cNvSpPr/>
                <p:nvPr/>
              </p:nvSpPr>
              <p:spPr>
                <a:xfrm>
                  <a:off x="9276207" y="6207173"/>
                  <a:ext cx="233308" cy="201128"/>
                </a:xfrm>
                <a:prstGeom prst="triangl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0" name="Triangle 439"/>
                <p:cNvSpPr/>
                <p:nvPr/>
              </p:nvSpPr>
              <p:spPr>
                <a:xfrm>
                  <a:off x="9749969" y="6207173"/>
                  <a:ext cx="233308" cy="201128"/>
                </a:xfrm>
                <a:prstGeom prst="triangl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441" name="Straight Connector 440"/>
                <p:cNvCxnSpPr/>
                <p:nvPr/>
              </p:nvCxnSpPr>
              <p:spPr>
                <a:xfrm flipH="1">
                  <a:off x="8595263" y="5262436"/>
                  <a:ext cx="336631" cy="187845"/>
                </a:xfrm>
                <a:prstGeom prst="line">
                  <a:avLst/>
                </a:prstGeom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2" name="Straight Connector 441"/>
                <p:cNvCxnSpPr/>
                <p:nvPr/>
              </p:nvCxnSpPr>
              <p:spPr>
                <a:xfrm>
                  <a:off x="8931894" y="5262436"/>
                  <a:ext cx="344313" cy="187845"/>
                </a:xfrm>
                <a:prstGeom prst="line">
                  <a:avLst/>
                </a:prstGeom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3" name="Straight Connector 442"/>
                <p:cNvCxnSpPr/>
                <p:nvPr/>
              </p:nvCxnSpPr>
              <p:spPr>
                <a:xfrm flipH="1">
                  <a:off x="8895139" y="5610079"/>
                  <a:ext cx="381068" cy="211004"/>
                </a:xfrm>
                <a:prstGeom prst="line">
                  <a:avLst/>
                </a:prstGeom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4" name="Straight Connector 443"/>
                <p:cNvCxnSpPr/>
                <p:nvPr/>
              </p:nvCxnSpPr>
              <p:spPr>
                <a:xfrm>
                  <a:off x="9276207" y="5610079"/>
                  <a:ext cx="368130" cy="252334"/>
                </a:xfrm>
                <a:prstGeom prst="line">
                  <a:avLst/>
                </a:prstGeom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5" name="Straight Connector 444"/>
                <p:cNvCxnSpPr/>
                <p:nvPr/>
              </p:nvCxnSpPr>
              <p:spPr>
                <a:xfrm flipH="1">
                  <a:off x="9392861" y="6022211"/>
                  <a:ext cx="251476" cy="184962"/>
                </a:xfrm>
                <a:prstGeom prst="line">
                  <a:avLst/>
                </a:prstGeom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6" name="Straight Connector 445"/>
                <p:cNvCxnSpPr/>
                <p:nvPr/>
              </p:nvCxnSpPr>
              <p:spPr>
                <a:xfrm>
                  <a:off x="9644337" y="6022211"/>
                  <a:ext cx="222286" cy="184962"/>
                </a:xfrm>
                <a:prstGeom prst="line">
                  <a:avLst/>
                </a:prstGeom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10" name="Group 409"/>
              <p:cNvGrpSpPr/>
              <p:nvPr/>
            </p:nvGrpSpPr>
            <p:grpSpPr>
              <a:xfrm>
                <a:off x="9294759" y="5120298"/>
                <a:ext cx="1135677" cy="893531"/>
                <a:chOff x="10049398" y="5145581"/>
                <a:chExt cx="1135677" cy="893531"/>
              </a:xfrm>
            </p:grpSpPr>
            <p:sp>
              <p:nvSpPr>
                <p:cNvPr id="425" name="Oval 424"/>
                <p:cNvSpPr/>
                <p:nvPr/>
              </p:nvSpPr>
              <p:spPr>
                <a:xfrm>
                  <a:off x="10344333" y="5493224"/>
                  <a:ext cx="159798" cy="159798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6" name="Oval 425"/>
                <p:cNvSpPr/>
                <p:nvPr/>
              </p:nvSpPr>
              <p:spPr>
                <a:xfrm>
                  <a:off x="10680964" y="5145581"/>
                  <a:ext cx="159798" cy="159798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7" name="Oval 426"/>
                <p:cNvSpPr/>
                <p:nvPr/>
              </p:nvSpPr>
              <p:spPr>
                <a:xfrm>
                  <a:off x="11025277" y="5493224"/>
                  <a:ext cx="159798" cy="159798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428" name="Straight Connector 427"/>
                <p:cNvCxnSpPr/>
                <p:nvPr/>
              </p:nvCxnSpPr>
              <p:spPr>
                <a:xfrm flipH="1">
                  <a:off x="10424232" y="5305379"/>
                  <a:ext cx="336631" cy="187845"/>
                </a:xfrm>
                <a:prstGeom prst="line">
                  <a:avLst/>
                </a:prstGeom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9" name="Straight Connector 428"/>
                <p:cNvCxnSpPr/>
                <p:nvPr/>
              </p:nvCxnSpPr>
              <p:spPr>
                <a:xfrm>
                  <a:off x="10760863" y="5305379"/>
                  <a:ext cx="344313" cy="187845"/>
                </a:xfrm>
                <a:prstGeom prst="line">
                  <a:avLst/>
                </a:prstGeom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30" name="Triangle 429"/>
                <p:cNvSpPr/>
                <p:nvPr/>
              </p:nvSpPr>
              <p:spPr>
                <a:xfrm>
                  <a:off x="10049398" y="5837984"/>
                  <a:ext cx="233308" cy="201128"/>
                </a:xfrm>
                <a:prstGeom prst="triangl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1" name="Triangle 430"/>
                <p:cNvSpPr/>
                <p:nvPr/>
              </p:nvSpPr>
              <p:spPr>
                <a:xfrm>
                  <a:off x="10523160" y="5837984"/>
                  <a:ext cx="233308" cy="201128"/>
                </a:xfrm>
                <a:prstGeom prst="triangl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432" name="Straight Connector 431"/>
                <p:cNvCxnSpPr/>
                <p:nvPr/>
              </p:nvCxnSpPr>
              <p:spPr>
                <a:xfrm flipH="1">
                  <a:off x="10166052" y="5653022"/>
                  <a:ext cx="251476" cy="184962"/>
                </a:xfrm>
                <a:prstGeom prst="line">
                  <a:avLst/>
                </a:prstGeom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3" name="Straight Connector 432"/>
                <p:cNvCxnSpPr/>
                <p:nvPr/>
              </p:nvCxnSpPr>
              <p:spPr>
                <a:xfrm>
                  <a:off x="10417528" y="5653022"/>
                  <a:ext cx="222286" cy="184962"/>
                </a:xfrm>
                <a:prstGeom prst="line">
                  <a:avLst/>
                </a:prstGeom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11" name="Group 410"/>
              <p:cNvGrpSpPr/>
              <p:nvPr/>
            </p:nvGrpSpPr>
            <p:grpSpPr>
              <a:xfrm>
                <a:off x="10516741" y="5120298"/>
                <a:ext cx="1204792" cy="958020"/>
                <a:chOff x="8778485" y="5450281"/>
                <a:chExt cx="1204792" cy="958020"/>
              </a:xfrm>
            </p:grpSpPr>
            <p:sp>
              <p:nvSpPr>
                <p:cNvPr id="416" name="Oval 415"/>
                <p:cNvSpPr/>
                <p:nvPr/>
              </p:nvSpPr>
              <p:spPr>
                <a:xfrm>
                  <a:off x="9564438" y="5862413"/>
                  <a:ext cx="159798" cy="159798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7" name="Triangle 416"/>
                <p:cNvSpPr/>
                <p:nvPr/>
              </p:nvSpPr>
              <p:spPr>
                <a:xfrm>
                  <a:off x="8778485" y="5821083"/>
                  <a:ext cx="233308" cy="201128"/>
                </a:xfrm>
                <a:prstGeom prst="triangl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8" name="Oval 417"/>
                <p:cNvSpPr/>
                <p:nvPr/>
              </p:nvSpPr>
              <p:spPr>
                <a:xfrm>
                  <a:off x="9196308" y="5450281"/>
                  <a:ext cx="159798" cy="159798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9" name="Triangle 418"/>
                <p:cNvSpPr/>
                <p:nvPr/>
              </p:nvSpPr>
              <p:spPr>
                <a:xfrm>
                  <a:off x="9276207" y="6207173"/>
                  <a:ext cx="233308" cy="201128"/>
                </a:xfrm>
                <a:prstGeom prst="triangl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0" name="Triangle 419"/>
                <p:cNvSpPr/>
                <p:nvPr/>
              </p:nvSpPr>
              <p:spPr>
                <a:xfrm>
                  <a:off x="9749969" y="6207173"/>
                  <a:ext cx="233308" cy="201128"/>
                </a:xfrm>
                <a:prstGeom prst="triangl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421" name="Straight Connector 420"/>
                <p:cNvCxnSpPr/>
                <p:nvPr/>
              </p:nvCxnSpPr>
              <p:spPr>
                <a:xfrm flipH="1">
                  <a:off x="8895139" y="5610079"/>
                  <a:ext cx="381068" cy="211004"/>
                </a:xfrm>
                <a:prstGeom prst="line">
                  <a:avLst/>
                </a:prstGeom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2" name="Straight Connector 421"/>
                <p:cNvCxnSpPr/>
                <p:nvPr/>
              </p:nvCxnSpPr>
              <p:spPr>
                <a:xfrm>
                  <a:off x="9276207" y="5610079"/>
                  <a:ext cx="368130" cy="252334"/>
                </a:xfrm>
                <a:prstGeom prst="line">
                  <a:avLst/>
                </a:prstGeom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3" name="Straight Connector 422"/>
                <p:cNvCxnSpPr/>
                <p:nvPr/>
              </p:nvCxnSpPr>
              <p:spPr>
                <a:xfrm flipH="1">
                  <a:off x="9392861" y="6022211"/>
                  <a:ext cx="251476" cy="184962"/>
                </a:xfrm>
                <a:prstGeom prst="line">
                  <a:avLst/>
                </a:prstGeom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4" name="Straight Connector 423"/>
                <p:cNvCxnSpPr/>
                <p:nvPr/>
              </p:nvCxnSpPr>
              <p:spPr>
                <a:xfrm>
                  <a:off x="9644337" y="6022211"/>
                  <a:ext cx="222286" cy="184962"/>
                </a:xfrm>
                <a:prstGeom prst="line">
                  <a:avLst/>
                </a:prstGeom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12" name="Straight Connector 411"/>
              <p:cNvCxnSpPr/>
              <p:nvPr/>
            </p:nvCxnSpPr>
            <p:spPr>
              <a:xfrm flipH="1">
                <a:off x="8356085" y="4697049"/>
                <a:ext cx="1343023" cy="446651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13" name="Straight Connector 412"/>
              <p:cNvCxnSpPr/>
              <p:nvPr/>
            </p:nvCxnSpPr>
            <p:spPr>
              <a:xfrm>
                <a:off x="9699108" y="4697049"/>
                <a:ext cx="307116" cy="423249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14" name="Straight Connector 413"/>
              <p:cNvCxnSpPr/>
              <p:nvPr/>
            </p:nvCxnSpPr>
            <p:spPr>
              <a:xfrm>
                <a:off x="9699108" y="4697049"/>
                <a:ext cx="1315355" cy="423249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415" name="Oval 414"/>
              <p:cNvSpPr/>
              <p:nvPr/>
            </p:nvSpPr>
            <p:spPr>
              <a:xfrm>
                <a:off x="9513041" y="4324915"/>
                <a:ext cx="372134" cy="372134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561359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0199" y="364596"/>
            <a:ext cx="11381509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Velox Online Learning for Recommendations</a:t>
            </a:r>
            <a:br>
              <a:rPr lang="en-US" dirty="0"/>
            </a:br>
            <a:r>
              <a:rPr lang="en-US" sz="4000" dirty="0"/>
              <a:t>(20-News Groups)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883082" y="1821103"/>
          <a:ext cx="6961909" cy="422409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TextBox 7"/>
          <p:cNvSpPr txBox="1"/>
          <p:nvPr/>
        </p:nvSpPr>
        <p:spPr>
          <a:xfrm rot="16200000">
            <a:off x="-1068770" y="3449878"/>
            <a:ext cx="33189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Helvetica Neue" charset="0"/>
                <a:ea typeface="Helvetica Neue" charset="0"/>
                <a:cs typeface="Helvetica Neue" charset="0"/>
              </a:rPr>
              <a:t>Error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671716" y="6045200"/>
            <a:ext cx="57958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Helvetica Neue" charset="0"/>
                <a:ea typeface="Helvetica Neue" charset="0"/>
                <a:cs typeface="Helvetica Neue" charset="0"/>
              </a:rPr>
              <a:t>Examples</a:t>
            </a:r>
          </a:p>
        </p:txBody>
      </p:sp>
      <p:sp>
        <p:nvSpPr>
          <p:cNvPr id="10" name="TextBox 9"/>
          <p:cNvSpPr txBox="1"/>
          <p:nvPr/>
        </p:nvSpPr>
        <p:spPr>
          <a:xfrm rot="478712">
            <a:off x="3671850" y="3747359"/>
            <a:ext cx="30107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2"/>
                </a:solidFill>
                <a:latin typeface="Helvetica Neue" charset="0"/>
                <a:ea typeface="Helvetica Neue" charset="0"/>
                <a:cs typeface="Helvetica Neue" charset="0"/>
              </a:rPr>
              <a:t>Partial Updates</a:t>
            </a:r>
          </a:p>
        </p:txBody>
      </p:sp>
      <p:sp>
        <p:nvSpPr>
          <p:cNvPr id="11" name="TextBox 10"/>
          <p:cNvSpPr txBox="1"/>
          <p:nvPr/>
        </p:nvSpPr>
        <p:spPr>
          <a:xfrm rot="304005">
            <a:off x="3318353" y="4493127"/>
            <a:ext cx="25026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</a:rPr>
              <a:t>Full Updates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844991" y="2167885"/>
            <a:ext cx="40065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Helvetica Neue" charset="0"/>
                <a:ea typeface="Helvetica Neue" charset="0"/>
                <a:cs typeface="Helvetica Neue" charset="0"/>
              </a:rPr>
              <a:t>Partial Updates:</a:t>
            </a:r>
            <a:r>
              <a:rPr lang="en-US" sz="24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2400" i="1" dirty="0">
                <a:latin typeface="Helvetica Neue" charset="0"/>
                <a:ea typeface="Helvetica Neue" charset="0"/>
                <a:cs typeface="Helvetica Neue" charset="0"/>
              </a:rPr>
              <a:t>0.4 </a:t>
            </a:r>
            <a:r>
              <a:rPr lang="en-US" sz="2400" i="1" dirty="0" err="1">
                <a:latin typeface="Helvetica Neue" charset="0"/>
                <a:ea typeface="Helvetica Neue" charset="0"/>
                <a:cs typeface="Helvetica Neue" charset="0"/>
              </a:rPr>
              <a:t>ms</a:t>
            </a:r>
            <a:endParaRPr lang="en-US" sz="2400" i="1" dirty="0">
              <a:latin typeface="Helvetica Neue" charset="0"/>
              <a:ea typeface="Helvetica Neue" charset="0"/>
              <a:cs typeface="Helvetica Neue" charset="0"/>
            </a:endParaRPr>
          </a:p>
          <a:p>
            <a:r>
              <a:rPr lang="en-US" sz="2400" b="1" dirty="0">
                <a:latin typeface="Helvetica Neue" charset="0"/>
                <a:ea typeface="Helvetica Neue" charset="0"/>
                <a:cs typeface="Helvetica Neue" charset="0"/>
              </a:rPr>
              <a:t>Retraining:</a:t>
            </a:r>
            <a:r>
              <a:rPr lang="en-US" sz="24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2400" i="1" dirty="0">
                <a:latin typeface="Helvetica Neue" charset="0"/>
                <a:ea typeface="Helvetica Neue" charset="0"/>
                <a:cs typeface="Helvetica Neue" charset="0"/>
              </a:rPr>
              <a:t>7.1 seconds</a:t>
            </a:r>
          </a:p>
        </p:txBody>
      </p:sp>
      <p:sp>
        <p:nvSpPr>
          <p:cNvPr id="14" name="Rectangle 13"/>
          <p:cNvSpPr/>
          <p:nvPr/>
        </p:nvSpPr>
        <p:spPr>
          <a:xfrm>
            <a:off x="7835422" y="3131805"/>
            <a:ext cx="401616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800" i="1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&gt;4 orders-of-magnitude </a:t>
            </a:r>
            <a:r>
              <a:rPr lang="en-US" sz="2800" b="1" i="1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faster adaptation</a:t>
            </a:r>
            <a:endParaRPr lang="en-US" sz="2800" i="1" dirty="0">
              <a:solidFill>
                <a:srgbClr val="000000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8295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" name="Group 93"/>
          <p:cNvGrpSpPr/>
          <p:nvPr/>
        </p:nvGrpSpPr>
        <p:grpSpPr>
          <a:xfrm>
            <a:off x="6192649" y="1063807"/>
            <a:ext cx="1295926" cy="919942"/>
            <a:chOff x="4012915" y="2055821"/>
            <a:chExt cx="3361299" cy="2386094"/>
          </a:xfrm>
        </p:grpSpPr>
        <p:cxnSp>
          <p:nvCxnSpPr>
            <p:cNvPr id="95" name="Straight Arrow Connector 94"/>
            <p:cNvCxnSpPr/>
            <p:nvPr/>
          </p:nvCxnSpPr>
          <p:spPr>
            <a:xfrm>
              <a:off x="5942928" y="3239934"/>
              <a:ext cx="1431286" cy="893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97" name="Straight Arrow Connector 96"/>
            <p:cNvCxnSpPr/>
            <p:nvPr/>
          </p:nvCxnSpPr>
          <p:spPr>
            <a:xfrm>
              <a:off x="4287522" y="2193123"/>
              <a:ext cx="1655406" cy="106468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98" name="Straight Arrow Connector 97"/>
            <p:cNvCxnSpPr/>
            <p:nvPr/>
          </p:nvCxnSpPr>
          <p:spPr>
            <a:xfrm>
              <a:off x="4287522" y="2720995"/>
              <a:ext cx="1655406" cy="52787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99" name="Straight Arrow Connector 98"/>
            <p:cNvCxnSpPr/>
            <p:nvPr/>
          </p:nvCxnSpPr>
          <p:spPr>
            <a:xfrm flipV="1">
              <a:off x="4287522" y="3239934"/>
              <a:ext cx="1655406" cy="893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00" name="Straight Arrow Connector 99"/>
            <p:cNvCxnSpPr/>
            <p:nvPr/>
          </p:nvCxnSpPr>
          <p:spPr>
            <a:xfrm flipV="1">
              <a:off x="4287522" y="3248866"/>
              <a:ext cx="1636592" cy="52787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01" name="Straight Arrow Connector 100"/>
            <p:cNvCxnSpPr/>
            <p:nvPr/>
          </p:nvCxnSpPr>
          <p:spPr>
            <a:xfrm flipV="1">
              <a:off x="4287522" y="3257800"/>
              <a:ext cx="1636592" cy="104681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grpSp>
          <p:nvGrpSpPr>
            <p:cNvPr id="102" name="Group 101"/>
            <p:cNvGrpSpPr/>
            <p:nvPr/>
          </p:nvGrpSpPr>
          <p:grpSpPr>
            <a:xfrm>
              <a:off x="4012915" y="2055821"/>
              <a:ext cx="274607" cy="2386094"/>
              <a:chOff x="4810479" y="726948"/>
              <a:chExt cx="228603" cy="1986366"/>
            </a:xfrm>
          </p:grpSpPr>
          <p:sp>
            <p:nvSpPr>
              <p:cNvPr id="103" name="Oval 102"/>
              <p:cNvSpPr/>
              <p:nvPr/>
            </p:nvSpPr>
            <p:spPr>
              <a:xfrm>
                <a:off x="4810479" y="726948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04" name="Oval 103"/>
              <p:cNvSpPr/>
              <p:nvPr/>
            </p:nvSpPr>
            <p:spPr>
              <a:xfrm>
                <a:off x="4810480" y="1605829"/>
                <a:ext cx="228602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05" name="Oval 104"/>
              <p:cNvSpPr/>
              <p:nvPr/>
            </p:nvSpPr>
            <p:spPr>
              <a:xfrm>
                <a:off x="4810479" y="2045271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06" name="Oval 105"/>
              <p:cNvSpPr/>
              <p:nvPr/>
            </p:nvSpPr>
            <p:spPr>
              <a:xfrm>
                <a:off x="4810479" y="2484713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07" name="Oval 106"/>
              <p:cNvSpPr/>
              <p:nvPr/>
            </p:nvSpPr>
            <p:spPr>
              <a:xfrm>
                <a:off x="4810479" y="1166389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</p:grpSp>
      <p:grpSp>
        <p:nvGrpSpPr>
          <p:cNvPr id="108" name="Group 107"/>
          <p:cNvGrpSpPr/>
          <p:nvPr/>
        </p:nvGrpSpPr>
        <p:grpSpPr>
          <a:xfrm>
            <a:off x="6510157" y="1191325"/>
            <a:ext cx="662755" cy="662755"/>
            <a:chOff x="5724072" y="7333"/>
            <a:chExt cx="2080007" cy="2080009"/>
          </a:xfrm>
        </p:grpSpPr>
        <p:sp>
          <p:nvSpPr>
            <p:cNvPr id="109" name="Oval 108"/>
            <p:cNvSpPr/>
            <p:nvPr/>
          </p:nvSpPr>
          <p:spPr>
            <a:xfrm>
              <a:off x="5724072" y="7333"/>
              <a:ext cx="2080007" cy="2080009"/>
            </a:xfrm>
            <a:prstGeom prst="ellipse">
              <a:avLst/>
            </a:prstGeom>
            <a:solidFill>
              <a:schemeClr val="bg1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110" name="Freeform 109"/>
            <p:cNvSpPr/>
            <p:nvPr/>
          </p:nvSpPr>
          <p:spPr>
            <a:xfrm>
              <a:off x="6230972" y="573468"/>
              <a:ext cx="1066207" cy="947739"/>
            </a:xfrm>
            <a:custGeom>
              <a:avLst/>
              <a:gdLst>
                <a:gd name="connsiteX0" fmla="*/ 0 w 1340556"/>
                <a:gd name="connsiteY0" fmla="*/ 1189143 h 1288265"/>
                <a:gd name="connsiteX1" fmla="*/ 310444 w 1340556"/>
                <a:gd name="connsiteY1" fmla="*/ 1189143 h 1288265"/>
                <a:gd name="connsiteX2" fmla="*/ 776111 w 1340556"/>
                <a:gd name="connsiteY2" fmla="*/ 159032 h 1288265"/>
                <a:gd name="connsiteX3" fmla="*/ 1340556 w 1340556"/>
                <a:gd name="connsiteY3" fmla="*/ 3810 h 1288265"/>
                <a:gd name="connsiteX0" fmla="*/ 0 w 1340556"/>
                <a:gd name="connsiteY0" fmla="*/ 1186354 h 1233692"/>
                <a:gd name="connsiteX1" fmla="*/ 437444 w 1340556"/>
                <a:gd name="connsiteY1" fmla="*/ 1073465 h 1233692"/>
                <a:gd name="connsiteX2" fmla="*/ 776111 w 1340556"/>
                <a:gd name="connsiteY2" fmla="*/ 156243 h 1233692"/>
                <a:gd name="connsiteX3" fmla="*/ 1340556 w 1340556"/>
                <a:gd name="connsiteY3" fmla="*/ 1021 h 1233692"/>
                <a:gd name="connsiteX0" fmla="*/ 0 w 1340556"/>
                <a:gd name="connsiteY0" fmla="*/ 1186354 h 1186354"/>
                <a:gd name="connsiteX1" fmla="*/ 776111 w 1340556"/>
                <a:gd name="connsiteY1" fmla="*/ 156243 h 1186354"/>
                <a:gd name="connsiteX2" fmla="*/ 1340556 w 1340556"/>
                <a:gd name="connsiteY2" fmla="*/ 1021 h 1186354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40556" h="1185333">
                  <a:moveTo>
                    <a:pt x="0" y="1185333"/>
                  </a:moveTo>
                  <a:cubicBezTo>
                    <a:pt x="658518" y="1171222"/>
                    <a:pt x="653815" y="14111"/>
                    <a:pt x="1340556" y="0"/>
                  </a:cubicBezTo>
                </a:path>
              </a:pathLst>
            </a:custGeom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pic>
        <p:nvPicPr>
          <p:cNvPr id="75" name="Picture 74"/>
          <p:cNvPicPr>
            <a:picLocks noChangeAspect="1"/>
          </p:cNvPicPr>
          <p:nvPr/>
        </p:nvPicPr>
        <p:blipFill rotWithShape="1">
          <a:blip r:embed="rId3" cstate="screen">
            <a:clrChange>
              <a:clrFrom>
                <a:srgbClr val="FCFCFC"/>
              </a:clrFrom>
              <a:clrTo>
                <a:srgbClr val="FCFCF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94074" y="1555727"/>
            <a:ext cx="453699" cy="557589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6360610" y="2613120"/>
            <a:ext cx="3193367" cy="3494527"/>
            <a:chOff x="6353462" y="2605444"/>
            <a:chExt cx="3193367" cy="3494527"/>
          </a:xfrm>
        </p:grpSpPr>
        <p:grpSp>
          <p:nvGrpSpPr>
            <p:cNvPr id="11" name="Group 10"/>
            <p:cNvGrpSpPr/>
            <p:nvPr/>
          </p:nvGrpSpPr>
          <p:grpSpPr>
            <a:xfrm>
              <a:off x="6353462" y="2605444"/>
              <a:ext cx="3193367" cy="3493012"/>
              <a:chOff x="6353462" y="2605444"/>
              <a:chExt cx="3193367" cy="3493012"/>
            </a:xfrm>
          </p:grpSpPr>
          <p:sp>
            <p:nvSpPr>
              <p:cNvPr id="9" name="Bent Arrow 8"/>
              <p:cNvSpPr/>
              <p:nvPr/>
            </p:nvSpPr>
            <p:spPr>
              <a:xfrm rot="16200000">
                <a:off x="6677614" y="3990659"/>
                <a:ext cx="1783645" cy="2431949"/>
              </a:xfrm>
              <a:prstGeom prst="bentArrow">
                <a:avLst>
                  <a:gd name="adj1" fmla="val 18614"/>
                  <a:gd name="adj2" fmla="val 25000"/>
                  <a:gd name="adj3" fmla="val 25000"/>
                  <a:gd name="adj4" fmla="val 75000"/>
                </a:avLst>
              </a:prstGeom>
              <a:gradFill>
                <a:gsLst>
                  <a:gs pos="0">
                    <a:srgbClr val="FF0000"/>
                  </a:gs>
                  <a:gs pos="50000">
                    <a:srgbClr val="C00000"/>
                  </a:gs>
                  <a:gs pos="100000">
                    <a:srgbClr val="C00000"/>
                  </a:gs>
                </a:gsLst>
              </a:gradFill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 rot="1939232">
                <a:off x="7157645" y="2605444"/>
                <a:ext cx="2389184" cy="3144108"/>
              </a:xfrm>
              <a:prstGeom prst="rect">
                <a:avLst/>
              </a:prstGeom>
              <a:noFill/>
            </p:spPr>
            <p:txBody>
              <a:bodyPr wrap="none" rtlCol="0">
                <a:prstTxWarp prst="textArchDown">
                  <a:avLst>
                    <a:gd name="adj" fmla="val 3214247"/>
                  </a:avLst>
                </a:prstTxWarp>
                <a:spAutoFit/>
              </a:bodyPr>
              <a:lstStyle/>
              <a:p>
                <a:pPr algn="ctr"/>
                <a:r>
                  <a:rPr lang="en-US" sz="4000" dirty="0"/>
                  <a:t>Feedback</a:t>
                </a:r>
              </a:p>
            </p:txBody>
          </p:sp>
        </p:grpSp>
        <p:sp>
          <p:nvSpPr>
            <p:cNvPr id="134" name="TextBox 133"/>
            <p:cNvSpPr txBox="1"/>
            <p:nvPr/>
          </p:nvSpPr>
          <p:spPr>
            <a:xfrm rot="4734199">
              <a:off x="6634705" y="3489367"/>
              <a:ext cx="2732767" cy="2488442"/>
            </a:xfrm>
            <a:prstGeom prst="rect">
              <a:avLst/>
            </a:prstGeom>
            <a:noFill/>
          </p:spPr>
          <p:txBody>
            <a:bodyPr wrap="none" rtlCol="0">
              <a:prstTxWarp prst="textArchDown">
                <a:avLst>
                  <a:gd name="adj" fmla="val 3214247"/>
                </a:avLst>
              </a:prstTxWarp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Fast</a:t>
              </a:r>
            </a:p>
          </p:txBody>
        </p:sp>
      </p:grpSp>
      <p:cxnSp>
        <p:nvCxnSpPr>
          <p:cNvPr id="71" name="Straight Connector 70"/>
          <p:cNvCxnSpPr/>
          <p:nvPr/>
        </p:nvCxnSpPr>
        <p:spPr>
          <a:xfrm>
            <a:off x="6087592" y="0"/>
            <a:ext cx="0" cy="6858000"/>
          </a:xfrm>
          <a:prstGeom prst="line">
            <a:avLst/>
          </a:prstGeom>
          <a:ln>
            <a:prstDash val="sys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5" name="Can 54"/>
          <p:cNvSpPr/>
          <p:nvPr/>
        </p:nvSpPr>
        <p:spPr>
          <a:xfrm>
            <a:off x="158052" y="2210307"/>
            <a:ext cx="1534637" cy="2254488"/>
          </a:xfrm>
          <a:prstGeom prst="can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2667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Big</a:t>
            </a:r>
            <a:endParaRPr lang="en-US" sz="2667" dirty="0">
              <a:solidFill>
                <a:prstClr val="white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2667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Data</a:t>
            </a:r>
          </a:p>
        </p:txBody>
      </p:sp>
      <p:sp>
        <p:nvSpPr>
          <p:cNvPr id="96" name="Right Arrow 95"/>
          <p:cNvSpPr/>
          <p:nvPr/>
        </p:nvSpPr>
        <p:spPr>
          <a:xfrm>
            <a:off x="1813309" y="2755888"/>
            <a:ext cx="1933739" cy="1198800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2667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Training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9476448" y="2371959"/>
            <a:ext cx="2584361" cy="3035836"/>
            <a:chOff x="6934007" y="1783903"/>
            <a:chExt cx="1938271" cy="2276877"/>
          </a:xfrm>
        </p:grpSpPr>
        <p:grpSp>
          <p:nvGrpSpPr>
            <p:cNvPr id="21" name="Group 20"/>
            <p:cNvGrpSpPr/>
            <p:nvPr/>
          </p:nvGrpSpPr>
          <p:grpSpPr>
            <a:xfrm>
              <a:off x="7248513" y="1783903"/>
              <a:ext cx="1377229" cy="1732148"/>
              <a:chOff x="9125207" y="2174230"/>
              <a:chExt cx="1380488" cy="1736247"/>
            </a:xfrm>
          </p:grpSpPr>
          <p:sp>
            <p:nvSpPr>
              <p:cNvPr id="22" name="Rectangle 21"/>
              <p:cNvSpPr/>
              <p:nvPr/>
            </p:nvSpPr>
            <p:spPr>
              <a:xfrm>
                <a:off x="9125207" y="2174230"/>
                <a:ext cx="1380488" cy="1736247"/>
              </a:xfrm>
              <a:prstGeom prst="rect">
                <a:avLst/>
              </a:prstGeom>
              <a:ln w="571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9214582" y="2275991"/>
                <a:ext cx="1200434" cy="141115"/>
              </a:xfrm>
              <a:prstGeom prst="rect">
                <a:avLst/>
              </a:prstGeom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9214582" y="2503488"/>
                <a:ext cx="1200434" cy="1300416"/>
              </a:xfrm>
              <a:prstGeom prst="rect">
                <a:avLst/>
              </a:prstGeom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grpSp>
            <p:nvGrpSpPr>
              <p:cNvPr id="26" name="Group 25"/>
              <p:cNvGrpSpPr/>
              <p:nvPr/>
            </p:nvGrpSpPr>
            <p:grpSpPr>
              <a:xfrm>
                <a:off x="9330413" y="3302478"/>
                <a:ext cx="977923" cy="353568"/>
                <a:chOff x="9339557" y="3293334"/>
                <a:chExt cx="977923" cy="353568"/>
              </a:xfrm>
            </p:grpSpPr>
            <p:cxnSp>
              <p:nvCxnSpPr>
                <p:cNvPr id="30" name="Straight Connector 29"/>
                <p:cNvCxnSpPr/>
                <p:nvPr/>
              </p:nvCxnSpPr>
              <p:spPr>
                <a:xfrm>
                  <a:off x="9339557" y="3293334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/>
                <p:cNvCxnSpPr/>
                <p:nvPr/>
              </p:nvCxnSpPr>
              <p:spPr>
                <a:xfrm>
                  <a:off x="9339557" y="3352262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/>
                <p:cNvCxnSpPr/>
                <p:nvPr/>
              </p:nvCxnSpPr>
              <p:spPr>
                <a:xfrm>
                  <a:off x="9339557" y="3529046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/>
                <p:cNvCxnSpPr/>
                <p:nvPr/>
              </p:nvCxnSpPr>
              <p:spPr>
                <a:xfrm>
                  <a:off x="9339557" y="3587974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/>
                <p:cNvCxnSpPr/>
                <p:nvPr/>
              </p:nvCxnSpPr>
              <p:spPr>
                <a:xfrm>
                  <a:off x="9339557" y="3646902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/>
                <p:cNvCxnSpPr/>
                <p:nvPr/>
              </p:nvCxnSpPr>
              <p:spPr>
                <a:xfrm>
                  <a:off x="9339557" y="3470118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Straight Connector 35"/>
                <p:cNvCxnSpPr/>
                <p:nvPr/>
              </p:nvCxnSpPr>
              <p:spPr>
                <a:xfrm>
                  <a:off x="9339557" y="3411190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41" name="TextBox 40"/>
            <p:cNvSpPr txBox="1"/>
            <p:nvPr/>
          </p:nvSpPr>
          <p:spPr>
            <a:xfrm>
              <a:off x="6934007" y="3560691"/>
              <a:ext cx="1938271" cy="5000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3733" dirty="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rPr>
                <a:t>Application</a:t>
              </a:r>
            </a:p>
          </p:txBody>
        </p:sp>
      </p:grpSp>
      <p:sp>
        <p:nvSpPr>
          <p:cNvPr id="42" name="Right Arrow 41"/>
          <p:cNvSpPr/>
          <p:nvPr/>
        </p:nvSpPr>
        <p:spPr>
          <a:xfrm>
            <a:off x="8152779" y="3498681"/>
            <a:ext cx="1658250" cy="1198800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Decision</a:t>
            </a:r>
          </a:p>
        </p:txBody>
      </p:sp>
      <p:sp>
        <p:nvSpPr>
          <p:cNvPr id="2" name="Left Arrow 1"/>
          <p:cNvSpPr/>
          <p:nvPr/>
        </p:nvSpPr>
        <p:spPr>
          <a:xfrm>
            <a:off x="7996855" y="2083270"/>
            <a:ext cx="1633067" cy="1243892"/>
          </a:xfrm>
          <a:prstGeom prst="lef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Query</a:t>
            </a:r>
          </a:p>
        </p:txBody>
      </p:sp>
      <p:grpSp>
        <p:nvGrpSpPr>
          <p:cNvPr id="52" name="Group 51"/>
          <p:cNvGrpSpPr/>
          <p:nvPr/>
        </p:nvGrpSpPr>
        <p:grpSpPr>
          <a:xfrm>
            <a:off x="10148956" y="2966994"/>
            <a:ext cx="1320617" cy="736469"/>
            <a:chOff x="7584821" y="2225245"/>
            <a:chExt cx="990463" cy="552352"/>
          </a:xfrm>
        </p:grpSpPr>
        <p:sp>
          <p:nvSpPr>
            <p:cNvPr id="53" name="Rectangle 52"/>
            <p:cNvSpPr/>
            <p:nvPr/>
          </p:nvSpPr>
          <p:spPr>
            <a:xfrm>
              <a:off x="7584821" y="2225245"/>
              <a:ext cx="481364" cy="462472"/>
            </a:xfrm>
            <a:prstGeom prst="rect">
              <a:avLst/>
            </a:prstGeom>
            <a:solidFill>
              <a:schemeClr val="tx1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4" name="Oval 53"/>
            <p:cNvSpPr/>
            <p:nvPr/>
          </p:nvSpPr>
          <p:spPr>
            <a:xfrm>
              <a:off x="7664774" y="2299845"/>
              <a:ext cx="303656" cy="30365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6" name="Triangle 55"/>
            <p:cNvSpPr/>
            <p:nvPr/>
          </p:nvSpPr>
          <p:spPr>
            <a:xfrm rot="5400000">
              <a:off x="7754787" y="2373936"/>
              <a:ext cx="180351" cy="155475"/>
            </a:xfrm>
            <a:prstGeom prst="triangl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8174267" y="2225245"/>
              <a:ext cx="401017" cy="236256"/>
            </a:xfrm>
            <a:prstGeom prst="rect">
              <a:avLst/>
            </a:prstGeom>
            <a:solidFill>
              <a:srgbClr val="7030A0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8174267" y="2529126"/>
              <a:ext cx="401017" cy="236256"/>
            </a:xfrm>
            <a:prstGeom prst="rect">
              <a:avLst/>
            </a:prstGeom>
            <a:solidFill>
              <a:schemeClr val="accent4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cxnSp>
          <p:nvCxnSpPr>
            <p:cNvPr id="59" name="Straight Connector 58"/>
            <p:cNvCxnSpPr/>
            <p:nvPr/>
          </p:nvCxnSpPr>
          <p:spPr>
            <a:xfrm>
              <a:off x="7651675" y="2777597"/>
              <a:ext cx="385489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2" name="TextBox 71"/>
          <p:cNvSpPr txBox="1"/>
          <p:nvPr/>
        </p:nvSpPr>
        <p:spPr>
          <a:xfrm>
            <a:off x="1886691" y="410913"/>
            <a:ext cx="2483629" cy="748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4267" b="1" dirty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Learning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8981904" y="562801"/>
            <a:ext cx="2637005" cy="748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4267" b="1" dirty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Inference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669801" y="4638326"/>
            <a:ext cx="10142783" cy="1491437"/>
            <a:chOff x="669801" y="4638326"/>
            <a:chExt cx="10142783" cy="1491437"/>
          </a:xfrm>
        </p:grpSpPr>
        <p:sp>
          <p:nvSpPr>
            <p:cNvPr id="74" name="U-Turn Arrow 6"/>
            <p:cNvSpPr/>
            <p:nvPr/>
          </p:nvSpPr>
          <p:spPr>
            <a:xfrm rot="10800000">
              <a:off x="669801" y="4638326"/>
              <a:ext cx="10142783" cy="1491437"/>
            </a:xfrm>
            <a:custGeom>
              <a:avLst/>
              <a:gdLst>
                <a:gd name="connsiteX0" fmla="*/ 0 w 7802680"/>
                <a:gd name="connsiteY0" fmla="*/ 1118578 h 1118578"/>
                <a:gd name="connsiteX1" fmla="*/ 0 w 7802680"/>
                <a:gd name="connsiteY1" fmla="*/ 489378 h 1118578"/>
                <a:gd name="connsiteX2" fmla="*/ 489378 w 7802680"/>
                <a:gd name="connsiteY2" fmla="*/ 0 h 1118578"/>
                <a:gd name="connsiteX3" fmla="*/ 7181701 w 7802680"/>
                <a:gd name="connsiteY3" fmla="*/ 0 h 1118578"/>
                <a:gd name="connsiteX4" fmla="*/ 7671079 w 7802680"/>
                <a:gd name="connsiteY4" fmla="*/ 489378 h 1118578"/>
                <a:gd name="connsiteX5" fmla="*/ 7671079 w 7802680"/>
                <a:gd name="connsiteY5" fmla="*/ 838934 h 1118578"/>
                <a:gd name="connsiteX6" fmla="*/ 7802680 w 7802680"/>
                <a:gd name="connsiteY6" fmla="*/ 838934 h 1118578"/>
                <a:gd name="connsiteX7" fmla="*/ 7528103 w 7802680"/>
                <a:gd name="connsiteY7" fmla="*/ 1118578 h 1118578"/>
                <a:gd name="connsiteX8" fmla="*/ 7253525 w 7802680"/>
                <a:gd name="connsiteY8" fmla="*/ 838934 h 1118578"/>
                <a:gd name="connsiteX9" fmla="*/ 7385126 w 7802680"/>
                <a:gd name="connsiteY9" fmla="*/ 838934 h 1118578"/>
                <a:gd name="connsiteX10" fmla="*/ 7385126 w 7802680"/>
                <a:gd name="connsiteY10" fmla="*/ 489378 h 1118578"/>
                <a:gd name="connsiteX11" fmla="*/ 7181701 w 7802680"/>
                <a:gd name="connsiteY11" fmla="*/ 285953 h 1118578"/>
                <a:gd name="connsiteX12" fmla="*/ 489378 w 7802680"/>
                <a:gd name="connsiteY12" fmla="*/ 285953 h 1118578"/>
                <a:gd name="connsiteX13" fmla="*/ 285953 w 7802680"/>
                <a:gd name="connsiteY13" fmla="*/ 489378 h 1118578"/>
                <a:gd name="connsiteX14" fmla="*/ 285953 w 7802680"/>
                <a:gd name="connsiteY14" fmla="*/ 1118578 h 1118578"/>
                <a:gd name="connsiteX15" fmla="*/ 0 w 7802680"/>
                <a:gd name="connsiteY15" fmla="*/ 1118578 h 1118578"/>
                <a:gd name="connsiteX0" fmla="*/ 0 w 7802680"/>
                <a:gd name="connsiteY0" fmla="*/ 1118578 h 1118578"/>
                <a:gd name="connsiteX1" fmla="*/ 0 w 7802680"/>
                <a:gd name="connsiteY1" fmla="*/ 489378 h 1118578"/>
                <a:gd name="connsiteX2" fmla="*/ 489378 w 7802680"/>
                <a:gd name="connsiteY2" fmla="*/ 0 h 1118578"/>
                <a:gd name="connsiteX3" fmla="*/ 7181701 w 7802680"/>
                <a:gd name="connsiteY3" fmla="*/ 0 h 1118578"/>
                <a:gd name="connsiteX4" fmla="*/ 7671079 w 7802680"/>
                <a:gd name="connsiteY4" fmla="*/ 489378 h 1118578"/>
                <a:gd name="connsiteX5" fmla="*/ 7671079 w 7802680"/>
                <a:gd name="connsiteY5" fmla="*/ 838934 h 1118578"/>
                <a:gd name="connsiteX6" fmla="*/ 7802680 w 7802680"/>
                <a:gd name="connsiteY6" fmla="*/ 838934 h 1118578"/>
                <a:gd name="connsiteX7" fmla="*/ 7528103 w 7802680"/>
                <a:gd name="connsiteY7" fmla="*/ 1118578 h 1118578"/>
                <a:gd name="connsiteX8" fmla="*/ 7253525 w 7802680"/>
                <a:gd name="connsiteY8" fmla="*/ 838934 h 1118578"/>
                <a:gd name="connsiteX9" fmla="*/ 7385126 w 7802680"/>
                <a:gd name="connsiteY9" fmla="*/ 838934 h 1118578"/>
                <a:gd name="connsiteX10" fmla="*/ 7385126 w 7802680"/>
                <a:gd name="connsiteY10" fmla="*/ 489378 h 1118578"/>
                <a:gd name="connsiteX11" fmla="*/ 7181701 w 7802680"/>
                <a:gd name="connsiteY11" fmla="*/ 285953 h 1118578"/>
                <a:gd name="connsiteX12" fmla="*/ 489378 w 7802680"/>
                <a:gd name="connsiteY12" fmla="*/ 285953 h 1118578"/>
                <a:gd name="connsiteX13" fmla="*/ 285953 w 7802680"/>
                <a:gd name="connsiteY13" fmla="*/ 489378 h 1118578"/>
                <a:gd name="connsiteX14" fmla="*/ 279647 w 7802680"/>
                <a:gd name="connsiteY14" fmla="*/ 658225 h 1118578"/>
                <a:gd name="connsiteX15" fmla="*/ 0 w 7802680"/>
                <a:gd name="connsiteY15" fmla="*/ 1118578 h 1118578"/>
                <a:gd name="connsiteX0" fmla="*/ 0 w 7802680"/>
                <a:gd name="connsiteY0" fmla="*/ 1118578 h 1118578"/>
                <a:gd name="connsiteX1" fmla="*/ 0 w 7802680"/>
                <a:gd name="connsiteY1" fmla="*/ 489378 h 1118578"/>
                <a:gd name="connsiteX2" fmla="*/ 489378 w 7802680"/>
                <a:gd name="connsiteY2" fmla="*/ 0 h 1118578"/>
                <a:gd name="connsiteX3" fmla="*/ 7181701 w 7802680"/>
                <a:gd name="connsiteY3" fmla="*/ 0 h 1118578"/>
                <a:gd name="connsiteX4" fmla="*/ 7671079 w 7802680"/>
                <a:gd name="connsiteY4" fmla="*/ 489378 h 1118578"/>
                <a:gd name="connsiteX5" fmla="*/ 7671079 w 7802680"/>
                <a:gd name="connsiteY5" fmla="*/ 838934 h 1118578"/>
                <a:gd name="connsiteX6" fmla="*/ 7802680 w 7802680"/>
                <a:gd name="connsiteY6" fmla="*/ 838934 h 1118578"/>
                <a:gd name="connsiteX7" fmla="*/ 7528103 w 7802680"/>
                <a:gd name="connsiteY7" fmla="*/ 1118578 h 1118578"/>
                <a:gd name="connsiteX8" fmla="*/ 7253525 w 7802680"/>
                <a:gd name="connsiteY8" fmla="*/ 838934 h 1118578"/>
                <a:gd name="connsiteX9" fmla="*/ 7385126 w 7802680"/>
                <a:gd name="connsiteY9" fmla="*/ 838934 h 1118578"/>
                <a:gd name="connsiteX10" fmla="*/ 7385126 w 7802680"/>
                <a:gd name="connsiteY10" fmla="*/ 489378 h 1118578"/>
                <a:gd name="connsiteX11" fmla="*/ 7181701 w 7802680"/>
                <a:gd name="connsiteY11" fmla="*/ 285953 h 1118578"/>
                <a:gd name="connsiteX12" fmla="*/ 489378 w 7802680"/>
                <a:gd name="connsiteY12" fmla="*/ 285953 h 1118578"/>
                <a:gd name="connsiteX13" fmla="*/ 285953 w 7802680"/>
                <a:gd name="connsiteY13" fmla="*/ 489378 h 1118578"/>
                <a:gd name="connsiteX14" fmla="*/ 0 w 7802680"/>
                <a:gd name="connsiteY14" fmla="*/ 1118578 h 1118578"/>
                <a:gd name="connsiteX0" fmla="*/ 285953 w 7802680"/>
                <a:gd name="connsiteY0" fmla="*/ 489378 h 1118578"/>
                <a:gd name="connsiteX1" fmla="*/ 0 w 7802680"/>
                <a:gd name="connsiteY1" fmla="*/ 489378 h 1118578"/>
                <a:gd name="connsiteX2" fmla="*/ 489378 w 7802680"/>
                <a:gd name="connsiteY2" fmla="*/ 0 h 1118578"/>
                <a:gd name="connsiteX3" fmla="*/ 7181701 w 7802680"/>
                <a:gd name="connsiteY3" fmla="*/ 0 h 1118578"/>
                <a:gd name="connsiteX4" fmla="*/ 7671079 w 7802680"/>
                <a:gd name="connsiteY4" fmla="*/ 489378 h 1118578"/>
                <a:gd name="connsiteX5" fmla="*/ 7671079 w 7802680"/>
                <a:gd name="connsiteY5" fmla="*/ 838934 h 1118578"/>
                <a:gd name="connsiteX6" fmla="*/ 7802680 w 7802680"/>
                <a:gd name="connsiteY6" fmla="*/ 838934 h 1118578"/>
                <a:gd name="connsiteX7" fmla="*/ 7528103 w 7802680"/>
                <a:gd name="connsiteY7" fmla="*/ 1118578 h 1118578"/>
                <a:gd name="connsiteX8" fmla="*/ 7253525 w 7802680"/>
                <a:gd name="connsiteY8" fmla="*/ 838934 h 1118578"/>
                <a:gd name="connsiteX9" fmla="*/ 7385126 w 7802680"/>
                <a:gd name="connsiteY9" fmla="*/ 838934 h 1118578"/>
                <a:gd name="connsiteX10" fmla="*/ 7385126 w 7802680"/>
                <a:gd name="connsiteY10" fmla="*/ 489378 h 1118578"/>
                <a:gd name="connsiteX11" fmla="*/ 7181701 w 7802680"/>
                <a:gd name="connsiteY11" fmla="*/ 285953 h 1118578"/>
                <a:gd name="connsiteX12" fmla="*/ 489378 w 7802680"/>
                <a:gd name="connsiteY12" fmla="*/ 285953 h 1118578"/>
                <a:gd name="connsiteX13" fmla="*/ 285953 w 7802680"/>
                <a:gd name="connsiteY13" fmla="*/ 489378 h 1118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802680" h="1118578">
                  <a:moveTo>
                    <a:pt x="285953" y="489378"/>
                  </a:moveTo>
                  <a:lnTo>
                    <a:pt x="0" y="489378"/>
                  </a:lnTo>
                  <a:cubicBezTo>
                    <a:pt x="0" y="219102"/>
                    <a:pt x="219102" y="0"/>
                    <a:pt x="489378" y="0"/>
                  </a:cubicBezTo>
                  <a:lnTo>
                    <a:pt x="7181701" y="0"/>
                  </a:lnTo>
                  <a:cubicBezTo>
                    <a:pt x="7451977" y="0"/>
                    <a:pt x="7671079" y="219102"/>
                    <a:pt x="7671079" y="489378"/>
                  </a:cubicBezTo>
                  <a:lnTo>
                    <a:pt x="7671079" y="838934"/>
                  </a:lnTo>
                  <a:lnTo>
                    <a:pt x="7802680" y="838934"/>
                  </a:lnTo>
                  <a:lnTo>
                    <a:pt x="7528103" y="1118578"/>
                  </a:lnTo>
                  <a:lnTo>
                    <a:pt x="7253525" y="838934"/>
                  </a:lnTo>
                  <a:lnTo>
                    <a:pt x="7385126" y="838934"/>
                  </a:lnTo>
                  <a:lnTo>
                    <a:pt x="7385126" y="489378"/>
                  </a:lnTo>
                  <a:cubicBezTo>
                    <a:pt x="7385126" y="377029"/>
                    <a:pt x="7294050" y="285953"/>
                    <a:pt x="7181701" y="285953"/>
                  </a:cubicBezTo>
                  <a:lnTo>
                    <a:pt x="489378" y="285953"/>
                  </a:lnTo>
                  <a:cubicBezTo>
                    <a:pt x="377029" y="285953"/>
                    <a:pt x="285953" y="377029"/>
                    <a:pt x="285953" y="489378"/>
                  </a:cubicBezTo>
                  <a:close/>
                </a:path>
              </a:pathLst>
            </a:custGeom>
            <a:gradFill>
              <a:gsLst>
                <a:gs pos="0">
                  <a:srgbClr val="FF0000"/>
                </a:gs>
                <a:gs pos="50000">
                  <a:srgbClr val="C00000"/>
                </a:gs>
                <a:gs pos="100000">
                  <a:srgbClr val="C00000"/>
                </a:gs>
              </a:gsLst>
            </a:gra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prstClr val="black"/>
                </a:solidFill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1605455" y="5277771"/>
              <a:ext cx="177324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Helvetica Neue" charset="0"/>
                  <a:ea typeface="Helvetica Neue" charset="0"/>
                  <a:cs typeface="Helvetica Neue" charset="0"/>
                </a:rPr>
                <a:t>Feedback</a:t>
              </a: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3867557" y="2617663"/>
            <a:ext cx="2087103" cy="1481576"/>
            <a:chOff x="4012915" y="2055821"/>
            <a:chExt cx="3361299" cy="2386094"/>
          </a:xfrm>
        </p:grpSpPr>
        <p:cxnSp>
          <p:nvCxnSpPr>
            <p:cNvPr id="118" name="Straight Arrow Connector 117"/>
            <p:cNvCxnSpPr/>
            <p:nvPr/>
          </p:nvCxnSpPr>
          <p:spPr>
            <a:xfrm>
              <a:off x="5942928" y="3239934"/>
              <a:ext cx="1431286" cy="893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19" name="Straight Arrow Connector 118"/>
            <p:cNvCxnSpPr>
              <a:stCxn id="126" idx="6"/>
            </p:cNvCxnSpPr>
            <p:nvPr/>
          </p:nvCxnSpPr>
          <p:spPr>
            <a:xfrm>
              <a:off x="4287522" y="2193123"/>
              <a:ext cx="1655406" cy="106468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20" name="Straight Arrow Connector 119"/>
            <p:cNvCxnSpPr>
              <a:stCxn id="130" idx="6"/>
            </p:cNvCxnSpPr>
            <p:nvPr/>
          </p:nvCxnSpPr>
          <p:spPr>
            <a:xfrm>
              <a:off x="4287522" y="2720995"/>
              <a:ext cx="1655406" cy="52787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21" name="Straight Arrow Connector 120"/>
            <p:cNvCxnSpPr>
              <a:stCxn id="127" idx="6"/>
            </p:cNvCxnSpPr>
            <p:nvPr/>
          </p:nvCxnSpPr>
          <p:spPr>
            <a:xfrm flipV="1">
              <a:off x="4287522" y="3239934"/>
              <a:ext cx="1655406" cy="893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22" name="Straight Arrow Connector 121"/>
            <p:cNvCxnSpPr>
              <a:stCxn id="128" idx="6"/>
            </p:cNvCxnSpPr>
            <p:nvPr/>
          </p:nvCxnSpPr>
          <p:spPr>
            <a:xfrm flipV="1">
              <a:off x="4287522" y="3248866"/>
              <a:ext cx="1636592" cy="52787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23" name="Straight Arrow Connector 122"/>
            <p:cNvCxnSpPr>
              <a:stCxn id="129" idx="6"/>
            </p:cNvCxnSpPr>
            <p:nvPr/>
          </p:nvCxnSpPr>
          <p:spPr>
            <a:xfrm flipV="1">
              <a:off x="4287522" y="3257800"/>
              <a:ext cx="1636592" cy="104681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grpSp>
          <p:nvGrpSpPr>
            <p:cNvPr id="125" name="Group 124"/>
            <p:cNvGrpSpPr/>
            <p:nvPr/>
          </p:nvGrpSpPr>
          <p:grpSpPr>
            <a:xfrm>
              <a:off x="4012915" y="2055821"/>
              <a:ext cx="274607" cy="2386094"/>
              <a:chOff x="4810479" y="726948"/>
              <a:chExt cx="228603" cy="1986366"/>
            </a:xfrm>
          </p:grpSpPr>
          <p:sp>
            <p:nvSpPr>
              <p:cNvPr id="126" name="Oval 125"/>
              <p:cNvSpPr/>
              <p:nvPr/>
            </p:nvSpPr>
            <p:spPr>
              <a:xfrm>
                <a:off x="4810479" y="726948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27" name="Oval 126"/>
              <p:cNvSpPr/>
              <p:nvPr/>
            </p:nvSpPr>
            <p:spPr>
              <a:xfrm>
                <a:off x="4810480" y="1605829"/>
                <a:ext cx="228602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28" name="Oval 127"/>
              <p:cNvSpPr/>
              <p:nvPr/>
            </p:nvSpPr>
            <p:spPr>
              <a:xfrm>
                <a:off x="4810479" y="2045271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29" name="Oval 128"/>
              <p:cNvSpPr/>
              <p:nvPr/>
            </p:nvSpPr>
            <p:spPr>
              <a:xfrm>
                <a:off x="4810479" y="2484713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30" name="Oval 129"/>
              <p:cNvSpPr/>
              <p:nvPr/>
            </p:nvSpPr>
            <p:spPr>
              <a:xfrm>
                <a:off x="4810479" y="1166389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</p:grpSp>
      <p:grpSp>
        <p:nvGrpSpPr>
          <p:cNvPr id="13" name="Group 12"/>
          <p:cNvGrpSpPr/>
          <p:nvPr/>
        </p:nvGrpSpPr>
        <p:grpSpPr>
          <a:xfrm>
            <a:off x="4261569" y="2712690"/>
            <a:ext cx="1291521" cy="1291522"/>
            <a:chOff x="5724072" y="7333"/>
            <a:chExt cx="2080007" cy="2080009"/>
          </a:xfrm>
        </p:grpSpPr>
        <p:sp>
          <p:nvSpPr>
            <p:cNvPr id="124" name="Oval 123"/>
            <p:cNvSpPr/>
            <p:nvPr/>
          </p:nvSpPr>
          <p:spPr>
            <a:xfrm>
              <a:off x="5724072" y="7333"/>
              <a:ext cx="2080007" cy="2080009"/>
            </a:xfrm>
            <a:prstGeom prst="ellipse">
              <a:avLst/>
            </a:prstGeom>
            <a:solidFill>
              <a:schemeClr val="bg1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117" name="Freeform 116"/>
            <p:cNvSpPr/>
            <p:nvPr/>
          </p:nvSpPr>
          <p:spPr>
            <a:xfrm>
              <a:off x="6230972" y="573468"/>
              <a:ext cx="1066207" cy="947739"/>
            </a:xfrm>
            <a:custGeom>
              <a:avLst/>
              <a:gdLst>
                <a:gd name="connsiteX0" fmla="*/ 0 w 1340556"/>
                <a:gd name="connsiteY0" fmla="*/ 1189143 h 1288265"/>
                <a:gd name="connsiteX1" fmla="*/ 310444 w 1340556"/>
                <a:gd name="connsiteY1" fmla="*/ 1189143 h 1288265"/>
                <a:gd name="connsiteX2" fmla="*/ 776111 w 1340556"/>
                <a:gd name="connsiteY2" fmla="*/ 159032 h 1288265"/>
                <a:gd name="connsiteX3" fmla="*/ 1340556 w 1340556"/>
                <a:gd name="connsiteY3" fmla="*/ 3810 h 1288265"/>
                <a:gd name="connsiteX0" fmla="*/ 0 w 1340556"/>
                <a:gd name="connsiteY0" fmla="*/ 1186354 h 1233692"/>
                <a:gd name="connsiteX1" fmla="*/ 437444 w 1340556"/>
                <a:gd name="connsiteY1" fmla="*/ 1073465 h 1233692"/>
                <a:gd name="connsiteX2" fmla="*/ 776111 w 1340556"/>
                <a:gd name="connsiteY2" fmla="*/ 156243 h 1233692"/>
                <a:gd name="connsiteX3" fmla="*/ 1340556 w 1340556"/>
                <a:gd name="connsiteY3" fmla="*/ 1021 h 1233692"/>
                <a:gd name="connsiteX0" fmla="*/ 0 w 1340556"/>
                <a:gd name="connsiteY0" fmla="*/ 1186354 h 1186354"/>
                <a:gd name="connsiteX1" fmla="*/ 776111 w 1340556"/>
                <a:gd name="connsiteY1" fmla="*/ 156243 h 1186354"/>
                <a:gd name="connsiteX2" fmla="*/ 1340556 w 1340556"/>
                <a:gd name="connsiteY2" fmla="*/ 1021 h 1186354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40556" h="1185333">
                  <a:moveTo>
                    <a:pt x="0" y="1185333"/>
                  </a:moveTo>
                  <a:cubicBezTo>
                    <a:pt x="658518" y="1171222"/>
                    <a:pt x="653815" y="14111"/>
                    <a:pt x="1340556" y="0"/>
                  </a:cubicBezTo>
                </a:path>
              </a:pathLst>
            </a:custGeom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sp>
        <p:nvSpPr>
          <p:cNvPr id="133" name="TextBox 132"/>
          <p:cNvSpPr txBox="1"/>
          <p:nvPr/>
        </p:nvSpPr>
        <p:spPr>
          <a:xfrm>
            <a:off x="3882045" y="5656854"/>
            <a:ext cx="9765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Slow</a:t>
            </a:r>
          </a:p>
        </p:txBody>
      </p:sp>
      <p:grpSp>
        <p:nvGrpSpPr>
          <p:cNvPr id="78" name="Group 77"/>
          <p:cNvGrpSpPr/>
          <p:nvPr/>
        </p:nvGrpSpPr>
        <p:grpSpPr>
          <a:xfrm>
            <a:off x="6191404" y="2054298"/>
            <a:ext cx="1295926" cy="919942"/>
            <a:chOff x="4012915" y="2055821"/>
            <a:chExt cx="3361299" cy="2386094"/>
          </a:xfrm>
        </p:grpSpPr>
        <p:cxnSp>
          <p:nvCxnSpPr>
            <p:cNvPr id="79" name="Straight Arrow Connector 78"/>
            <p:cNvCxnSpPr/>
            <p:nvPr/>
          </p:nvCxnSpPr>
          <p:spPr>
            <a:xfrm>
              <a:off x="5942928" y="3239934"/>
              <a:ext cx="1431286" cy="893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80" name="Straight Arrow Connector 79"/>
            <p:cNvCxnSpPr/>
            <p:nvPr/>
          </p:nvCxnSpPr>
          <p:spPr>
            <a:xfrm>
              <a:off x="4287522" y="2193123"/>
              <a:ext cx="1655406" cy="106468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81" name="Straight Arrow Connector 80"/>
            <p:cNvCxnSpPr/>
            <p:nvPr/>
          </p:nvCxnSpPr>
          <p:spPr>
            <a:xfrm>
              <a:off x="4287522" y="2720995"/>
              <a:ext cx="1655406" cy="52787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82" name="Straight Arrow Connector 81"/>
            <p:cNvCxnSpPr/>
            <p:nvPr/>
          </p:nvCxnSpPr>
          <p:spPr>
            <a:xfrm flipV="1">
              <a:off x="4287522" y="3239934"/>
              <a:ext cx="1655406" cy="893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83" name="Straight Arrow Connector 82"/>
            <p:cNvCxnSpPr/>
            <p:nvPr/>
          </p:nvCxnSpPr>
          <p:spPr>
            <a:xfrm flipV="1">
              <a:off x="4287522" y="3248866"/>
              <a:ext cx="1636592" cy="52787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84" name="Straight Arrow Connector 83"/>
            <p:cNvCxnSpPr/>
            <p:nvPr/>
          </p:nvCxnSpPr>
          <p:spPr>
            <a:xfrm flipV="1">
              <a:off x="4287522" y="3257800"/>
              <a:ext cx="1636592" cy="104681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grpSp>
          <p:nvGrpSpPr>
            <p:cNvPr id="85" name="Group 84"/>
            <p:cNvGrpSpPr/>
            <p:nvPr/>
          </p:nvGrpSpPr>
          <p:grpSpPr>
            <a:xfrm>
              <a:off x="4012915" y="2055821"/>
              <a:ext cx="274607" cy="2386094"/>
              <a:chOff x="4810479" y="726948"/>
              <a:chExt cx="228603" cy="1986366"/>
            </a:xfrm>
          </p:grpSpPr>
          <p:sp>
            <p:nvSpPr>
              <p:cNvPr id="86" name="Oval 85"/>
              <p:cNvSpPr/>
              <p:nvPr/>
            </p:nvSpPr>
            <p:spPr>
              <a:xfrm>
                <a:off x="4810479" y="726948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87" name="Oval 86"/>
              <p:cNvSpPr/>
              <p:nvPr/>
            </p:nvSpPr>
            <p:spPr>
              <a:xfrm>
                <a:off x="4810480" y="1605829"/>
                <a:ext cx="228602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88" name="Oval 87"/>
              <p:cNvSpPr/>
              <p:nvPr/>
            </p:nvSpPr>
            <p:spPr>
              <a:xfrm>
                <a:off x="4810479" y="2045271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89" name="Oval 88"/>
              <p:cNvSpPr/>
              <p:nvPr/>
            </p:nvSpPr>
            <p:spPr>
              <a:xfrm>
                <a:off x="4810479" y="2484713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90" name="Oval 89"/>
              <p:cNvSpPr/>
              <p:nvPr/>
            </p:nvSpPr>
            <p:spPr>
              <a:xfrm>
                <a:off x="4810479" y="1166389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</p:grpSp>
      <p:grpSp>
        <p:nvGrpSpPr>
          <p:cNvPr id="91" name="Group 90"/>
          <p:cNvGrpSpPr/>
          <p:nvPr/>
        </p:nvGrpSpPr>
        <p:grpSpPr>
          <a:xfrm>
            <a:off x="6508912" y="2181816"/>
            <a:ext cx="662755" cy="662755"/>
            <a:chOff x="5724072" y="7333"/>
            <a:chExt cx="2080007" cy="2080009"/>
          </a:xfrm>
        </p:grpSpPr>
        <p:sp>
          <p:nvSpPr>
            <p:cNvPr id="92" name="Oval 91"/>
            <p:cNvSpPr/>
            <p:nvPr/>
          </p:nvSpPr>
          <p:spPr>
            <a:xfrm>
              <a:off x="5724072" y="7333"/>
              <a:ext cx="2080007" cy="2080009"/>
            </a:xfrm>
            <a:prstGeom prst="ellipse">
              <a:avLst/>
            </a:prstGeom>
            <a:solidFill>
              <a:schemeClr val="bg1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93" name="Freeform 92"/>
            <p:cNvSpPr/>
            <p:nvPr/>
          </p:nvSpPr>
          <p:spPr>
            <a:xfrm>
              <a:off x="6230972" y="573468"/>
              <a:ext cx="1066207" cy="947739"/>
            </a:xfrm>
            <a:custGeom>
              <a:avLst/>
              <a:gdLst>
                <a:gd name="connsiteX0" fmla="*/ 0 w 1340556"/>
                <a:gd name="connsiteY0" fmla="*/ 1189143 h 1288265"/>
                <a:gd name="connsiteX1" fmla="*/ 310444 w 1340556"/>
                <a:gd name="connsiteY1" fmla="*/ 1189143 h 1288265"/>
                <a:gd name="connsiteX2" fmla="*/ 776111 w 1340556"/>
                <a:gd name="connsiteY2" fmla="*/ 159032 h 1288265"/>
                <a:gd name="connsiteX3" fmla="*/ 1340556 w 1340556"/>
                <a:gd name="connsiteY3" fmla="*/ 3810 h 1288265"/>
                <a:gd name="connsiteX0" fmla="*/ 0 w 1340556"/>
                <a:gd name="connsiteY0" fmla="*/ 1186354 h 1233692"/>
                <a:gd name="connsiteX1" fmla="*/ 437444 w 1340556"/>
                <a:gd name="connsiteY1" fmla="*/ 1073465 h 1233692"/>
                <a:gd name="connsiteX2" fmla="*/ 776111 w 1340556"/>
                <a:gd name="connsiteY2" fmla="*/ 156243 h 1233692"/>
                <a:gd name="connsiteX3" fmla="*/ 1340556 w 1340556"/>
                <a:gd name="connsiteY3" fmla="*/ 1021 h 1233692"/>
                <a:gd name="connsiteX0" fmla="*/ 0 w 1340556"/>
                <a:gd name="connsiteY0" fmla="*/ 1186354 h 1186354"/>
                <a:gd name="connsiteX1" fmla="*/ 776111 w 1340556"/>
                <a:gd name="connsiteY1" fmla="*/ 156243 h 1186354"/>
                <a:gd name="connsiteX2" fmla="*/ 1340556 w 1340556"/>
                <a:gd name="connsiteY2" fmla="*/ 1021 h 1186354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40556" h="1185333">
                  <a:moveTo>
                    <a:pt x="0" y="1185333"/>
                  </a:moveTo>
                  <a:cubicBezTo>
                    <a:pt x="658518" y="1171222"/>
                    <a:pt x="653815" y="14111"/>
                    <a:pt x="1340556" y="0"/>
                  </a:cubicBezTo>
                </a:path>
              </a:pathLst>
            </a:custGeom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pic>
        <p:nvPicPr>
          <p:cNvPr id="76" name="Picture 75"/>
          <p:cNvPicPr>
            <a:picLocks noChangeAspect="1"/>
          </p:cNvPicPr>
          <p:nvPr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10000" r="90000">
                        <a14:foregroundMark x1="18000" y1="41750" x2="24333" y2="59083"/>
                        <a14:foregroundMark x1="28667" y1="26000" x2="43083" y2="8667"/>
                        <a14:foregroundMark x1="51250" y1="10250" x2="71833" y2="20417"/>
                        <a14:foregroundMark x1="77000" y1="45000" x2="81333" y2="72750"/>
                        <a14:foregroundMark x1="22833" y1="29917" x2="19667" y2="33250"/>
                        <a14:foregroundMark x1="22833" y1="74500" x2="10333" y2="84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71264" y="2504293"/>
            <a:ext cx="566258" cy="566258"/>
          </a:xfrm>
          <a:prstGeom prst="rect">
            <a:avLst/>
          </a:prstGeom>
        </p:spPr>
      </p:pic>
      <p:sp>
        <p:nvSpPr>
          <p:cNvPr id="111" name="TextBox 110"/>
          <p:cNvSpPr txBox="1"/>
          <p:nvPr/>
        </p:nvSpPr>
        <p:spPr>
          <a:xfrm>
            <a:off x="3658799" y="1771533"/>
            <a:ext cx="23118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b="1" dirty="0">
                <a:latin typeface="Helvetica Neue" charset="0"/>
                <a:ea typeface="Helvetica Neue" charset="0"/>
                <a:cs typeface="Helvetica Neue" charset="0"/>
              </a:rPr>
              <a:t>Slow </a:t>
            </a:r>
            <a:r>
              <a:rPr lang="en-US" sz="2400" dirty="0">
                <a:latin typeface="Helvetica Neue" charset="0"/>
                <a:ea typeface="Helvetica Neue" charset="0"/>
                <a:cs typeface="Helvetica Neue" charset="0"/>
              </a:rPr>
              <a:t>Changing</a:t>
            </a:r>
          </a:p>
          <a:p>
            <a:pPr algn="r"/>
            <a:r>
              <a:rPr lang="en-US" sz="2400" dirty="0">
                <a:latin typeface="Helvetica Neue" charset="0"/>
                <a:ea typeface="Helvetica Neue" charset="0"/>
                <a:cs typeface="Helvetica Neue" charset="0"/>
              </a:rPr>
              <a:t>Model</a:t>
            </a:r>
          </a:p>
        </p:txBody>
      </p:sp>
      <p:sp>
        <p:nvSpPr>
          <p:cNvPr id="112" name="TextBox 111"/>
          <p:cNvSpPr txBox="1"/>
          <p:nvPr/>
        </p:nvSpPr>
        <p:spPr>
          <a:xfrm>
            <a:off x="6173405" y="226898"/>
            <a:ext cx="23103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Helvetica Neue" charset="0"/>
                <a:ea typeface="Helvetica Neue" charset="0"/>
                <a:cs typeface="Helvetica Neue" charset="0"/>
              </a:rPr>
              <a:t>Fast </a:t>
            </a:r>
            <a:r>
              <a:rPr lang="en-US" sz="2400" dirty="0">
                <a:latin typeface="Helvetica Neue" charset="0"/>
                <a:ea typeface="Helvetica Neue" charset="0"/>
                <a:cs typeface="Helvetica Neue" charset="0"/>
              </a:rPr>
              <a:t>Changing</a:t>
            </a:r>
            <a:br>
              <a:rPr lang="en-US" sz="2400" b="1" dirty="0">
                <a:latin typeface="Helvetica Neue" charset="0"/>
                <a:ea typeface="Helvetica Neue" charset="0"/>
                <a:cs typeface="Helvetica Neue" charset="0"/>
              </a:rPr>
            </a:br>
            <a:r>
              <a:rPr lang="en-US" sz="2400" dirty="0">
                <a:latin typeface="Helvetica Neue" charset="0"/>
                <a:ea typeface="Helvetica Neue" charset="0"/>
                <a:cs typeface="Helvetica Neue" charset="0"/>
              </a:rPr>
              <a:t>Model</a:t>
            </a:r>
          </a:p>
        </p:txBody>
      </p:sp>
      <p:sp>
        <p:nvSpPr>
          <p:cNvPr id="5" name="Rectangle 4"/>
          <p:cNvSpPr/>
          <p:nvPr/>
        </p:nvSpPr>
        <p:spPr>
          <a:xfrm>
            <a:off x="7090409" y="591047"/>
            <a:ext cx="131318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per user</a:t>
            </a:r>
            <a:endParaRPr lang="en-US" dirty="0"/>
          </a:p>
        </p:txBody>
      </p:sp>
      <p:grpSp>
        <p:nvGrpSpPr>
          <p:cNvPr id="135" name="Group 134"/>
          <p:cNvGrpSpPr/>
          <p:nvPr/>
        </p:nvGrpSpPr>
        <p:grpSpPr>
          <a:xfrm>
            <a:off x="6191404" y="3066221"/>
            <a:ext cx="1295926" cy="919942"/>
            <a:chOff x="4012915" y="2055821"/>
            <a:chExt cx="3361299" cy="2386094"/>
          </a:xfrm>
        </p:grpSpPr>
        <p:cxnSp>
          <p:nvCxnSpPr>
            <p:cNvPr id="136" name="Straight Arrow Connector 135"/>
            <p:cNvCxnSpPr/>
            <p:nvPr/>
          </p:nvCxnSpPr>
          <p:spPr>
            <a:xfrm>
              <a:off x="5942928" y="3239934"/>
              <a:ext cx="1431286" cy="893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37" name="Straight Arrow Connector 136"/>
            <p:cNvCxnSpPr/>
            <p:nvPr/>
          </p:nvCxnSpPr>
          <p:spPr>
            <a:xfrm>
              <a:off x="4287522" y="2193123"/>
              <a:ext cx="1655406" cy="106468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38" name="Straight Arrow Connector 137"/>
            <p:cNvCxnSpPr/>
            <p:nvPr/>
          </p:nvCxnSpPr>
          <p:spPr>
            <a:xfrm>
              <a:off x="4287522" y="2720995"/>
              <a:ext cx="1655406" cy="52787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39" name="Straight Arrow Connector 138"/>
            <p:cNvCxnSpPr/>
            <p:nvPr/>
          </p:nvCxnSpPr>
          <p:spPr>
            <a:xfrm flipV="1">
              <a:off x="4287522" y="3239934"/>
              <a:ext cx="1655406" cy="893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40" name="Straight Arrow Connector 139"/>
            <p:cNvCxnSpPr/>
            <p:nvPr/>
          </p:nvCxnSpPr>
          <p:spPr>
            <a:xfrm flipV="1">
              <a:off x="4287522" y="3248866"/>
              <a:ext cx="1636592" cy="52787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41" name="Straight Arrow Connector 140"/>
            <p:cNvCxnSpPr/>
            <p:nvPr/>
          </p:nvCxnSpPr>
          <p:spPr>
            <a:xfrm flipV="1">
              <a:off x="4287522" y="3257800"/>
              <a:ext cx="1636592" cy="104681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grpSp>
          <p:nvGrpSpPr>
            <p:cNvPr id="142" name="Group 141"/>
            <p:cNvGrpSpPr/>
            <p:nvPr/>
          </p:nvGrpSpPr>
          <p:grpSpPr>
            <a:xfrm>
              <a:off x="4012915" y="2055821"/>
              <a:ext cx="274607" cy="2386094"/>
              <a:chOff x="4810479" y="726948"/>
              <a:chExt cx="228603" cy="1986366"/>
            </a:xfrm>
          </p:grpSpPr>
          <p:sp>
            <p:nvSpPr>
              <p:cNvPr id="143" name="Oval 142"/>
              <p:cNvSpPr/>
              <p:nvPr/>
            </p:nvSpPr>
            <p:spPr>
              <a:xfrm>
                <a:off x="4810479" y="726948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44" name="Oval 143"/>
              <p:cNvSpPr/>
              <p:nvPr/>
            </p:nvSpPr>
            <p:spPr>
              <a:xfrm>
                <a:off x="4810480" y="1605829"/>
                <a:ext cx="228602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45" name="Oval 144"/>
              <p:cNvSpPr/>
              <p:nvPr/>
            </p:nvSpPr>
            <p:spPr>
              <a:xfrm>
                <a:off x="4810479" y="2045271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46" name="Oval 145"/>
              <p:cNvSpPr/>
              <p:nvPr/>
            </p:nvSpPr>
            <p:spPr>
              <a:xfrm>
                <a:off x="4810479" y="2484713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47" name="Oval 146"/>
              <p:cNvSpPr/>
              <p:nvPr/>
            </p:nvSpPr>
            <p:spPr>
              <a:xfrm>
                <a:off x="4810479" y="1166389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</p:grpSp>
      <p:grpSp>
        <p:nvGrpSpPr>
          <p:cNvPr id="148" name="Group 147"/>
          <p:cNvGrpSpPr/>
          <p:nvPr/>
        </p:nvGrpSpPr>
        <p:grpSpPr>
          <a:xfrm>
            <a:off x="6508912" y="3193739"/>
            <a:ext cx="662755" cy="662755"/>
            <a:chOff x="5724072" y="7333"/>
            <a:chExt cx="2080007" cy="2080009"/>
          </a:xfrm>
        </p:grpSpPr>
        <p:sp>
          <p:nvSpPr>
            <p:cNvPr id="149" name="Oval 148"/>
            <p:cNvSpPr/>
            <p:nvPr/>
          </p:nvSpPr>
          <p:spPr>
            <a:xfrm>
              <a:off x="5724072" y="7333"/>
              <a:ext cx="2080007" cy="2080009"/>
            </a:xfrm>
            <a:prstGeom prst="ellipse">
              <a:avLst/>
            </a:prstGeom>
            <a:solidFill>
              <a:schemeClr val="bg1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150" name="Freeform 149"/>
            <p:cNvSpPr/>
            <p:nvPr/>
          </p:nvSpPr>
          <p:spPr>
            <a:xfrm>
              <a:off x="6230972" y="573468"/>
              <a:ext cx="1066207" cy="947739"/>
            </a:xfrm>
            <a:custGeom>
              <a:avLst/>
              <a:gdLst>
                <a:gd name="connsiteX0" fmla="*/ 0 w 1340556"/>
                <a:gd name="connsiteY0" fmla="*/ 1189143 h 1288265"/>
                <a:gd name="connsiteX1" fmla="*/ 310444 w 1340556"/>
                <a:gd name="connsiteY1" fmla="*/ 1189143 h 1288265"/>
                <a:gd name="connsiteX2" fmla="*/ 776111 w 1340556"/>
                <a:gd name="connsiteY2" fmla="*/ 159032 h 1288265"/>
                <a:gd name="connsiteX3" fmla="*/ 1340556 w 1340556"/>
                <a:gd name="connsiteY3" fmla="*/ 3810 h 1288265"/>
                <a:gd name="connsiteX0" fmla="*/ 0 w 1340556"/>
                <a:gd name="connsiteY0" fmla="*/ 1186354 h 1233692"/>
                <a:gd name="connsiteX1" fmla="*/ 437444 w 1340556"/>
                <a:gd name="connsiteY1" fmla="*/ 1073465 h 1233692"/>
                <a:gd name="connsiteX2" fmla="*/ 776111 w 1340556"/>
                <a:gd name="connsiteY2" fmla="*/ 156243 h 1233692"/>
                <a:gd name="connsiteX3" fmla="*/ 1340556 w 1340556"/>
                <a:gd name="connsiteY3" fmla="*/ 1021 h 1233692"/>
                <a:gd name="connsiteX0" fmla="*/ 0 w 1340556"/>
                <a:gd name="connsiteY0" fmla="*/ 1186354 h 1186354"/>
                <a:gd name="connsiteX1" fmla="*/ 776111 w 1340556"/>
                <a:gd name="connsiteY1" fmla="*/ 156243 h 1186354"/>
                <a:gd name="connsiteX2" fmla="*/ 1340556 w 1340556"/>
                <a:gd name="connsiteY2" fmla="*/ 1021 h 1186354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40556" h="1185333">
                  <a:moveTo>
                    <a:pt x="0" y="1185333"/>
                  </a:moveTo>
                  <a:cubicBezTo>
                    <a:pt x="658518" y="1171222"/>
                    <a:pt x="653815" y="14111"/>
                    <a:pt x="1340556" y="0"/>
                  </a:cubicBezTo>
                </a:path>
              </a:pathLst>
            </a:custGeom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pic>
        <p:nvPicPr>
          <p:cNvPr id="77" name="Picture 76"/>
          <p:cNvPicPr>
            <a:picLocks noChangeAspect="1"/>
          </p:cNvPicPr>
          <p:nvPr/>
        </p:nvPicPr>
        <p:blipFill rotWithShape="1">
          <a:blip r:embed="rId6" cstate="screen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579" b="99158" l="771" r="96658">
                        <a14:foregroundMark x1="19794" y1="72211" x2="1028" y2="83579"/>
                        <a14:foregroundMark x1="73522" y1="80421" x2="96658" y2="93474"/>
                        <a14:foregroundMark x1="91774" y1="95158" x2="4627" y2="9515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96510" y="3429389"/>
            <a:ext cx="532051" cy="650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6287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Rectangle 112"/>
          <p:cNvSpPr/>
          <p:nvPr/>
        </p:nvSpPr>
        <p:spPr>
          <a:xfrm>
            <a:off x="2715738" y="1081546"/>
            <a:ext cx="6105115" cy="4275500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dirty="0">
              <a:solidFill>
                <a:schemeClr val="tx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grpSp>
        <p:nvGrpSpPr>
          <p:cNvPr id="94" name="Group 93"/>
          <p:cNvGrpSpPr/>
          <p:nvPr/>
        </p:nvGrpSpPr>
        <p:grpSpPr>
          <a:xfrm>
            <a:off x="6250406" y="2337832"/>
            <a:ext cx="1295926" cy="919942"/>
            <a:chOff x="4012915" y="2055821"/>
            <a:chExt cx="3361299" cy="2386094"/>
          </a:xfrm>
        </p:grpSpPr>
        <p:cxnSp>
          <p:nvCxnSpPr>
            <p:cNvPr id="95" name="Straight Arrow Connector 94"/>
            <p:cNvCxnSpPr/>
            <p:nvPr/>
          </p:nvCxnSpPr>
          <p:spPr>
            <a:xfrm>
              <a:off x="5942928" y="3239934"/>
              <a:ext cx="1431286" cy="893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97" name="Straight Arrow Connector 96"/>
            <p:cNvCxnSpPr/>
            <p:nvPr/>
          </p:nvCxnSpPr>
          <p:spPr>
            <a:xfrm>
              <a:off x="4287522" y="2193123"/>
              <a:ext cx="1655406" cy="106468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98" name="Straight Arrow Connector 97"/>
            <p:cNvCxnSpPr/>
            <p:nvPr/>
          </p:nvCxnSpPr>
          <p:spPr>
            <a:xfrm>
              <a:off x="4287522" y="2720995"/>
              <a:ext cx="1655406" cy="52787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99" name="Straight Arrow Connector 98"/>
            <p:cNvCxnSpPr/>
            <p:nvPr/>
          </p:nvCxnSpPr>
          <p:spPr>
            <a:xfrm flipV="1">
              <a:off x="4287522" y="3239934"/>
              <a:ext cx="1655406" cy="893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00" name="Straight Arrow Connector 99"/>
            <p:cNvCxnSpPr/>
            <p:nvPr/>
          </p:nvCxnSpPr>
          <p:spPr>
            <a:xfrm flipV="1">
              <a:off x="4287522" y="3248866"/>
              <a:ext cx="1636592" cy="52787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01" name="Straight Arrow Connector 100"/>
            <p:cNvCxnSpPr/>
            <p:nvPr/>
          </p:nvCxnSpPr>
          <p:spPr>
            <a:xfrm flipV="1">
              <a:off x="4287522" y="3257800"/>
              <a:ext cx="1636592" cy="104681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grpSp>
          <p:nvGrpSpPr>
            <p:cNvPr id="102" name="Group 101"/>
            <p:cNvGrpSpPr/>
            <p:nvPr/>
          </p:nvGrpSpPr>
          <p:grpSpPr>
            <a:xfrm>
              <a:off x="4012915" y="2055821"/>
              <a:ext cx="274607" cy="2386094"/>
              <a:chOff x="4810479" y="726948"/>
              <a:chExt cx="228603" cy="1986366"/>
            </a:xfrm>
          </p:grpSpPr>
          <p:sp>
            <p:nvSpPr>
              <p:cNvPr id="103" name="Oval 102"/>
              <p:cNvSpPr/>
              <p:nvPr/>
            </p:nvSpPr>
            <p:spPr>
              <a:xfrm>
                <a:off x="4810479" y="726948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04" name="Oval 103"/>
              <p:cNvSpPr/>
              <p:nvPr/>
            </p:nvSpPr>
            <p:spPr>
              <a:xfrm>
                <a:off x="4810480" y="1605829"/>
                <a:ext cx="228602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05" name="Oval 104"/>
              <p:cNvSpPr/>
              <p:nvPr/>
            </p:nvSpPr>
            <p:spPr>
              <a:xfrm>
                <a:off x="4810479" y="2045271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06" name="Oval 105"/>
              <p:cNvSpPr/>
              <p:nvPr/>
            </p:nvSpPr>
            <p:spPr>
              <a:xfrm>
                <a:off x="4810479" y="2484713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07" name="Oval 106"/>
              <p:cNvSpPr/>
              <p:nvPr/>
            </p:nvSpPr>
            <p:spPr>
              <a:xfrm>
                <a:off x="4810479" y="1166389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</p:grpSp>
      <p:grpSp>
        <p:nvGrpSpPr>
          <p:cNvPr id="108" name="Group 107"/>
          <p:cNvGrpSpPr/>
          <p:nvPr/>
        </p:nvGrpSpPr>
        <p:grpSpPr>
          <a:xfrm>
            <a:off x="6567914" y="2465350"/>
            <a:ext cx="662755" cy="662755"/>
            <a:chOff x="5724072" y="7333"/>
            <a:chExt cx="2080007" cy="2080009"/>
          </a:xfrm>
        </p:grpSpPr>
        <p:sp>
          <p:nvSpPr>
            <p:cNvPr id="109" name="Oval 108"/>
            <p:cNvSpPr/>
            <p:nvPr/>
          </p:nvSpPr>
          <p:spPr>
            <a:xfrm>
              <a:off x="5724072" y="7333"/>
              <a:ext cx="2080007" cy="2080009"/>
            </a:xfrm>
            <a:prstGeom prst="ellipse">
              <a:avLst/>
            </a:prstGeom>
            <a:solidFill>
              <a:schemeClr val="bg1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110" name="Freeform 109"/>
            <p:cNvSpPr/>
            <p:nvPr/>
          </p:nvSpPr>
          <p:spPr>
            <a:xfrm>
              <a:off x="6230972" y="573468"/>
              <a:ext cx="1066207" cy="947739"/>
            </a:xfrm>
            <a:custGeom>
              <a:avLst/>
              <a:gdLst>
                <a:gd name="connsiteX0" fmla="*/ 0 w 1340556"/>
                <a:gd name="connsiteY0" fmla="*/ 1189143 h 1288265"/>
                <a:gd name="connsiteX1" fmla="*/ 310444 w 1340556"/>
                <a:gd name="connsiteY1" fmla="*/ 1189143 h 1288265"/>
                <a:gd name="connsiteX2" fmla="*/ 776111 w 1340556"/>
                <a:gd name="connsiteY2" fmla="*/ 159032 h 1288265"/>
                <a:gd name="connsiteX3" fmla="*/ 1340556 w 1340556"/>
                <a:gd name="connsiteY3" fmla="*/ 3810 h 1288265"/>
                <a:gd name="connsiteX0" fmla="*/ 0 w 1340556"/>
                <a:gd name="connsiteY0" fmla="*/ 1186354 h 1233692"/>
                <a:gd name="connsiteX1" fmla="*/ 437444 w 1340556"/>
                <a:gd name="connsiteY1" fmla="*/ 1073465 h 1233692"/>
                <a:gd name="connsiteX2" fmla="*/ 776111 w 1340556"/>
                <a:gd name="connsiteY2" fmla="*/ 156243 h 1233692"/>
                <a:gd name="connsiteX3" fmla="*/ 1340556 w 1340556"/>
                <a:gd name="connsiteY3" fmla="*/ 1021 h 1233692"/>
                <a:gd name="connsiteX0" fmla="*/ 0 w 1340556"/>
                <a:gd name="connsiteY0" fmla="*/ 1186354 h 1186354"/>
                <a:gd name="connsiteX1" fmla="*/ 776111 w 1340556"/>
                <a:gd name="connsiteY1" fmla="*/ 156243 h 1186354"/>
                <a:gd name="connsiteX2" fmla="*/ 1340556 w 1340556"/>
                <a:gd name="connsiteY2" fmla="*/ 1021 h 1186354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40556" h="1185333">
                  <a:moveTo>
                    <a:pt x="0" y="1185333"/>
                  </a:moveTo>
                  <a:cubicBezTo>
                    <a:pt x="658518" y="1171222"/>
                    <a:pt x="653815" y="14111"/>
                    <a:pt x="1340556" y="0"/>
                  </a:cubicBezTo>
                </a:path>
              </a:pathLst>
            </a:custGeom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pic>
        <p:nvPicPr>
          <p:cNvPr id="75" name="Picture 74"/>
          <p:cNvPicPr>
            <a:picLocks noChangeAspect="1"/>
          </p:cNvPicPr>
          <p:nvPr/>
        </p:nvPicPr>
        <p:blipFill rotWithShape="1">
          <a:blip r:embed="rId3" cstate="screen">
            <a:clrChange>
              <a:clrFrom>
                <a:srgbClr val="FCFCFC"/>
              </a:clrFrom>
              <a:clrTo>
                <a:srgbClr val="FCFCF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51831" y="2829752"/>
            <a:ext cx="453699" cy="557589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6528369" y="2911831"/>
            <a:ext cx="3193367" cy="3494527"/>
            <a:chOff x="6353462" y="2605444"/>
            <a:chExt cx="3193367" cy="3494527"/>
          </a:xfrm>
        </p:grpSpPr>
        <p:grpSp>
          <p:nvGrpSpPr>
            <p:cNvPr id="11" name="Group 10"/>
            <p:cNvGrpSpPr/>
            <p:nvPr/>
          </p:nvGrpSpPr>
          <p:grpSpPr>
            <a:xfrm>
              <a:off x="6353462" y="2605444"/>
              <a:ext cx="3193367" cy="3493012"/>
              <a:chOff x="6353462" y="2605444"/>
              <a:chExt cx="3193367" cy="3493012"/>
            </a:xfrm>
          </p:grpSpPr>
          <p:sp>
            <p:nvSpPr>
              <p:cNvPr id="9" name="Bent Arrow 8"/>
              <p:cNvSpPr/>
              <p:nvPr/>
            </p:nvSpPr>
            <p:spPr>
              <a:xfrm rot="16200000">
                <a:off x="6677614" y="3990659"/>
                <a:ext cx="1783645" cy="2431949"/>
              </a:xfrm>
              <a:prstGeom prst="bentArrow">
                <a:avLst>
                  <a:gd name="adj1" fmla="val 18614"/>
                  <a:gd name="adj2" fmla="val 25000"/>
                  <a:gd name="adj3" fmla="val 25000"/>
                  <a:gd name="adj4" fmla="val 75000"/>
                </a:avLst>
              </a:prstGeom>
              <a:gradFill>
                <a:gsLst>
                  <a:gs pos="0">
                    <a:srgbClr val="FF0000"/>
                  </a:gs>
                  <a:gs pos="50000">
                    <a:srgbClr val="C00000"/>
                  </a:gs>
                  <a:gs pos="100000">
                    <a:srgbClr val="C00000"/>
                  </a:gs>
                </a:gsLst>
              </a:gradFill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 rot="1939232">
                <a:off x="7157645" y="2605444"/>
                <a:ext cx="2389184" cy="3144108"/>
              </a:xfrm>
              <a:prstGeom prst="rect">
                <a:avLst/>
              </a:prstGeom>
              <a:noFill/>
            </p:spPr>
            <p:txBody>
              <a:bodyPr wrap="none" rtlCol="0">
                <a:prstTxWarp prst="textArchDown">
                  <a:avLst>
                    <a:gd name="adj" fmla="val 3214247"/>
                  </a:avLst>
                </a:prstTxWarp>
                <a:spAutoFit/>
              </a:bodyPr>
              <a:lstStyle/>
              <a:p>
                <a:pPr algn="ctr"/>
                <a:r>
                  <a:rPr lang="en-US" sz="4000" dirty="0"/>
                  <a:t>Feedback</a:t>
                </a:r>
              </a:p>
            </p:txBody>
          </p:sp>
        </p:grpSp>
        <p:sp>
          <p:nvSpPr>
            <p:cNvPr id="134" name="TextBox 133"/>
            <p:cNvSpPr txBox="1"/>
            <p:nvPr/>
          </p:nvSpPr>
          <p:spPr>
            <a:xfrm rot="4734199">
              <a:off x="6634705" y="3489367"/>
              <a:ext cx="2732767" cy="2488442"/>
            </a:xfrm>
            <a:prstGeom prst="rect">
              <a:avLst/>
            </a:prstGeom>
            <a:noFill/>
          </p:spPr>
          <p:txBody>
            <a:bodyPr wrap="none" rtlCol="0">
              <a:prstTxWarp prst="textArchDown">
                <a:avLst>
                  <a:gd name="adj" fmla="val 3214247"/>
                </a:avLst>
              </a:prstTxWarp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Fast</a:t>
              </a:r>
            </a:p>
          </p:txBody>
        </p:sp>
      </p:grpSp>
      <p:cxnSp>
        <p:nvCxnSpPr>
          <p:cNvPr id="71" name="Straight Connector 70"/>
          <p:cNvCxnSpPr/>
          <p:nvPr/>
        </p:nvCxnSpPr>
        <p:spPr>
          <a:xfrm>
            <a:off x="5441428" y="71310"/>
            <a:ext cx="0" cy="6858000"/>
          </a:xfrm>
          <a:prstGeom prst="line">
            <a:avLst/>
          </a:prstGeom>
          <a:ln>
            <a:prstDash val="sys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5" name="Can 54"/>
          <p:cNvSpPr/>
          <p:nvPr/>
        </p:nvSpPr>
        <p:spPr>
          <a:xfrm>
            <a:off x="-202948" y="2210307"/>
            <a:ext cx="1285802" cy="1888932"/>
          </a:xfrm>
          <a:prstGeom prst="can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2667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Big</a:t>
            </a:r>
            <a:endParaRPr lang="en-US" sz="2667" dirty="0">
              <a:solidFill>
                <a:prstClr val="white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2667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Data</a:t>
            </a:r>
          </a:p>
        </p:txBody>
      </p:sp>
      <p:sp>
        <p:nvSpPr>
          <p:cNvPr id="96" name="Right Arrow 95"/>
          <p:cNvSpPr/>
          <p:nvPr/>
        </p:nvSpPr>
        <p:spPr>
          <a:xfrm>
            <a:off x="1121582" y="2755888"/>
            <a:ext cx="1801549" cy="1116850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2667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Training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9566388" y="2267029"/>
            <a:ext cx="2584361" cy="3035836"/>
            <a:chOff x="6934007" y="1783903"/>
            <a:chExt cx="1938271" cy="2276877"/>
          </a:xfrm>
        </p:grpSpPr>
        <p:grpSp>
          <p:nvGrpSpPr>
            <p:cNvPr id="21" name="Group 20"/>
            <p:cNvGrpSpPr/>
            <p:nvPr/>
          </p:nvGrpSpPr>
          <p:grpSpPr>
            <a:xfrm>
              <a:off x="7248513" y="1783903"/>
              <a:ext cx="1377229" cy="1732148"/>
              <a:chOff x="9125207" y="2174230"/>
              <a:chExt cx="1380488" cy="1736247"/>
            </a:xfrm>
          </p:grpSpPr>
          <p:sp>
            <p:nvSpPr>
              <p:cNvPr id="22" name="Rectangle 21"/>
              <p:cNvSpPr/>
              <p:nvPr/>
            </p:nvSpPr>
            <p:spPr>
              <a:xfrm>
                <a:off x="9125207" y="2174230"/>
                <a:ext cx="1380488" cy="1736247"/>
              </a:xfrm>
              <a:prstGeom prst="rect">
                <a:avLst/>
              </a:prstGeom>
              <a:ln w="571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9214582" y="2275991"/>
                <a:ext cx="1200434" cy="141115"/>
              </a:xfrm>
              <a:prstGeom prst="rect">
                <a:avLst/>
              </a:prstGeom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9214582" y="2503488"/>
                <a:ext cx="1200434" cy="1300416"/>
              </a:xfrm>
              <a:prstGeom prst="rect">
                <a:avLst/>
              </a:prstGeom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grpSp>
            <p:nvGrpSpPr>
              <p:cNvPr id="26" name="Group 25"/>
              <p:cNvGrpSpPr/>
              <p:nvPr/>
            </p:nvGrpSpPr>
            <p:grpSpPr>
              <a:xfrm>
                <a:off x="9330413" y="3302478"/>
                <a:ext cx="977923" cy="353568"/>
                <a:chOff x="9339557" y="3293334"/>
                <a:chExt cx="977923" cy="353568"/>
              </a:xfrm>
            </p:grpSpPr>
            <p:cxnSp>
              <p:nvCxnSpPr>
                <p:cNvPr id="30" name="Straight Connector 29"/>
                <p:cNvCxnSpPr/>
                <p:nvPr/>
              </p:nvCxnSpPr>
              <p:spPr>
                <a:xfrm>
                  <a:off x="9339557" y="3293334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/>
                <p:cNvCxnSpPr/>
                <p:nvPr/>
              </p:nvCxnSpPr>
              <p:spPr>
                <a:xfrm>
                  <a:off x="9339557" y="3352262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/>
                <p:cNvCxnSpPr/>
                <p:nvPr/>
              </p:nvCxnSpPr>
              <p:spPr>
                <a:xfrm>
                  <a:off x="9339557" y="3529046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/>
                <p:cNvCxnSpPr/>
                <p:nvPr/>
              </p:nvCxnSpPr>
              <p:spPr>
                <a:xfrm>
                  <a:off x="9339557" y="3587974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/>
                <p:cNvCxnSpPr/>
                <p:nvPr/>
              </p:nvCxnSpPr>
              <p:spPr>
                <a:xfrm>
                  <a:off x="9339557" y="3646902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/>
                <p:cNvCxnSpPr/>
                <p:nvPr/>
              </p:nvCxnSpPr>
              <p:spPr>
                <a:xfrm>
                  <a:off x="9339557" y="3470118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Straight Connector 35"/>
                <p:cNvCxnSpPr/>
                <p:nvPr/>
              </p:nvCxnSpPr>
              <p:spPr>
                <a:xfrm>
                  <a:off x="9339557" y="3411190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41" name="TextBox 40"/>
            <p:cNvSpPr txBox="1"/>
            <p:nvPr/>
          </p:nvSpPr>
          <p:spPr>
            <a:xfrm>
              <a:off x="6934007" y="3560691"/>
              <a:ext cx="1938271" cy="5000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3733" dirty="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rPr>
                <a:t>Application</a:t>
              </a:r>
            </a:p>
          </p:txBody>
        </p:sp>
      </p:grpSp>
      <p:sp>
        <p:nvSpPr>
          <p:cNvPr id="42" name="Right Arrow 41"/>
          <p:cNvSpPr/>
          <p:nvPr/>
        </p:nvSpPr>
        <p:spPr>
          <a:xfrm>
            <a:off x="8322723" y="3216530"/>
            <a:ext cx="1668186" cy="1198800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Decision</a:t>
            </a:r>
          </a:p>
        </p:txBody>
      </p:sp>
      <p:sp>
        <p:nvSpPr>
          <p:cNvPr id="2" name="Left Arrow 1"/>
          <p:cNvSpPr/>
          <p:nvPr/>
        </p:nvSpPr>
        <p:spPr>
          <a:xfrm>
            <a:off x="8166951" y="2187031"/>
            <a:ext cx="1642852" cy="1243892"/>
          </a:xfrm>
          <a:prstGeom prst="lef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Query</a:t>
            </a:r>
          </a:p>
        </p:txBody>
      </p:sp>
      <p:grpSp>
        <p:nvGrpSpPr>
          <p:cNvPr id="52" name="Group 51"/>
          <p:cNvGrpSpPr/>
          <p:nvPr/>
        </p:nvGrpSpPr>
        <p:grpSpPr>
          <a:xfrm>
            <a:off x="10238896" y="2862064"/>
            <a:ext cx="1320617" cy="736469"/>
            <a:chOff x="7584821" y="2225245"/>
            <a:chExt cx="990463" cy="552352"/>
          </a:xfrm>
        </p:grpSpPr>
        <p:sp>
          <p:nvSpPr>
            <p:cNvPr id="53" name="Rectangle 52"/>
            <p:cNvSpPr/>
            <p:nvPr/>
          </p:nvSpPr>
          <p:spPr>
            <a:xfrm>
              <a:off x="7584821" y="2225245"/>
              <a:ext cx="481364" cy="462472"/>
            </a:xfrm>
            <a:prstGeom prst="rect">
              <a:avLst/>
            </a:prstGeom>
            <a:solidFill>
              <a:schemeClr val="tx1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4" name="Oval 53"/>
            <p:cNvSpPr/>
            <p:nvPr/>
          </p:nvSpPr>
          <p:spPr>
            <a:xfrm>
              <a:off x="7664774" y="2299845"/>
              <a:ext cx="303656" cy="30365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6" name="Triangle 55"/>
            <p:cNvSpPr/>
            <p:nvPr/>
          </p:nvSpPr>
          <p:spPr>
            <a:xfrm rot="5400000">
              <a:off x="7754787" y="2373936"/>
              <a:ext cx="180351" cy="155475"/>
            </a:xfrm>
            <a:prstGeom prst="triangl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8174267" y="2225245"/>
              <a:ext cx="401017" cy="236256"/>
            </a:xfrm>
            <a:prstGeom prst="rect">
              <a:avLst/>
            </a:prstGeom>
            <a:solidFill>
              <a:srgbClr val="7030A0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8174267" y="2529126"/>
              <a:ext cx="401017" cy="236256"/>
            </a:xfrm>
            <a:prstGeom prst="rect">
              <a:avLst/>
            </a:prstGeom>
            <a:solidFill>
              <a:schemeClr val="accent4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cxnSp>
          <p:nvCxnSpPr>
            <p:cNvPr id="59" name="Straight Connector 58"/>
            <p:cNvCxnSpPr/>
            <p:nvPr/>
          </p:nvCxnSpPr>
          <p:spPr>
            <a:xfrm>
              <a:off x="7651675" y="2777597"/>
              <a:ext cx="385489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2" name="TextBox 71"/>
          <p:cNvSpPr txBox="1"/>
          <p:nvPr/>
        </p:nvSpPr>
        <p:spPr>
          <a:xfrm>
            <a:off x="60444" y="1204042"/>
            <a:ext cx="2483629" cy="748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4267" b="1" dirty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Learning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9143240" y="1207511"/>
            <a:ext cx="2637005" cy="748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4267" b="1" dirty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Inference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0" y="4939337"/>
            <a:ext cx="11122701" cy="1491437"/>
            <a:chOff x="669801" y="4638326"/>
            <a:chExt cx="10142783" cy="1491437"/>
          </a:xfrm>
        </p:grpSpPr>
        <p:sp>
          <p:nvSpPr>
            <p:cNvPr id="74" name="U-Turn Arrow 6"/>
            <p:cNvSpPr/>
            <p:nvPr/>
          </p:nvSpPr>
          <p:spPr>
            <a:xfrm rot="10800000">
              <a:off x="669801" y="4638326"/>
              <a:ext cx="10142783" cy="1491437"/>
            </a:xfrm>
            <a:custGeom>
              <a:avLst/>
              <a:gdLst>
                <a:gd name="connsiteX0" fmla="*/ 0 w 7802680"/>
                <a:gd name="connsiteY0" fmla="*/ 1118578 h 1118578"/>
                <a:gd name="connsiteX1" fmla="*/ 0 w 7802680"/>
                <a:gd name="connsiteY1" fmla="*/ 489378 h 1118578"/>
                <a:gd name="connsiteX2" fmla="*/ 489378 w 7802680"/>
                <a:gd name="connsiteY2" fmla="*/ 0 h 1118578"/>
                <a:gd name="connsiteX3" fmla="*/ 7181701 w 7802680"/>
                <a:gd name="connsiteY3" fmla="*/ 0 h 1118578"/>
                <a:gd name="connsiteX4" fmla="*/ 7671079 w 7802680"/>
                <a:gd name="connsiteY4" fmla="*/ 489378 h 1118578"/>
                <a:gd name="connsiteX5" fmla="*/ 7671079 w 7802680"/>
                <a:gd name="connsiteY5" fmla="*/ 838934 h 1118578"/>
                <a:gd name="connsiteX6" fmla="*/ 7802680 w 7802680"/>
                <a:gd name="connsiteY6" fmla="*/ 838934 h 1118578"/>
                <a:gd name="connsiteX7" fmla="*/ 7528103 w 7802680"/>
                <a:gd name="connsiteY7" fmla="*/ 1118578 h 1118578"/>
                <a:gd name="connsiteX8" fmla="*/ 7253525 w 7802680"/>
                <a:gd name="connsiteY8" fmla="*/ 838934 h 1118578"/>
                <a:gd name="connsiteX9" fmla="*/ 7385126 w 7802680"/>
                <a:gd name="connsiteY9" fmla="*/ 838934 h 1118578"/>
                <a:gd name="connsiteX10" fmla="*/ 7385126 w 7802680"/>
                <a:gd name="connsiteY10" fmla="*/ 489378 h 1118578"/>
                <a:gd name="connsiteX11" fmla="*/ 7181701 w 7802680"/>
                <a:gd name="connsiteY11" fmla="*/ 285953 h 1118578"/>
                <a:gd name="connsiteX12" fmla="*/ 489378 w 7802680"/>
                <a:gd name="connsiteY12" fmla="*/ 285953 h 1118578"/>
                <a:gd name="connsiteX13" fmla="*/ 285953 w 7802680"/>
                <a:gd name="connsiteY13" fmla="*/ 489378 h 1118578"/>
                <a:gd name="connsiteX14" fmla="*/ 285953 w 7802680"/>
                <a:gd name="connsiteY14" fmla="*/ 1118578 h 1118578"/>
                <a:gd name="connsiteX15" fmla="*/ 0 w 7802680"/>
                <a:gd name="connsiteY15" fmla="*/ 1118578 h 1118578"/>
                <a:gd name="connsiteX0" fmla="*/ 0 w 7802680"/>
                <a:gd name="connsiteY0" fmla="*/ 1118578 h 1118578"/>
                <a:gd name="connsiteX1" fmla="*/ 0 w 7802680"/>
                <a:gd name="connsiteY1" fmla="*/ 489378 h 1118578"/>
                <a:gd name="connsiteX2" fmla="*/ 489378 w 7802680"/>
                <a:gd name="connsiteY2" fmla="*/ 0 h 1118578"/>
                <a:gd name="connsiteX3" fmla="*/ 7181701 w 7802680"/>
                <a:gd name="connsiteY3" fmla="*/ 0 h 1118578"/>
                <a:gd name="connsiteX4" fmla="*/ 7671079 w 7802680"/>
                <a:gd name="connsiteY4" fmla="*/ 489378 h 1118578"/>
                <a:gd name="connsiteX5" fmla="*/ 7671079 w 7802680"/>
                <a:gd name="connsiteY5" fmla="*/ 838934 h 1118578"/>
                <a:gd name="connsiteX6" fmla="*/ 7802680 w 7802680"/>
                <a:gd name="connsiteY6" fmla="*/ 838934 h 1118578"/>
                <a:gd name="connsiteX7" fmla="*/ 7528103 w 7802680"/>
                <a:gd name="connsiteY7" fmla="*/ 1118578 h 1118578"/>
                <a:gd name="connsiteX8" fmla="*/ 7253525 w 7802680"/>
                <a:gd name="connsiteY8" fmla="*/ 838934 h 1118578"/>
                <a:gd name="connsiteX9" fmla="*/ 7385126 w 7802680"/>
                <a:gd name="connsiteY9" fmla="*/ 838934 h 1118578"/>
                <a:gd name="connsiteX10" fmla="*/ 7385126 w 7802680"/>
                <a:gd name="connsiteY10" fmla="*/ 489378 h 1118578"/>
                <a:gd name="connsiteX11" fmla="*/ 7181701 w 7802680"/>
                <a:gd name="connsiteY11" fmla="*/ 285953 h 1118578"/>
                <a:gd name="connsiteX12" fmla="*/ 489378 w 7802680"/>
                <a:gd name="connsiteY12" fmla="*/ 285953 h 1118578"/>
                <a:gd name="connsiteX13" fmla="*/ 285953 w 7802680"/>
                <a:gd name="connsiteY13" fmla="*/ 489378 h 1118578"/>
                <a:gd name="connsiteX14" fmla="*/ 279647 w 7802680"/>
                <a:gd name="connsiteY14" fmla="*/ 658225 h 1118578"/>
                <a:gd name="connsiteX15" fmla="*/ 0 w 7802680"/>
                <a:gd name="connsiteY15" fmla="*/ 1118578 h 1118578"/>
                <a:gd name="connsiteX0" fmla="*/ 0 w 7802680"/>
                <a:gd name="connsiteY0" fmla="*/ 1118578 h 1118578"/>
                <a:gd name="connsiteX1" fmla="*/ 0 w 7802680"/>
                <a:gd name="connsiteY1" fmla="*/ 489378 h 1118578"/>
                <a:gd name="connsiteX2" fmla="*/ 489378 w 7802680"/>
                <a:gd name="connsiteY2" fmla="*/ 0 h 1118578"/>
                <a:gd name="connsiteX3" fmla="*/ 7181701 w 7802680"/>
                <a:gd name="connsiteY3" fmla="*/ 0 h 1118578"/>
                <a:gd name="connsiteX4" fmla="*/ 7671079 w 7802680"/>
                <a:gd name="connsiteY4" fmla="*/ 489378 h 1118578"/>
                <a:gd name="connsiteX5" fmla="*/ 7671079 w 7802680"/>
                <a:gd name="connsiteY5" fmla="*/ 838934 h 1118578"/>
                <a:gd name="connsiteX6" fmla="*/ 7802680 w 7802680"/>
                <a:gd name="connsiteY6" fmla="*/ 838934 h 1118578"/>
                <a:gd name="connsiteX7" fmla="*/ 7528103 w 7802680"/>
                <a:gd name="connsiteY7" fmla="*/ 1118578 h 1118578"/>
                <a:gd name="connsiteX8" fmla="*/ 7253525 w 7802680"/>
                <a:gd name="connsiteY8" fmla="*/ 838934 h 1118578"/>
                <a:gd name="connsiteX9" fmla="*/ 7385126 w 7802680"/>
                <a:gd name="connsiteY9" fmla="*/ 838934 h 1118578"/>
                <a:gd name="connsiteX10" fmla="*/ 7385126 w 7802680"/>
                <a:gd name="connsiteY10" fmla="*/ 489378 h 1118578"/>
                <a:gd name="connsiteX11" fmla="*/ 7181701 w 7802680"/>
                <a:gd name="connsiteY11" fmla="*/ 285953 h 1118578"/>
                <a:gd name="connsiteX12" fmla="*/ 489378 w 7802680"/>
                <a:gd name="connsiteY12" fmla="*/ 285953 h 1118578"/>
                <a:gd name="connsiteX13" fmla="*/ 285953 w 7802680"/>
                <a:gd name="connsiteY13" fmla="*/ 489378 h 1118578"/>
                <a:gd name="connsiteX14" fmla="*/ 0 w 7802680"/>
                <a:gd name="connsiteY14" fmla="*/ 1118578 h 1118578"/>
                <a:gd name="connsiteX0" fmla="*/ 285953 w 7802680"/>
                <a:gd name="connsiteY0" fmla="*/ 489378 h 1118578"/>
                <a:gd name="connsiteX1" fmla="*/ 0 w 7802680"/>
                <a:gd name="connsiteY1" fmla="*/ 489378 h 1118578"/>
                <a:gd name="connsiteX2" fmla="*/ 489378 w 7802680"/>
                <a:gd name="connsiteY2" fmla="*/ 0 h 1118578"/>
                <a:gd name="connsiteX3" fmla="*/ 7181701 w 7802680"/>
                <a:gd name="connsiteY3" fmla="*/ 0 h 1118578"/>
                <a:gd name="connsiteX4" fmla="*/ 7671079 w 7802680"/>
                <a:gd name="connsiteY4" fmla="*/ 489378 h 1118578"/>
                <a:gd name="connsiteX5" fmla="*/ 7671079 w 7802680"/>
                <a:gd name="connsiteY5" fmla="*/ 838934 h 1118578"/>
                <a:gd name="connsiteX6" fmla="*/ 7802680 w 7802680"/>
                <a:gd name="connsiteY6" fmla="*/ 838934 h 1118578"/>
                <a:gd name="connsiteX7" fmla="*/ 7528103 w 7802680"/>
                <a:gd name="connsiteY7" fmla="*/ 1118578 h 1118578"/>
                <a:gd name="connsiteX8" fmla="*/ 7253525 w 7802680"/>
                <a:gd name="connsiteY8" fmla="*/ 838934 h 1118578"/>
                <a:gd name="connsiteX9" fmla="*/ 7385126 w 7802680"/>
                <a:gd name="connsiteY9" fmla="*/ 838934 h 1118578"/>
                <a:gd name="connsiteX10" fmla="*/ 7385126 w 7802680"/>
                <a:gd name="connsiteY10" fmla="*/ 489378 h 1118578"/>
                <a:gd name="connsiteX11" fmla="*/ 7181701 w 7802680"/>
                <a:gd name="connsiteY11" fmla="*/ 285953 h 1118578"/>
                <a:gd name="connsiteX12" fmla="*/ 489378 w 7802680"/>
                <a:gd name="connsiteY12" fmla="*/ 285953 h 1118578"/>
                <a:gd name="connsiteX13" fmla="*/ 285953 w 7802680"/>
                <a:gd name="connsiteY13" fmla="*/ 489378 h 1118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802680" h="1118578">
                  <a:moveTo>
                    <a:pt x="285953" y="489378"/>
                  </a:moveTo>
                  <a:lnTo>
                    <a:pt x="0" y="489378"/>
                  </a:lnTo>
                  <a:cubicBezTo>
                    <a:pt x="0" y="219102"/>
                    <a:pt x="219102" y="0"/>
                    <a:pt x="489378" y="0"/>
                  </a:cubicBezTo>
                  <a:lnTo>
                    <a:pt x="7181701" y="0"/>
                  </a:lnTo>
                  <a:cubicBezTo>
                    <a:pt x="7451977" y="0"/>
                    <a:pt x="7671079" y="219102"/>
                    <a:pt x="7671079" y="489378"/>
                  </a:cubicBezTo>
                  <a:lnTo>
                    <a:pt x="7671079" y="838934"/>
                  </a:lnTo>
                  <a:lnTo>
                    <a:pt x="7802680" y="838934"/>
                  </a:lnTo>
                  <a:lnTo>
                    <a:pt x="7528103" y="1118578"/>
                  </a:lnTo>
                  <a:lnTo>
                    <a:pt x="7253525" y="838934"/>
                  </a:lnTo>
                  <a:lnTo>
                    <a:pt x="7385126" y="838934"/>
                  </a:lnTo>
                  <a:lnTo>
                    <a:pt x="7385126" y="489378"/>
                  </a:lnTo>
                  <a:cubicBezTo>
                    <a:pt x="7385126" y="377029"/>
                    <a:pt x="7294050" y="285953"/>
                    <a:pt x="7181701" y="285953"/>
                  </a:cubicBezTo>
                  <a:lnTo>
                    <a:pt x="489378" y="285953"/>
                  </a:lnTo>
                  <a:cubicBezTo>
                    <a:pt x="377029" y="285953"/>
                    <a:pt x="285953" y="377029"/>
                    <a:pt x="285953" y="489378"/>
                  </a:cubicBezTo>
                  <a:close/>
                </a:path>
              </a:pathLst>
            </a:custGeom>
            <a:gradFill>
              <a:gsLst>
                <a:gs pos="0">
                  <a:srgbClr val="FF0000"/>
                </a:gs>
                <a:gs pos="50000">
                  <a:srgbClr val="C00000"/>
                </a:gs>
                <a:gs pos="100000">
                  <a:srgbClr val="C00000"/>
                </a:gs>
              </a:gsLst>
            </a:gra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prstClr val="black"/>
                </a:solidFill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1605455" y="5277771"/>
              <a:ext cx="177324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Helvetica Neue" charset="0"/>
                  <a:ea typeface="Helvetica Neue" charset="0"/>
                  <a:cs typeface="Helvetica Neue" charset="0"/>
                </a:rPr>
                <a:t>Feedback</a:t>
              </a: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3117363" y="2302871"/>
            <a:ext cx="2087103" cy="1481576"/>
            <a:chOff x="4012915" y="2055821"/>
            <a:chExt cx="3361299" cy="2386094"/>
          </a:xfrm>
        </p:grpSpPr>
        <p:cxnSp>
          <p:nvCxnSpPr>
            <p:cNvPr id="118" name="Straight Arrow Connector 117"/>
            <p:cNvCxnSpPr/>
            <p:nvPr/>
          </p:nvCxnSpPr>
          <p:spPr>
            <a:xfrm>
              <a:off x="5942928" y="3239934"/>
              <a:ext cx="1431286" cy="893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19" name="Straight Arrow Connector 118"/>
            <p:cNvCxnSpPr>
              <a:stCxn id="126" idx="6"/>
            </p:cNvCxnSpPr>
            <p:nvPr/>
          </p:nvCxnSpPr>
          <p:spPr>
            <a:xfrm>
              <a:off x="4287522" y="2193123"/>
              <a:ext cx="1655406" cy="106468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20" name="Straight Arrow Connector 119"/>
            <p:cNvCxnSpPr>
              <a:stCxn id="130" idx="6"/>
            </p:cNvCxnSpPr>
            <p:nvPr/>
          </p:nvCxnSpPr>
          <p:spPr>
            <a:xfrm>
              <a:off x="4287522" y="2720995"/>
              <a:ext cx="1655406" cy="52787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21" name="Straight Arrow Connector 120"/>
            <p:cNvCxnSpPr>
              <a:stCxn id="127" idx="6"/>
            </p:cNvCxnSpPr>
            <p:nvPr/>
          </p:nvCxnSpPr>
          <p:spPr>
            <a:xfrm flipV="1">
              <a:off x="4287522" y="3239934"/>
              <a:ext cx="1655406" cy="893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22" name="Straight Arrow Connector 121"/>
            <p:cNvCxnSpPr>
              <a:stCxn id="128" idx="6"/>
            </p:cNvCxnSpPr>
            <p:nvPr/>
          </p:nvCxnSpPr>
          <p:spPr>
            <a:xfrm flipV="1">
              <a:off x="4287522" y="3248866"/>
              <a:ext cx="1636592" cy="52787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23" name="Straight Arrow Connector 122"/>
            <p:cNvCxnSpPr>
              <a:stCxn id="129" idx="6"/>
            </p:cNvCxnSpPr>
            <p:nvPr/>
          </p:nvCxnSpPr>
          <p:spPr>
            <a:xfrm flipV="1">
              <a:off x="4287522" y="3257800"/>
              <a:ext cx="1636592" cy="104681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grpSp>
          <p:nvGrpSpPr>
            <p:cNvPr id="125" name="Group 124"/>
            <p:cNvGrpSpPr/>
            <p:nvPr/>
          </p:nvGrpSpPr>
          <p:grpSpPr>
            <a:xfrm>
              <a:off x="4012915" y="2055821"/>
              <a:ext cx="274607" cy="2386094"/>
              <a:chOff x="4810479" y="726948"/>
              <a:chExt cx="228603" cy="1986366"/>
            </a:xfrm>
          </p:grpSpPr>
          <p:sp>
            <p:nvSpPr>
              <p:cNvPr id="126" name="Oval 125"/>
              <p:cNvSpPr/>
              <p:nvPr/>
            </p:nvSpPr>
            <p:spPr>
              <a:xfrm>
                <a:off x="4810479" y="726948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27" name="Oval 126"/>
              <p:cNvSpPr/>
              <p:nvPr/>
            </p:nvSpPr>
            <p:spPr>
              <a:xfrm>
                <a:off x="4810480" y="1605829"/>
                <a:ext cx="228602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28" name="Oval 127"/>
              <p:cNvSpPr/>
              <p:nvPr/>
            </p:nvSpPr>
            <p:spPr>
              <a:xfrm>
                <a:off x="4810479" y="2045271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29" name="Oval 128"/>
              <p:cNvSpPr/>
              <p:nvPr/>
            </p:nvSpPr>
            <p:spPr>
              <a:xfrm>
                <a:off x="4810479" y="2484713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30" name="Oval 129"/>
              <p:cNvSpPr/>
              <p:nvPr/>
            </p:nvSpPr>
            <p:spPr>
              <a:xfrm>
                <a:off x="4810479" y="1166389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</p:grpSp>
      <p:grpSp>
        <p:nvGrpSpPr>
          <p:cNvPr id="13" name="Group 12"/>
          <p:cNvGrpSpPr/>
          <p:nvPr/>
        </p:nvGrpSpPr>
        <p:grpSpPr>
          <a:xfrm>
            <a:off x="3511375" y="2397898"/>
            <a:ext cx="1291521" cy="1291522"/>
            <a:chOff x="5724072" y="7333"/>
            <a:chExt cx="2080007" cy="2080009"/>
          </a:xfrm>
        </p:grpSpPr>
        <p:sp>
          <p:nvSpPr>
            <p:cNvPr id="124" name="Oval 123"/>
            <p:cNvSpPr/>
            <p:nvPr/>
          </p:nvSpPr>
          <p:spPr>
            <a:xfrm>
              <a:off x="5724072" y="7333"/>
              <a:ext cx="2080007" cy="2080009"/>
            </a:xfrm>
            <a:prstGeom prst="ellipse">
              <a:avLst/>
            </a:prstGeom>
            <a:solidFill>
              <a:schemeClr val="bg1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117" name="Freeform 116"/>
            <p:cNvSpPr/>
            <p:nvPr/>
          </p:nvSpPr>
          <p:spPr>
            <a:xfrm>
              <a:off x="6230972" y="573468"/>
              <a:ext cx="1066207" cy="947739"/>
            </a:xfrm>
            <a:custGeom>
              <a:avLst/>
              <a:gdLst>
                <a:gd name="connsiteX0" fmla="*/ 0 w 1340556"/>
                <a:gd name="connsiteY0" fmla="*/ 1189143 h 1288265"/>
                <a:gd name="connsiteX1" fmla="*/ 310444 w 1340556"/>
                <a:gd name="connsiteY1" fmla="*/ 1189143 h 1288265"/>
                <a:gd name="connsiteX2" fmla="*/ 776111 w 1340556"/>
                <a:gd name="connsiteY2" fmla="*/ 159032 h 1288265"/>
                <a:gd name="connsiteX3" fmla="*/ 1340556 w 1340556"/>
                <a:gd name="connsiteY3" fmla="*/ 3810 h 1288265"/>
                <a:gd name="connsiteX0" fmla="*/ 0 w 1340556"/>
                <a:gd name="connsiteY0" fmla="*/ 1186354 h 1233692"/>
                <a:gd name="connsiteX1" fmla="*/ 437444 w 1340556"/>
                <a:gd name="connsiteY1" fmla="*/ 1073465 h 1233692"/>
                <a:gd name="connsiteX2" fmla="*/ 776111 w 1340556"/>
                <a:gd name="connsiteY2" fmla="*/ 156243 h 1233692"/>
                <a:gd name="connsiteX3" fmla="*/ 1340556 w 1340556"/>
                <a:gd name="connsiteY3" fmla="*/ 1021 h 1233692"/>
                <a:gd name="connsiteX0" fmla="*/ 0 w 1340556"/>
                <a:gd name="connsiteY0" fmla="*/ 1186354 h 1186354"/>
                <a:gd name="connsiteX1" fmla="*/ 776111 w 1340556"/>
                <a:gd name="connsiteY1" fmla="*/ 156243 h 1186354"/>
                <a:gd name="connsiteX2" fmla="*/ 1340556 w 1340556"/>
                <a:gd name="connsiteY2" fmla="*/ 1021 h 1186354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40556" h="1185333">
                  <a:moveTo>
                    <a:pt x="0" y="1185333"/>
                  </a:moveTo>
                  <a:cubicBezTo>
                    <a:pt x="658518" y="1171222"/>
                    <a:pt x="653815" y="14111"/>
                    <a:pt x="1340556" y="0"/>
                  </a:cubicBezTo>
                </a:path>
              </a:pathLst>
            </a:custGeom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sp>
        <p:nvSpPr>
          <p:cNvPr id="133" name="TextBox 132"/>
          <p:cNvSpPr txBox="1"/>
          <p:nvPr/>
        </p:nvSpPr>
        <p:spPr>
          <a:xfrm>
            <a:off x="2715738" y="5957865"/>
            <a:ext cx="9765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Slow</a:t>
            </a:r>
          </a:p>
        </p:txBody>
      </p:sp>
      <p:grpSp>
        <p:nvGrpSpPr>
          <p:cNvPr id="78" name="Group 77"/>
          <p:cNvGrpSpPr/>
          <p:nvPr/>
        </p:nvGrpSpPr>
        <p:grpSpPr>
          <a:xfrm>
            <a:off x="6249161" y="2938581"/>
            <a:ext cx="1295926" cy="919942"/>
            <a:chOff x="4012915" y="2055821"/>
            <a:chExt cx="3361299" cy="2386094"/>
          </a:xfrm>
        </p:grpSpPr>
        <p:cxnSp>
          <p:nvCxnSpPr>
            <p:cNvPr id="79" name="Straight Arrow Connector 78"/>
            <p:cNvCxnSpPr/>
            <p:nvPr/>
          </p:nvCxnSpPr>
          <p:spPr>
            <a:xfrm>
              <a:off x="5942928" y="3239934"/>
              <a:ext cx="1431286" cy="893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80" name="Straight Arrow Connector 79"/>
            <p:cNvCxnSpPr/>
            <p:nvPr/>
          </p:nvCxnSpPr>
          <p:spPr>
            <a:xfrm>
              <a:off x="4287522" y="2193123"/>
              <a:ext cx="1655406" cy="106468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81" name="Straight Arrow Connector 80"/>
            <p:cNvCxnSpPr/>
            <p:nvPr/>
          </p:nvCxnSpPr>
          <p:spPr>
            <a:xfrm>
              <a:off x="4287522" y="2720995"/>
              <a:ext cx="1655406" cy="52787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82" name="Straight Arrow Connector 81"/>
            <p:cNvCxnSpPr/>
            <p:nvPr/>
          </p:nvCxnSpPr>
          <p:spPr>
            <a:xfrm flipV="1">
              <a:off x="4287522" y="3239934"/>
              <a:ext cx="1655406" cy="893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83" name="Straight Arrow Connector 82"/>
            <p:cNvCxnSpPr/>
            <p:nvPr/>
          </p:nvCxnSpPr>
          <p:spPr>
            <a:xfrm flipV="1">
              <a:off x="4287522" y="3248866"/>
              <a:ext cx="1636592" cy="52787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84" name="Straight Arrow Connector 83"/>
            <p:cNvCxnSpPr/>
            <p:nvPr/>
          </p:nvCxnSpPr>
          <p:spPr>
            <a:xfrm flipV="1">
              <a:off x="4287522" y="3257800"/>
              <a:ext cx="1636592" cy="104681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grpSp>
          <p:nvGrpSpPr>
            <p:cNvPr id="85" name="Group 84"/>
            <p:cNvGrpSpPr/>
            <p:nvPr/>
          </p:nvGrpSpPr>
          <p:grpSpPr>
            <a:xfrm>
              <a:off x="4012915" y="2055821"/>
              <a:ext cx="274607" cy="2386094"/>
              <a:chOff x="4810479" y="726948"/>
              <a:chExt cx="228603" cy="1986366"/>
            </a:xfrm>
          </p:grpSpPr>
          <p:sp>
            <p:nvSpPr>
              <p:cNvPr id="86" name="Oval 85"/>
              <p:cNvSpPr/>
              <p:nvPr/>
            </p:nvSpPr>
            <p:spPr>
              <a:xfrm>
                <a:off x="4810479" y="726948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87" name="Oval 86"/>
              <p:cNvSpPr/>
              <p:nvPr/>
            </p:nvSpPr>
            <p:spPr>
              <a:xfrm>
                <a:off x="4810480" y="1605829"/>
                <a:ext cx="228602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88" name="Oval 87"/>
              <p:cNvSpPr/>
              <p:nvPr/>
            </p:nvSpPr>
            <p:spPr>
              <a:xfrm>
                <a:off x="4810479" y="2045271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89" name="Oval 88"/>
              <p:cNvSpPr/>
              <p:nvPr/>
            </p:nvSpPr>
            <p:spPr>
              <a:xfrm>
                <a:off x="4810479" y="2484713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90" name="Oval 89"/>
              <p:cNvSpPr/>
              <p:nvPr/>
            </p:nvSpPr>
            <p:spPr>
              <a:xfrm>
                <a:off x="4810479" y="1166389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</p:grpSp>
      <p:grpSp>
        <p:nvGrpSpPr>
          <p:cNvPr id="91" name="Group 90"/>
          <p:cNvGrpSpPr/>
          <p:nvPr/>
        </p:nvGrpSpPr>
        <p:grpSpPr>
          <a:xfrm>
            <a:off x="6566669" y="3066099"/>
            <a:ext cx="662755" cy="662755"/>
            <a:chOff x="5724072" y="7333"/>
            <a:chExt cx="2080007" cy="2080009"/>
          </a:xfrm>
        </p:grpSpPr>
        <p:sp>
          <p:nvSpPr>
            <p:cNvPr id="92" name="Oval 91"/>
            <p:cNvSpPr/>
            <p:nvPr/>
          </p:nvSpPr>
          <p:spPr>
            <a:xfrm>
              <a:off x="5724072" y="7333"/>
              <a:ext cx="2080007" cy="2080009"/>
            </a:xfrm>
            <a:prstGeom prst="ellipse">
              <a:avLst/>
            </a:prstGeom>
            <a:solidFill>
              <a:schemeClr val="bg1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93" name="Freeform 92"/>
            <p:cNvSpPr/>
            <p:nvPr/>
          </p:nvSpPr>
          <p:spPr>
            <a:xfrm>
              <a:off x="6230972" y="573468"/>
              <a:ext cx="1066207" cy="947739"/>
            </a:xfrm>
            <a:custGeom>
              <a:avLst/>
              <a:gdLst>
                <a:gd name="connsiteX0" fmla="*/ 0 w 1340556"/>
                <a:gd name="connsiteY0" fmla="*/ 1189143 h 1288265"/>
                <a:gd name="connsiteX1" fmla="*/ 310444 w 1340556"/>
                <a:gd name="connsiteY1" fmla="*/ 1189143 h 1288265"/>
                <a:gd name="connsiteX2" fmla="*/ 776111 w 1340556"/>
                <a:gd name="connsiteY2" fmla="*/ 159032 h 1288265"/>
                <a:gd name="connsiteX3" fmla="*/ 1340556 w 1340556"/>
                <a:gd name="connsiteY3" fmla="*/ 3810 h 1288265"/>
                <a:gd name="connsiteX0" fmla="*/ 0 w 1340556"/>
                <a:gd name="connsiteY0" fmla="*/ 1186354 h 1233692"/>
                <a:gd name="connsiteX1" fmla="*/ 437444 w 1340556"/>
                <a:gd name="connsiteY1" fmla="*/ 1073465 h 1233692"/>
                <a:gd name="connsiteX2" fmla="*/ 776111 w 1340556"/>
                <a:gd name="connsiteY2" fmla="*/ 156243 h 1233692"/>
                <a:gd name="connsiteX3" fmla="*/ 1340556 w 1340556"/>
                <a:gd name="connsiteY3" fmla="*/ 1021 h 1233692"/>
                <a:gd name="connsiteX0" fmla="*/ 0 w 1340556"/>
                <a:gd name="connsiteY0" fmla="*/ 1186354 h 1186354"/>
                <a:gd name="connsiteX1" fmla="*/ 776111 w 1340556"/>
                <a:gd name="connsiteY1" fmla="*/ 156243 h 1186354"/>
                <a:gd name="connsiteX2" fmla="*/ 1340556 w 1340556"/>
                <a:gd name="connsiteY2" fmla="*/ 1021 h 1186354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40556" h="1185333">
                  <a:moveTo>
                    <a:pt x="0" y="1185333"/>
                  </a:moveTo>
                  <a:cubicBezTo>
                    <a:pt x="658518" y="1171222"/>
                    <a:pt x="653815" y="14111"/>
                    <a:pt x="1340556" y="0"/>
                  </a:cubicBezTo>
                </a:path>
              </a:pathLst>
            </a:custGeom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pic>
        <p:nvPicPr>
          <p:cNvPr id="76" name="Picture 75"/>
          <p:cNvPicPr>
            <a:picLocks noChangeAspect="1"/>
          </p:cNvPicPr>
          <p:nvPr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10000" r="90000">
                        <a14:foregroundMark x1="18000" y1="41750" x2="24333" y2="59083"/>
                        <a14:foregroundMark x1="28667" y1="26000" x2="43083" y2="8667"/>
                        <a14:foregroundMark x1="51250" y1="10250" x2="71833" y2="20417"/>
                        <a14:foregroundMark x1="77000" y1="45000" x2="81333" y2="72750"/>
                        <a14:foregroundMark x1="22833" y1="29917" x2="19667" y2="33250"/>
                        <a14:foregroundMark x1="22833" y1="74500" x2="10333" y2="84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29021" y="3388576"/>
            <a:ext cx="566258" cy="566258"/>
          </a:xfrm>
          <a:prstGeom prst="rect">
            <a:avLst/>
          </a:prstGeom>
        </p:spPr>
      </p:pic>
      <p:sp>
        <p:nvSpPr>
          <p:cNvPr id="111" name="TextBox 110"/>
          <p:cNvSpPr txBox="1"/>
          <p:nvPr/>
        </p:nvSpPr>
        <p:spPr>
          <a:xfrm>
            <a:off x="2908605" y="1366333"/>
            <a:ext cx="23118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b="1" dirty="0">
                <a:latin typeface="Helvetica Neue" charset="0"/>
                <a:ea typeface="Helvetica Neue" charset="0"/>
                <a:cs typeface="Helvetica Neue" charset="0"/>
              </a:rPr>
              <a:t>Slow </a:t>
            </a:r>
            <a:r>
              <a:rPr lang="en-US" sz="2400" dirty="0">
                <a:latin typeface="Helvetica Neue" charset="0"/>
                <a:ea typeface="Helvetica Neue" charset="0"/>
                <a:cs typeface="Helvetica Neue" charset="0"/>
              </a:rPr>
              <a:t>Changing</a:t>
            </a:r>
          </a:p>
          <a:p>
            <a:pPr algn="r"/>
            <a:r>
              <a:rPr lang="en-US" sz="2400" dirty="0">
                <a:latin typeface="Helvetica Neue" charset="0"/>
                <a:ea typeface="Helvetica Neue" charset="0"/>
                <a:cs typeface="Helvetica Neue" charset="0"/>
              </a:rPr>
              <a:t>Model</a:t>
            </a:r>
          </a:p>
        </p:txBody>
      </p:sp>
      <p:sp>
        <p:nvSpPr>
          <p:cNvPr id="112" name="TextBox 111"/>
          <p:cNvSpPr txBox="1"/>
          <p:nvPr/>
        </p:nvSpPr>
        <p:spPr>
          <a:xfrm>
            <a:off x="5699111" y="1336112"/>
            <a:ext cx="23103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Helvetica Neue" charset="0"/>
                <a:ea typeface="Helvetica Neue" charset="0"/>
                <a:cs typeface="Helvetica Neue" charset="0"/>
              </a:rPr>
              <a:t>Fast </a:t>
            </a:r>
            <a:r>
              <a:rPr lang="en-US" sz="2400" dirty="0">
                <a:latin typeface="Helvetica Neue" charset="0"/>
                <a:ea typeface="Helvetica Neue" charset="0"/>
                <a:cs typeface="Helvetica Neue" charset="0"/>
              </a:rPr>
              <a:t>Changing</a:t>
            </a:r>
            <a:br>
              <a:rPr lang="en-US" sz="2400" b="1" dirty="0">
                <a:latin typeface="Helvetica Neue" charset="0"/>
                <a:ea typeface="Helvetica Neue" charset="0"/>
                <a:cs typeface="Helvetica Neue" charset="0"/>
              </a:rPr>
            </a:br>
            <a:r>
              <a:rPr lang="en-US" sz="2400" dirty="0">
                <a:latin typeface="Helvetica Neue" charset="0"/>
                <a:ea typeface="Helvetica Neue" charset="0"/>
                <a:cs typeface="Helvetica Neue" charset="0"/>
              </a:rPr>
              <a:t>Model</a:t>
            </a:r>
          </a:p>
        </p:txBody>
      </p:sp>
      <p:sp>
        <p:nvSpPr>
          <p:cNvPr id="5" name="Rectangle 4"/>
          <p:cNvSpPr/>
          <p:nvPr/>
        </p:nvSpPr>
        <p:spPr>
          <a:xfrm>
            <a:off x="6616115" y="1700261"/>
            <a:ext cx="131318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per user</a:t>
            </a:r>
            <a:endParaRPr lang="en-US" dirty="0"/>
          </a:p>
        </p:txBody>
      </p:sp>
      <p:grpSp>
        <p:nvGrpSpPr>
          <p:cNvPr id="135" name="Group 134"/>
          <p:cNvGrpSpPr/>
          <p:nvPr/>
        </p:nvGrpSpPr>
        <p:grpSpPr>
          <a:xfrm>
            <a:off x="6249161" y="3545769"/>
            <a:ext cx="1295926" cy="919942"/>
            <a:chOff x="4012915" y="2055821"/>
            <a:chExt cx="3361299" cy="2386094"/>
          </a:xfrm>
        </p:grpSpPr>
        <p:cxnSp>
          <p:nvCxnSpPr>
            <p:cNvPr id="136" name="Straight Arrow Connector 135"/>
            <p:cNvCxnSpPr/>
            <p:nvPr/>
          </p:nvCxnSpPr>
          <p:spPr>
            <a:xfrm>
              <a:off x="5942928" y="3239934"/>
              <a:ext cx="1431286" cy="893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37" name="Straight Arrow Connector 136"/>
            <p:cNvCxnSpPr/>
            <p:nvPr/>
          </p:nvCxnSpPr>
          <p:spPr>
            <a:xfrm>
              <a:off x="4287522" y="2193123"/>
              <a:ext cx="1655406" cy="106468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38" name="Straight Arrow Connector 137"/>
            <p:cNvCxnSpPr/>
            <p:nvPr/>
          </p:nvCxnSpPr>
          <p:spPr>
            <a:xfrm>
              <a:off x="4287522" y="2720995"/>
              <a:ext cx="1655406" cy="52787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39" name="Straight Arrow Connector 138"/>
            <p:cNvCxnSpPr/>
            <p:nvPr/>
          </p:nvCxnSpPr>
          <p:spPr>
            <a:xfrm flipV="1">
              <a:off x="4287522" y="3239934"/>
              <a:ext cx="1655406" cy="893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40" name="Straight Arrow Connector 139"/>
            <p:cNvCxnSpPr/>
            <p:nvPr/>
          </p:nvCxnSpPr>
          <p:spPr>
            <a:xfrm flipV="1">
              <a:off x="4287522" y="3248866"/>
              <a:ext cx="1636592" cy="52787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41" name="Straight Arrow Connector 140"/>
            <p:cNvCxnSpPr/>
            <p:nvPr/>
          </p:nvCxnSpPr>
          <p:spPr>
            <a:xfrm flipV="1">
              <a:off x="4287522" y="3257800"/>
              <a:ext cx="1636592" cy="104681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grpSp>
          <p:nvGrpSpPr>
            <p:cNvPr id="142" name="Group 141"/>
            <p:cNvGrpSpPr/>
            <p:nvPr/>
          </p:nvGrpSpPr>
          <p:grpSpPr>
            <a:xfrm>
              <a:off x="4012915" y="2055821"/>
              <a:ext cx="274607" cy="2386094"/>
              <a:chOff x="4810479" y="726948"/>
              <a:chExt cx="228603" cy="1986366"/>
            </a:xfrm>
          </p:grpSpPr>
          <p:sp>
            <p:nvSpPr>
              <p:cNvPr id="143" name="Oval 142"/>
              <p:cNvSpPr/>
              <p:nvPr/>
            </p:nvSpPr>
            <p:spPr>
              <a:xfrm>
                <a:off x="4810479" y="726948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44" name="Oval 143"/>
              <p:cNvSpPr/>
              <p:nvPr/>
            </p:nvSpPr>
            <p:spPr>
              <a:xfrm>
                <a:off x="4810480" y="1605829"/>
                <a:ext cx="228602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45" name="Oval 144"/>
              <p:cNvSpPr/>
              <p:nvPr/>
            </p:nvSpPr>
            <p:spPr>
              <a:xfrm>
                <a:off x="4810479" y="2045271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46" name="Oval 145"/>
              <p:cNvSpPr/>
              <p:nvPr/>
            </p:nvSpPr>
            <p:spPr>
              <a:xfrm>
                <a:off x="4810479" y="2484713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47" name="Oval 146"/>
              <p:cNvSpPr/>
              <p:nvPr/>
            </p:nvSpPr>
            <p:spPr>
              <a:xfrm>
                <a:off x="4810479" y="1166389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</p:grpSp>
      <p:grpSp>
        <p:nvGrpSpPr>
          <p:cNvPr id="148" name="Group 147"/>
          <p:cNvGrpSpPr/>
          <p:nvPr/>
        </p:nvGrpSpPr>
        <p:grpSpPr>
          <a:xfrm>
            <a:off x="6566669" y="3673287"/>
            <a:ext cx="662755" cy="662755"/>
            <a:chOff x="5724072" y="7333"/>
            <a:chExt cx="2080007" cy="2080009"/>
          </a:xfrm>
        </p:grpSpPr>
        <p:sp>
          <p:nvSpPr>
            <p:cNvPr id="149" name="Oval 148"/>
            <p:cNvSpPr/>
            <p:nvPr/>
          </p:nvSpPr>
          <p:spPr>
            <a:xfrm>
              <a:off x="5724072" y="7333"/>
              <a:ext cx="2080007" cy="2080009"/>
            </a:xfrm>
            <a:prstGeom prst="ellipse">
              <a:avLst/>
            </a:prstGeom>
            <a:solidFill>
              <a:schemeClr val="bg1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150" name="Freeform 149"/>
            <p:cNvSpPr/>
            <p:nvPr/>
          </p:nvSpPr>
          <p:spPr>
            <a:xfrm>
              <a:off x="6230972" y="573468"/>
              <a:ext cx="1066207" cy="947739"/>
            </a:xfrm>
            <a:custGeom>
              <a:avLst/>
              <a:gdLst>
                <a:gd name="connsiteX0" fmla="*/ 0 w 1340556"/>
                <a:gd name="connsiteY0" fmla="*/ 1189143 h 1288265"/>
                <a:gd name="connsiteX1" fmla="*/ 310444 w 1340556"/>
                <a:gd name="connsiteY1" fmla="*/ 1189143 h 1288265"/>
                <a:gd name="connsiteX2" fmla="*/ 776111 w 1340556"/>
                <a:gd name="connsiteY2" fmla="*/ 159032 h 1288265"/>
                <a:gd name="connsiteX3" fmla="*/ 1340556 w 1340556"/>
                <a:gd name="connsiteY3" fmla="*/ 3810 h 1288265"/>
                <a:gd name="connsiteX0" fmla="*/ 0 w 1340556"/>
                <a:gd name="connsiteY0" fmla="*/ 1186354 h 1233692"/>
                <a:gd name="connsiteX1" fmla="*/ 437444 w 1340556"/>
                <a:gd name="connsiteY1" fmla="*/ 1073465 h 1233692"/>
                <a:gd name="connsiteX2" fmla="*/ 776111 w 1340556"/>
                <a:gd name="connsiteY2" fmla="*/ 156243 h 1233692"/>
                <a:gd name="connsiteX3" fmla="*/ 1340556 w 1340556"/>
                <a:gd name="connsiteY3" fmla="*/ 1021 h 1233692"/>
                <a:gd name="connsiteX0" fmla="*/ 0 w 1340556"/>
                <a:gd name="connsiteY0" fmla="*/ 1186354 h 1186354"/>
                <a:gd name="connsiteX1" fmla="*/ 776111 w 1340556"/>
                <a:gd name="connsiteY1" fmla="*/ 156243 h 1186354"/>
                <a:gd name="connsiteX2" fmla="*/ 1340556 w 1340556"/>
                <a:gd name="connsiteY2" fmla="*/ 1021 h 1186354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40556" h="1185333">
                  <a:moveTo>
                    <a:pt x="0" y="1185333"/>
                  </a:moveTo>
                  <a:cubicBezTo>
                    <a:pt x="658518" y="1171222"/>
                    <a:pt x="653815" y="14111"/>
                    <a:pt x="1340556" y="0"/>
                  </a:cubicBezTo>
                </a:path>
              </a:pathLst>
            </a:custGeom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pic>
        <p:nvPicPr>
          <p:cNvPr id="77" name="Picture 76"/>
          <p:cNvPicPr>
            <a:picLocks noChangeAspect="1"/>
          </p:cNvPicPr>
          <p:nvPr/>
        </p:nvPicPr>
        <p:blipFill rotWithShape="1">
          <a:blip r:embed="rId6" cstate="screen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579" b="99158" l="771" r="96658">
                        <a14:foregroundMark x1="19794" y1="72211" x2="1028" y2="83579"/>
                        <a14:foregroundMark x1="73522" y1="80421" x2="96658" y2="93474"/>
                        <a14:foregroundMark x1="91774" y1="95158" x2="4627" y2="9515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54267" y="3908937"/>
            <a:ext cx="532051" cy="650614"/>
          </a:xfrm>
          <a:prstGeom prst="rect">
            <a:avLst/>
          </a:prstGeom>
        </p:spPr>
      </p:pic>
      <p:sp>
        <p:nvSpPr>
          <p:cNvPr id="114" name="Rectangle 113"/>
          <p:cNvSpPr/>
          <p:nvPr/>
        </p:nvSpPr>
        <p:spPr>
          <a:xfrm>
            <a:off x="3433111" y="4207771"/>
            <a:ext cx="160755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i="1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Velox</a:t>
            </a:r>
          </a:p>
        </p:txBody>
      </p:sp>
    </p:spTree>
    <p:extLst>
      <p:ext uri="{BB962C8B-B14F-4D97-AF65-F5344CB8AC3E}">
        <p14:creationId xmlns:p14="http://schemas.microsoft.com/office/powerpoint/2010/main" val="32622390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56"/>
          <p:cNvSpPr/>
          <p:nvPr/>
        </p:nvSpPr>
        <p:spPr>
          <a:xfrm>
            <a:off x="3204806" y="3833838"/>
            <a:ext cx="5896598" cy="2419631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dirty="0">
              <a:solidFill>
                <a:schemeClr val="tx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33" name="Title 1"/>
          <p:cNvSpPr>
            <a:spLocks noGrp="1"/>
          </p:cNvSpPr>
          <p:nvPr>
            <p:ph type="title"/>
          </p:nvPr>
        </p:nvSpPr>
        <p:spPr>
          <a:xfrm>
            <a:off x="952720" y="149970"/>
            <a:ext cx="10006630" cy="1325563"/>
          </a:xfrm>
        </p:spPr>
        <p:txBody>
          <a:bodyPr/>
          <a:lstStyle/>
          <a:p>
            <a:r>
              <a:rPr lang="en-US" b="1" i="1" dirty="0">
                <a:solidFill>
                  <a:srgbClr val="FF0000"/>
                </a:solidFill>
                <a:latin typeface="Helvetica Neue Condensed Black" charset="0"/>
                <a:ea typeface="Helvetica Neue Condensed Black" charset="0"/>
                <a:cs typeface="Helvetica Neue Condensed Black" charset="0"/>
              </a:rPr>
              <a:t>VELOX</a:t>
            </a:r>
            <a:r>
              <a:rPr lang="en-US" dirty="0"/>
              <a:t> Architecture</a:t>
            </a:r>
          </a:p>
        </p:txBody>
      </p:sp>
      <p:grpSp>
        <p:nvGrpSpPr>
          <p:cNvPr id="34" name="Group 33"/>
          <p:cNvGrpSpPr/>
          <p:nvPr/>
        </p:nvGrpSpPr>
        <p:grpSpPr>
          <a:xfrm>
            <a:off x="478650" y="545892"/>
            <a:ext cx="508970" cy="463913"/>
            <a:chOff x="4098759" y="471294"/>
            <a:chExt cx="863072" cy="786668"/>
          </a:xfrm>
        </p:grpSpPr>
        <p:sp>
          <p:nvSpPr>
            <p:cNvPr id="35" name="Oval 34"/>
            <p:cNvSpPr/>
            <p:nvPr/>
          </p:nvSpPr>
          <p:spPr>
            <a:xfrm>
              <a:off x="4098759" y="983642"/>
              <a:ext cx="271780" cy="27432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4690051" y="983642"/>
              <a:ext cx="271780" cy="27432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/>
            <p:cNvSpPr/>
            <p:nvPr/>
          </p:nvSpPr>
          <p:spPr>
            <a:xfrm>
              <a:off x="4397210" y="471294"/>
              <a:ext cx="271780" cy="27432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riangle 37"/>
            <p:cNvSpPr/>
            <p:nvPr/>
          </p:nvSpPr>
          <p:spPr>
            <a:xfrm>
              <a:off x="4234649" y="608454"/>
              <a:ext cx="596902" cy="51457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/>
            <p:cNvSpPr/>
            <p:nvPr/>
          </p:nvSpPr>
          <p:spPr>
            <a:xfrm>
              <a:off x="4440699" y="852052"/>
              <a:ext cx="171183" cy="17278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Rectangle 45"/>
          <p:cNvSpPr/>
          <p:nvPr/>
        </p:nvSpPr>
        <p:spPr>
          <a:xfrm>
            <a:off x="3341545" y="5441852"/>
            <a:ext cx="1879417" cy="5261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Spark</a:t>
            </a:r>
          </a:p>
        </p:txBody>
      </p:sp>
      <p:sp>
        <p:nvSpPr>
          <p:cNvPr id="54" name="Rectangle 53"/>
          <p:cNvSpPr/>
          <p:nvPr/>
        </p:nvSpPr>
        <p:spPr>
          <a:xfrm>
            <a:off x="3341545" y="4770116"/>
            <a:ext cx="1879417" cy="5470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Helvetica Neue" charset="0"/>
                <a:ea typeface="Helvetica Neue" charset="0"/>
                <a:cs typeface="Helvetica Neue" charset="0"/>
              </a:rPr>
              <a:t>MLLib</a:t>
            </a:r>
            <a:endParaRPr lang="en-US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983716" y="5704936"/>
            <a:ext cx="29915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 Neue" charset="0"/>
                <a:ea typeface="Helvetica Neue" charset="0"/>
                <a:cs typeface="Helvetica Neue" charset="0"/>
              </a:rPr>
              <a:t>Single JVM Instance</a:t>
            </a:r>
          </a:p>
        </p:txBody>
      </p:sp>
      <p:sp>
        <p:nvSpPr>
          <p:cNvPr id="40" name="Rectangle 39"/>
          <p:cNvSpPr/>
          <p:nvPr/>
        </p:nvSpPr>
        <p:spPr>
          <a:xfrm>
            <a:off x="6453337" y="4523089"/>
            <a:ext cx="160755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i="1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Velox</a:t>
            </a:r>
          </a:p>
        </p:txBody>
      </p:sp>
      <p:sp>
        <p:nvSpPr>
          <p:cNvPr id="42" name="Rectangle 41"/>
          <p:cNvSpPr/>
          <p:nvPr/>
        </p:nvSpPr>
        <p:spPr>
          <a:xfrm>
            <a:off x="3341546" y="4052238"/>
            <a:ext cx="1879416" cy="5932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Keystone ML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6639791" y="1405727"/>
            <a:ext cx="2461613" cy="2221976"/>
            <a:chOff x="3885325" y="1350696"/>
            <a:chExt cx="2461613" cy="2221976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885325" y="2475392"/>
              <a:ext cx="2461613" cy="1097280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3910122" y="1350696"/>
              <a:ext cx="2436816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latin typeface="Helvetica Neue" charset="0"/>
                  <a:ea typeface="Helvetica Neue" charset="0"/>
                  <a:cs typeface="Helvetica Neue" charset="0"/>
                </a:rPr>
                <a:t>Content</a:t>
              </a:r>
            </a:p>
            <a:p>
              <a:pPr algn="ctr"/>
              <a:r>
                <a:rPr lang="en-US" sz="2800" dirty="0">
                  <a:latin typeface="Helvetica Neue" charset="0"/>
                  <a:ea typeface="Helvetica Neue" charset="0"/>
                  <a:cs typeface="Helvetica Neue" charset="0"/>
                </a:rPr>
                <a:t>Rec.</a:t>
              </a: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3204806" y="1405727"/>
            <a:ext cx="2357374" cy="2221976"/>
            <a:chOff x="910790" y="1350696"/>
            <a:chExt cx="2357374" cy="2221976"/>
          </a:xfrm>
        </p:grpSpPr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10791" y="2475392"/>
              <a:ext cx="2357373" cy="1097280"/>
            </a:xfrm>
            <a:prstGeom prst="rect">
              <a:avLst/>
            </a:prstGeom>
          </p:spPr>
        </p:pic>
        <p:sp>
          <p:nvSpPr>
            <p:cNvPr id="48" name="TextBox 47"/>
            <p:cNvSpPr txBox="1"/>
            <p:nvPr/>
          </p:nvSpPr>
          <p:spPr>
            <a:xfrm>
              <a:off x="910790" y="1350696"/>
              <a:ext cx="2326546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latin typeface="Helvetica Neue" charset="0"/>
                  <a:ea typeface="Helvetica Neue" charset="0"/>
                  <a:cs typeface="Helvetica Neue" charset="0"/>
                </a:rPr>
                <a:t>Fraud</a:t>
              </a:r>
              <a:br>
                <a:rPr lang="en-US" sz="2800" dirty="0">
                  <a:latin typeface="Helvetica Neue" charset="0"/>
                  <a:ea typeface="Helvetica Neue" charset="0"/>
                  <a:cs typeface="Helvetica Neue" charset="0"/>
                </a:rPr>
              </a:br>
              <a:r>
                <a:rPr lang="en-US" sz="2800" dirty="0">
                  <a:latin typeface="Helvetica Neue" charset="0"/>
                  <a:ea typeface="Helvetica Neue" charset="0"/>
                  <a:cs typeface="Helvetica Neue" charset="0"/>
                </a:rPr>
                <a:t>Detection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748553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56"/>
          <p:cNvSpPr/>
          <p:nvPr/>
        </p:nvSpPr>
        <p:spPr>
          <a:xfrm>
            <a:off x="445568" y="3798292"/>
            <a:ext cx="5078452" cy="2419631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dirty="0">
              <a:solidFill>
                <a:schemeClr val="tx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33" name="Title 1"/>
          <p:cNvSpPr>
            <a:spLocks noGrp="1"/>
          </p:cNvSpPr>
          <p:nvPr>
            <p:ph type="title"/>
          </p:nvPr>
        </p:nvSpPr>
        <p:spPr>
          <a:xfrm>
            <a:off x="952720" y="149970"/>
            <a:ext cx="10006630" cy="1325563"/>
          </a:xfrm>
        </p:spPr>
        <p:txBody>
          <a:bodyPr/>
          <a:lstStyle/>
          <a:p>
            <a:r>
              <a:rPr lang="en-US" b="1" i="1" dirty="0">
                <a:solidFill>
                  <a:srgbClr val="FF0000"/>
                </a:solidFill>
                <a:latin typeface="Helvetica Neue Condensed Black" charset="0"/>
                <a:ea typeface="Helvetica Neue Condensed Black" charset="0"/>
                <a:cs typeface="Helvetica Neue Condensed Black" charset="0"/>
              </a:rPr>
              <a:t>VELOX</a:t>
            </a:r>
            <a:r>
              <a:rPr lang="en-US" dirty="0"/>
              <a:t> Architecture</a:t>
            </a:r>
          </a:p>
        </p:txBody>
      </p:sp>
      <p:grpSp>
        <p:nvGrpSpPr>
          <p:cNvPr id="34" name="Group 33"/>
          <p:cNvGrpSpPr/>
          <p:nvPr/>
        </p:nvGrpSpPr>
        <p:grpSpPr>
          <a:xfrm>
            <a:off x="478650" y="545892"/>
            <a:ext cx="508970" cy="463913"/>
            <a:chOff x="4098759" y="471294"/>
            <a:chExt cx="863072" cy="786668"/>
          </a:xfrm>
        </p:grpSpPr>
        <p:sp>
          <p:nvSpPr>
            <p:cNvPr id="35" name="Oval 34"/>
            <p:cNvSpPr/>
            <p:nvPr/>
          </p:nvSpPr>
          <p:spPr>
            <a:xfrm>
              <a:off x="4098759" y="983642"/>
              <a:ext cx="271780" cy="27432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4690051" y="983642"/>
              <a:ext cx="271780" cy="27432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/>
            <p:cNvSpPr/>
            <p:nvPr/>
          </p:nvSpPr>
          <p:spPr>
            <a:xfrm>
              <a:off x="4397210" y="471294"/>
              <a:ext cx="271780" cy="27432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riangle 37"/>
            <p:cNvSpPr/>
            <p:nvPr/>
          </p:nvSpPr>
          <p:spPr>
            <a:xfrm>
              <a:off x="4234649" y="608454"/>
              <a:ext cx="596902" cy="51457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/>
            <p:cNvSpPr/>
            <p:nvPr/>
          </p:nvSpPr>
          <p:spPr>
            <a:xfrm>
              <a:off x="4440699" y="852052"/>
              <a:ext cx="171183" cy="17278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Rectangle 45"/>
          <p:cNvSpPr/>
          <p:nvPr/>
        </p:nvSpPr>
        <p:spPr>
          <a:xfrm>
            <a:off x="582307" y="5441852"/>
            <a:ext cx="1879417" cy="5261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Spark</a:t>
            </a:r>
          </a:p>
        </p:txBody>
      </p:sp>
      <p:sp>
        <p:nvSpPr>
          <p:cNvPr id="54" name="Rectangle 53"/>
          <p:cNvSpPr/>
          <p:nvPr/>
        </p:nvSpPr>
        <p:spPr>
          <a:xfrm>
            <a:off x="582307" y="4770116"/>
            <a:ext cx="1879417" cy="5470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Helvetica Neue" charset="0"/>
                <a:ea typeface="Helvetica Neue" charset="0"/>
                <a:cs typeface="Helvetica Neue" charset="0"/>
              </a:rPr>
              <a:t>MLLib</a:t>
            </a:r>
            <a:endParaRPr lang="en-US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532494" y="5704936"/>
            <a:ext cx="29915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 Neue" charset="0"/>
                <a:ea typeface="Helvetica Neue" charset="0"/>
                <a:cs typeface="Helvetica Neue" charset="0"/>
              </a:rPr>
              <a:t>Single JVM Instance</a:t>
            </a:r>
          </a:p>
        </p:txBody>
      </p:sp>
      <p:sp>
        <p:nvSpPr>
          <p:cNvPr id="40" name="Rectangle 39"/>
          <p:cNvSpPr/>
          <p:nvPr/>
        </p:nvSpPr>
        <p:spPr>
          <a:xfrm>
            <a:off x="3224478" y="4536904"/>
            <a:ext cx="160755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i="1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Velox</a:t>
            </a:r>
          </a:p>
        </p:txBody>
      </p:sp>
      <p:sp>
        <p:nvSpPr>
          <p:cNvPr id="42" name="Rectangle 41"/>
          <p:cNvSpPr/>
          <p:nvPr/>
        </p:nvSpPr>
        <p:spPr>
          <a:xfrm>
            <a:off x="582308" y="4052238"/>
            <a:ext cx="1879416" cy="5932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Keystone ML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3062406" y="1405727"/>
            <a:ext cx="2461613" cy="2221976"/>
            <a:chOff x="3885325" y="1350696"/>
            <a:chExt cx="2461613" cy="2221976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885325" y="2475392"/>
              <a:ext cx="2461613" cy="1097280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3910122" y="1350696"/>
              <a:ext cx="2436816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latin typeface="Helvetica Neue" charset="0"/>
                  <a:ea typeface="Helvetica Neue" charset="0"/>
                  <a:cs typeface="Helvetica Neue" charset="0"/>
                </a:rPr>
                <a:t>Content</a:t>
              </a:r>
            </a:p>
            <a:p>
              <a:pPr algn="ctr"/>
              <a:r>
                <a:rPr lang="en-US" sz="2800" dirty="0">
                  <a:latin typeface="Helvetica Neue" charset="0"/>
                  <a:ea typeface="Helvetica Neue" charset="0"/>
                  <a:cs typeface="Helvetica Neue" charset="0"/>
                </a:rPr>
                <a:t>Rec.</a:t>
              </a: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445568" y="1405727"/>
            <a:ext cx="2357374" cy="2221976"/>
            <a:chOff x="910790" y="1350696"/>
            <a:chExt cx="2357374" cy="2221976"/>
          </a:xfrm>
        </p:grpSpPr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10791" y="2475392"/>
              <a:ext cx="2357373" cy="1097280"/>
            </a:xfrm>
            <a:prstGeom prst="rect">
              <a:avLst/>
            </a:prstGeom>
          </p:spPr>
        </p:pic>
        <p:sp>
          <p:nvSpPr>
            <p:cNvPr id="48" name="TextBox 47"/>
            <p:cNvSpPr txBox="1"/>
            <p:nvPr/>
          </p:nvSpPr>
          <p:spPr>
            <a:xfrm>
              <a:off x="910790" y="1350696"/>
              <a:ext cx="2326546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latin typeface="Helvetica Neue" charset="0"/>
                  <a:ea typeface="Helvetica Neue" charset="0"/>
                  <a:cs typeface="Helvetica Neue" charset="0"/>
                </a:rPr>
                <a:t>Fraud</a:t>
              </a:r>
              <a:br>
                <a:rPr lang="en-US" sz="2800" dirty="0">
                  <a:latin typeface="Helvetica Neue" charset="0"/>
                  <a:ea typeface="Helvetica Neue" charset="0"/>
                  <a:cs typeface="Helvetica Neue" charset="0"/>
                </a:rPr>
              </a:br>
              <a:r>
                <a:rPr lang="en-US" sz="2800" dirty="0">
                  <a:latin typeface="Helvetica Neue" charset="0"/>
                  <a:ea typeface="Helvetica Neue" charset="0"/>
                  <a:cs typeface="Helvetica Neue" charset="0"/>
                </a:rPr>
                <a:t>Detection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5799525" y="1405727"/>
            <a:ext cx="1784376" cy="2221976"/>
            <a:chOff x="6641432" y="1350696"/>
            <a:chExt cx="1784376" cy="2221976"/>
          </a:xfrm>
        </p:grpSpPr>
        <p:pic>
          <p:nvPicPr>
            <p:cNvPr id="59" name="Picture 58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763695" y="2475392"/>
              <a:ext cx="1539850" cy="1097280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6641432" y="1350696"/>
              <a:ext cx="1784376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latin typeface="Helvetica Neue" charset="0"/>
                  <a:ea typeface="Helvetica Neue" charset="0"/>
                  <a:cs typeface="Helvetica Neue" charset="0"/>
                </a:rPr>
                <a:t>Personal</a:t>
              </a:r>
            </a:p>
            <a:p>
              <a:pPr algn="ctr"/>
              <a:r>
                <a:rPr lang="en-US" sz="2800" dirty="0">
                  <a:latin typeface="Helvetica Neue" charset="0"/>
                  <a:ea typeface="Helvetica Neue" charset="0"/>
                  <a:cs typeface="Helvetica Neue" charset="0"/>
                </a:rPr>
                <a:t>Asst.</a:t>
              </a: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7715029" y="1405727"/>
            <a:ext cx="1685773" cy="2221976"/>
            <a:chOff x="8425808" y="1350696"/>
            <a:chExt cx="1685773" cy="2221976"/>
          </a:xfrm>
        </p:grpSpPr>
        <p:pic>
          <p:nvPicPr>
            <p:cNvPr id="61" name="Picture 60"/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516907" y="2283814"/>
              <a:ext cx="1503574" cy="1288858"/>
            </a:xfrm>
            <a:prstGeom prst="rect">
              <a:avLst/>
            </a:prstGeom>
          </p:spPr>
        </p:pic>
        <p:sp>
          <p:nvSpPr>
            <p:cNvPr id="63" name="TextBox 62"/>
            <p:cNvSpPr txBox="1"/>
            <p:nvPr/>
          </p:nvSpPr>
          <p:spPr>
            <a:xfrm>
              <a:off x="8425808" y="1350696"/>
              <a:ext cx="1685773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latin typeface="Helvetica Neue" charset="0"/>
                  <a:ea typeface="Helvetica Neue" charset="0"/>
                  <a:cs typeface="Helvetica Neue" charset="0"/>
                </a:rPr>
                <a:t>Robotic</a:t>
              </a:r>
            </a:p>
            <a:p>
              <a:pPr algn="ctr"/>
              <a:r>
                <a:rPr lang="en-US" sz="2800" dirty="0">
                  <a:latin typeface="Helvetica Neue" charset="0"/>
                  <a:ea typeface="Helvetica Neue" charset="0"/>
                  <a:cs typeface="Helvetica Neue" charset="0"/>
                </a:rPr>
                <a:t>Control</a:t>
              </a: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9660265" y="1405727"/>
            <a:ext cx="2130682" cy="2221976"/>
            <a:chOff x="10237781" y="1350696"/>
            <a:chExt cx="2130682" cy="2221976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237781" y="2475392"/>
              <a:ext cx="2130682" cy="1097280"/>
            </a:xfrm>
            <a:prstGeom prst="rect">
              <a:avLst/>
            </a:prstGeom>
          </p:spPr>
        </p:pic>
        <p:sp>
          <p:nvSpPr>
            <p:cNvPr id="64" name="TextBox 63"/>
            <p:cNvSpPr txBox="1"/>
            <p:nvPr/>
          </p:nvSpPr>
          <p:spPr>
            <a:xfrm>
              <a:off x="10237781" y="1350696"/>
              <a:ext cx="213068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latin typeface="Helvetica Neue" charset="0"/>
                  <a:ea typeface="Helvetica Neue" charset="0"/>
                  <a:cs typeface="Helvetica Neue" charset="0"/>
                </a:rPr>
                <a:t>Machine</a:t>
              </a:r>
            </a:p>
            <a:p>
              <a:pPr algn="ctr"/>
              <a:r>
                <a:rPr lang="en-US" sz="2800" dirty="0">
                  <a:latin typeface="Helvetica Neue" charset="0"/>
                  <a:ea typeface="Helvetica Neue" charset="0"/>
                  <a:cs typeface="Helvetica Neue" charset="0"/>
                </a:rPr>
                <a:t>Translation</a:t>
              </a:r>
            </a:p>
          </p:txBody>
        </p:sp>
      </p:grpSp>
      <p:pic>
        <p:nvPicPr>
          <p:cNvPr id="30" name="Picture 2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57660" y="4118671"/>
            <a:ext cx="2032000" cy="736600"/>
          </a:xfrm>
          <a:prstGeom prst="rect">
            <a:avLst/>
          </a:prstGeom>
        </p:spPr>
      </p:pic>
      <p:grpSp>
        <p:nvGrpSpPr>
          <p:cNvPr id="31" name="Group 30"/>
          <p:cNvGrpSpPr/>
          <p:nvPr/>
        </p:nvGrpSpPr>
        <p:grpSpPr>
          <a:xfrm>
            <a:off x="5629110" y="4894299"/>
            <a:ext cx="2326716" cy="1095106"/>
            <a:chOff x="5142568" y="1782082"/>
            <a:chExt cx="2913611" cy="1371336"/>
          </a:xfrm>
        </p:grpSpPr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142568" y="1782082"/>
              <a:ext cx="2913611" cy="1068324"/>
            </a:xfrm>
            <a:prstGeom prst="rect">
              <a:avLst/>
            </a:prstGeom>
          </p:spPr>
        </p:pic>
        <p:sp>
          <p:nvSpPr>
            <p:cNvPr id="41" name="TextBox 40"/>
            <p:cNvSpPr txBox="1"/>
            <p:nvPr/>
          </p:nvSpPr>
          <p:spPr>
            <a:xfrm>
              <a:off x="6503490" y="2650350"/>
              <a:ext cx="1106050" cy="5030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Gill Sans Light" charset="0"/>
                  <a:ea typeface="Gill Sans Light" charset="0"/>
                  <a:cs typeface="Gill Sans Light" charset="0"/>
                </a:rPr>
                <a:t>Create</a:t>
              </a:r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9969283" y="4130742"/>
            <a:ext cx="1711628" cy="1180396"/>
            <a:chOff x="8558827" y="2824768"/>
            <a:chExt cx="1711628" cy="1180396"/>
          </a:xfrm>
        </p:grpSpPr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9" cstate="screen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558827" y="2824768"/>
              <a:ext cx="1593117" cy="1004889"/>
            </a:xfrm>
            <a:prstGeom prst="rect">
              <a:avLst/>
            </a:prstGeom>
          </p:spPr>
        </p:pic>
        <p:sp>
          <p:nvSpPr>
            <p:cNvPr id="47" name="Rectangle 46"/>
            <p:cNvSpPr/>
            <p:nvPr/>
          </p:nvSpPr>
          <p:spPr>
            <a:xfrm>
              <a:off x="9197725" y="3235723"/>
              <a:ext cx="1072730" cy="769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400" b="1" dirty="0">
                  <a:solidFill>
                    <a:schemeClr val="bg1"/>
                  </a:solidFill>
                  <a:latin typeface="HelveticaNeue" charset="0"/>
                </a:rPr>
                <a:t>VW</a:t>
              </a:r>
              <a:endParaRPr lang="en-US" sz="44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49" name="Picture 48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06435" y="5043654"/>
            <a:ext cx="1636427" cy="133368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5812298" y="5978446"/>
            <a:ext cx="135909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>
                <a:latin typeface="Beirut" charset="-78"/>
                <a:ea typeface="Beirut" charset="-78"/>
                <a:cs typeface="Beirut" charset="-78"/>
              </a:rPr>
              <a:t>Caffe</a:t>
            </a:r>
            <a:endParaRPr lang="en-US" sz="4400" dirty="0">
              <a:latin typeface="Beirut" charset="-78"/>
              <a:ea typeface="Beirut" charset="-78"/>
              <a:cs typeface="Beirut" charset="-78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20677" y="4098935"/>
            <a:ext cx="1629157" cy="77607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50142" y="5367238"/>
            <a:ext cx="2047697" cy="49391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781483" y="6066384"/>
            <a:ext cx="2067648" cy="477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888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3" presetClass="entr" presetSubtype="16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56"/>
          <p:cNvSpPr/>
          <p:nvPr/>
        </p:nvSpPr>
        <p:spPr>
          <a:xfrm>
            <a:off x="445567" y="3854795"/>
            <a:ext cx="11344122" cy="916017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dirty="0">
              <a:solidFill>
                <a:schemeClr val="tx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33" name="Title 1"/>
          <p:cNvSpPr>
            <a:spLocks noGrp="1"/>
          </p:cNvSpPr>
          <p:nvPr>
            <p:ph type="title"/>
          </p:nvPr>
        </p:nvSpPr>
        <p:spPr>
          <a:xfrm>
            <a:off x="952720" y="149970"/>
            <a:ext cx="10006630" cy="1325563"/>
          </a:xfrm>
        </p:spPr>
        <p:txBody>
          <a:bodyPr/>
          <a:lstStyle/>
          <a:p>
            <a:r>
              <a:rPr lang="en-US" b="1" i="1" dirty="0">
                <a:solidFill>
                  <a:srgbClr val="FF0000"/>
                </a:solidFill>
                <a:latin typeface="Helvetica Neue Condensed Black" charset="0"/>
                <a:ea typeface="Helvetica Neue Condensed Black" charset="0"/>
                <a:cs typeface="Helvetica Neue Condensed Black" charset="0"/>
              </a:rPr>
              <a:t>VELOX</a:t>
            </a:r>
            <a:r>
              <a:rPr lang="en-US" dirty="0"/>
              <a:t> as a Middle Layer Arch?</a:t>
            </a:r>
          </a:p>
        </p:txBody>
      </p:sp>
      <p:grpSp>
        <p:nvGrpSpPr>
          <p:cNvPr id="34" name="Group 33"/>
          <p:cNvGrpSpPr/>
          <p:nvPr/>
        </p:nvGrpSpPr>
        <p:grpSpPr>
          <a:xfrm>
            <a:off x="478650" y="545892"/>
            <a:ext cx="508970" cy="463913"/>
            <a:chOff x="4098759" y="471294"/>
            <a:chExt cx="863072" cy="786668"/>
          </a:xfrm>
        </p:grpSpPr>
        <p:sp>
          <p:nvSpPr>
            <p:cNvPr id="35" name="Oval 34"/>
            <p:cNvSpPr/>
            <p:nvPr/>
          </p:nvSpPr>
          <p:spPr>
            <a:xfrm>
              <a:off x="4098759" y="983642"/>
              <a:ext cx="271780" cy="27432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4690051" y="983642"/>
              <a:ext cx="271780" cy="27432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/>
            <p:cNvSpPr/>
            <p:nvPr/>
          </p:nvSpPr>
          <p:spPr>
            <a:xfrm>
              <a:off x="4397210" y="471294"/>
              <a:ext cx="271780" cy="27432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riangle 37"/>
            <p:cNvSpPr/>
            <p:nvPr/>
          </p:nvSpPr>
          <p:spPr>
            <a:xfrm>
              <a:off x="4234649" y="608454"/>
              <a:ext cx="596902" cy="51457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/>
            <p:cNvSpPr/>
            <p:nvPr/>
          </p:nvSpPr>
          <p:spPr>
            <a:xfrm>
              <a:off x="4440699" y="852052"/>
              <a:ext cx="171183" cy="17278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Rectangle 45"/>
          <p:cNvSpPr/>
          <p:nvPr/>
        </p:nvSpPr>
        <p:spPr>
          <a:xfrm>
            <a:off x="478649" y="5926165"/>
            <a:ext cx="1879417" cy="5261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Spark</a:t>
            </a:r>
          </a:p>
        </p:txBody>
      </p:sp>
      <p:sp>
        <p:nvSpPr>
          <p:cNvPr id="54" name="Rectangle 53"/>
          <p:cNvSpPr/>
          <p:nvPr/>
        </p:nvSpPr>
        <p:spPr>
          <a:xfrm>
            <a:off x="478650" y="5929266"/>
            <a:ext cx="1879417" cy="5470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Helvetica Neue" charset="0"/>
                <a:ea typeface="Helvetica Neue" charset="0"/>
                <a:cs typeface="Helvetica Neue" charset="0"/>
              </a:rPr>
              <a:t>MLLib</a:t>
            </a:r>
            <a:endParaRPr lang="en-US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6509469" y="3939966"/>
            <a:ext cx="160755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i="1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Velox</a:t>
            </a:r>
          </a:p>
        </p:txBody>
      </p:sp>
      <p:sp>
        <p:nvSpPr>
          <p:cNvPr id="42" name="Rectangle 41"/>
          <p:cNvSpPr/>
          <p:nvPr/>
        </p:nvSpPr>
        <p:spPr>
          <a:xfrm>
            <a:off x="478650" y="5908434"/>
            <a:ext cx="1879416" cy="5932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Keystone ML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3062406" y="1405727"/>
            <a:ext cx="2461613" cy="2221976"/>
            <a:chOff x="3885325" y="1350696"/>
            <a:chExt cx="2461613" cy="2221976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885325" y="2475392"/>
              <a:ext cx="2461613" cy="1097280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3910122" y="1350696"/>
              <a:ext cx="2436816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latin typeface="Helvetica Neue" charset="0"/>
                  <a:ea typeface="Helvetica Neue" charset="0"/>
                  <a:cs typeface="Helvetica Neue" charset="0"/>
                </a:rPr>
                <a:t>Content</a:t>
              </a:r>
            </a:p>
            <a:p>
              <a:pPr algn="ctr"/>
              <a:r>
                <a:rPr lang="en-US" sz="2800" dirty="0">
                  <a:latin typeface="Helvetica Neue" charset="0"/>
                  <a:ea typeface="Helvetica Neue" charset="0"/>
                  <a:cs typeface="Helvetica Neue" charset="0"/>
                </a:rPr>
                <a:t>Rec.</a:t>
              </a: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445568" y="1405727"/>
            <a:ext cx="2357374" cy="2221976"/>
            <a:chOff x="910790" y="1350696"/>
            <a:chExt cx="2357374" cy="2221976"/>
          </a:xfrm>
        </p:grpSpPr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10791" y="2475392"/>
              <a:ext cx="2357373" cy="1097280"/>
            </a:xfrm>
            <a:prstGeom prst="rect">
              <a:avLst/>
            </a:prstGeom>
          </p:spPr>
        </p:pic>
        <p:sp>
          <p:nvSpPr>
            <p:cNvPr id="48" name="TextBox 47"/>
            <p:cNvSpPr txBox="1"/>
            <p:nvPr/>
          </p:nvSpPr>
          <p:spPr>
            <a:xfrm>
              <a:off x="910790" y="1350696"/>
              <a:ext cx="2326546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latin typeface="Helvetica Neue" charset="0"/>
                  <a:ea typeface="Helvetica Neue" charset="0"/>
                  <a:cs typeface="Helvetica Neue" charset="0"/>
                </a:rPr>
                <a:t>Fraud</a:t>
              </a:r>
              <a:br>
                <a:rPr lang="en-US" sz="2800" dirty="0">
                  <a:latin typeface="Helvetica Neue" charset="0"/>
                  <a:ea typeface="Helvetica Neue" charset="0"/>
                  <a:cs typeface="Helvetica Neue" charset="0"/>
                </a:rPr>
              </a:br>
              <a:r>
                <a:rPr lang="en-US" sz="2800" dirty="0">
                  <a:latin typeface="Helvetica Neue" charset="0"/>
                  <a:ea typeface="Helvetica Neue" charset="0"/>
                  <a:cs typeface="Helvetica Neue" charset="0"/>
                </a:rPr>
                <a:t>Detection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5799525" y="1405727"/>
            <a:ext cx="1784376" cy="2221976"/>
            <a:chOff x="6641432" y="1350696"/>
            <a:chExt cx="1784376" cy="2221976"/>
          </a:xfrm>
        </p:grpSpPr>
        <p:pic>
          <p:nvPicPr>
            <p:cNvPr id="59" name="Picture 58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763695" y="2475392"/>
              <a:ext cx="1539850" cy="1097280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6641432" y="1350696"/>
              <a:ext cx="1784376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latin typeface="Helvetica Neue" charset="0"/>
                  <a:ea typeface="Helvetica Neue" charset="0"/>
                  <a:cs typeface="Helvetica Neue" charset="0"/>
                </a:rPr>
                <a:t>Personal</a:t>
              </a:r>
            </a:p>
            <a:p>
              <a:pPr algn="ctr"/>
              <a:r>
                <a:rPr lang="en-US" sz="2800" dirty="0">
                  <a:latin typeface="Helvetica Neue" charset="0"/>
                  <a:ea typeface="Helvetica Neue" charset="0"/>
                  <a:cs typeface="Helvetica Neue" charset="0"/>
                </a:rPr>
                <a:t>Asst.</a:t>
              </a: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7715029" y="1405727"/>
            <a:ext cx="1685773" cy="2221976"/>
            <a:chOff x="8425808" y="1350696"/>
            <a:chExt cx="1685773" cy="2221976"/>
          </a:xfrm>
        </p:grpSpPr>
        <p:pic>
          <p:nvPicPr>
            <p:cNvPr id="61" name="Picture 60"/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516907" y="2283814"/>
              <a:ext cx="1503574" cy="1288858"/>
            </a:xfrm>
            <a:prstGeom prst="rect">
              <a:avLst/>
            </a:prstGeom>
          </p:spPr>
        </p:pic>
        <p:sp>
          <p:nvSpPr>
            <p:cNvPr id="63" name="TextBox 62"/>
            <p:cNvSpPr txBox="1"/>
            <p:nvPr/>
          </p:nvSpPr>
          <p:spPr>
            <a:xfrm>
              <a:off x="8425808" y="1350696"/>
              <a:ext cx="1685773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latin typeface="Helvetica Neue" charset="0"/>
                  <a:ea typeface="Helvetica Neue" charset="0"/>
                  <a:cs typeface="Helvetica Neue" charset="0"/>
                </a:rPr>
                <a:t>Robotic</a:t>
              </a:r>
            </a:p>
            <a:p>
              <a:pPr algn="ctr"/>
              <a:r>
                <a:rPr lang="en-US" sz="2800" dirty="0">
                  <a:latin typeface="Helvetica Neue" charset="0"/>
                  <a:ea typeface="Helvetica Neue" charset="0"/>
                  <a:cs typeface="Helvetica Neue" charset="0"/>
                </a:rPr>
                <a:t>Control</a:t>
              </a: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9660265" y="1405727"/>
            <a:ext cx="2130682" cy="2221976"/>
            <a:chOff x="10237781" y="1350696"/>
            <a:chExt cx="2130682" cy="2221976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237781" y="2475392"/>
              <a:ext cx="2130682" cy="1097280"/>
            </a:xfrm>
            <a:prstGeom prst="rect">
              <a:avLst/>
            </a:prstGeom>
          </p:spPr>
        </p:pic>
        <p:sp>
          <p:nvSpPr>
            <p:cNvPr id="64" name="TextBox 63"/>
            <p:cNvSpPr txBox="1"/>
            <p:nvPr/>
          </p:nvSpPr>
          <p:spPr>
            <a:xfrm>
              <a:off x="10237781" y="1350696"/>
              <a:ext cx="213068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latin typeface="Helvetica Neue" charset="0"/>
                  <a:ea typeface="Helvetica Neue" charset="0"/>
                  <a:cs typeface="Helvetica Neue" charset="0"/>
                </a:rPr>
                <a:t>Machine</a:t>
              </a:r>
            </a:p>
            <a:p>
              <a:pPr algn="ctr"/>
              <a:r>
                <a:rPr lang="en-US" sz="2800" dirty="0">
                  <a:latin typeface="Helvetica Neue" charset="0"/>
                  <a:ea typeface="Helvetica Neue" charset="0"/>
                  <a:cs typeface="Helvetica Neue" charset="0"/>
                </a:rPr>
                <a:t>Translation</a:t>
              </a:r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5994" y="5881342"/>
            <a:ext cx="3551547" cy="759636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97968" y="5075452"/>
            <a:ext cx="2032000" cy="736600"/>
          </a:xfrm>
          <a:prstGeom prst="rect">
            <a:avLst/>
          </a:prstGeom>
        </p:spPr>
      </p:pic>
      <p:grpSp>
        <p:nvGrpSpPr>
          <p:cNvPr id="31" name="Group 30"/>
          <p:cNvGrpSpPr/>
          <p:nvPr/>
        </p:nvGrpSpPr>
        <p:grpSpPr>
          <a:xfrm>
            <a:off x="2880709" y="4935448"/>
            <a:ext cx="2326716" cy="1095106"/>
            <a:chOff x="5142568" y="1782082"/>
            <a:chExt cx="2913611" cy="1371336"/>
          </a:xfrm>
        </p:grpSpPr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142568" y="1782082"/>
              <a:ext cx="2913611" cy="1068324"/>
            </a:xfrm>
            <a:prstGeom prst="rect">
              <a:avLst/>
            </a:prstGeom>
          </p:spPr>
        </p:pic>
        <p:sp>
          <p:nvSpPr>
            <p:cNvPr id="41" name="TextBox 40"/>
            <p:cNvSpPr txBox="1"/>
            <p:nvPr/>
          </p:nvSpPr>
          <p:spPr>
            <a:xfrm>
              <a:off x="6503490" y="2650350"/>
              <a:ext cx="1106050" cy="5030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Gill Sans Light" charset="0"/>
                  <a:ea typeface="Gill Sans Light" charset="0"/>
                  <a:cs typeface="Gill Sans Light" charset="0"/>
                </a:rPr>
                <a:t>Create</a:t>
              </a:r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9969282" y="5058756"/>
            <a:ext cx="1711628" cy="1180396"/>
            <a:chOff x="8558827" y="2824768"/>
            <a:chExt cx="1711628" cy="1180396"/>
          </a:xfrm>
        </p:grpSpPr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10" cstate="screen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558827" y="2824768"/>
              <a:ext cx="1593117" cy="1004889"/>
            </a:xfrm>
            <a:prstGeom prst="rect">
              <a:avLst/>
            </a:prstGeom>
          </p:spPr>
        </p:pic>
        <p:sp>
          <p:nvSpPr>
            <p:cNvPr id="47" name="Rectangle 46"/>
            <p:cNvSpPr/>
            <p:nvPr/>
          </p:nvSpPr>
          <p:spPr>
            <a:xfrm>
              <a:off x="9197725" y="3235723"/>
              <a:ext cx="1072730" cy="769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400" b="1" dirty="0">
                  <a:solidFill>
                    <a:schemeClr val="bg1"/>
                  </a:solidFill>
                  <a:latin typeface="HelveticaNeue" charset="0"/>
                </a:rPr>
                <a:t>VW</a:t>
              </a:r>
              <a:endParaRPr lang="en-US" sz="44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49" name="Picture 48"/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10256" y="5240270"/>
            <a:ext cx="1636427" cy="133368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3967498" y="6041293"/>
            <a:ext cx="135909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>
                <a:latin typeface="Beirut" charset="-78"/>
                <a:ea typeface="Beirut" charset="-78"/>
                <a:cs typeface="Beirut" charset="-78"/>
              </a:rPr>
              <a:t>Caffe</a:t>
            </a:r>
            <a:endParaRPr lang="en-US" sz="4400" dirty="0">
              <a:latin typeface="Beirut" charset="-78"/>
              <a:ea typeface="Beirut" charset="-78"/>
              <a:cs typeface="Beirut" charset="-78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33884" y="5896466"/>
            <a:ext cx="1629157" cy="77607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41992" y="6267724"/>
            <a:ext cx="2047697" cy="49391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45538" y="5204824"/>
            <a:ext cx="2067648" cy="47785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776888" y="3939966"/>
            <a:ext cx="473238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Generalize          ?</a:t>
            </a:r>
          </a:p>
        </p:txBody>
      </p:sp>
    </p:spTree>
    <p:extLst>
      <p:ext uri="{BB962C8B-B14F-4D97-AF65-F5344CB8AC3E}">
        <p14:creationId xmlns:p14="http://schemas.microsoft.com/office/powerpoint/2010/main" val="3013648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56"/>
          <p:cNvSpPr/>
          <p:nvPr/>
        </p:nvSpPr>
        <p:spPr>
          <a:xfrm>
            <a:off x="445567" y="3854795"/>
            <a:ext cx="11344122" cy="916017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dirty="0">
              <a:solidFill>
                <a:schemeClr val="tx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33" name="Title 1"/>
          <p:cNvSpPr>
            <a:spLocks noGrp="1"/>
          </p:cNvSpPr>
          <p:nvPr>
            <p:ph type="title"/>
          </p:nvPr>
        </p:nvSpPr>
        <p:spPr>
          <a:xfrm>
            <a:off x="160273" y="149899"/>
            <a:ext cx="12524504" cy="1325563"/>
          </a:xfrm>
        </p:spPr>
        <p:txBody>
          <a:bodyPr>
            <a:normAutofit/>
          </a:bodyPr>
          <a:lstStyle/>
          <a:p>
            <a:r>
              <a:rPr lang="en-US" sz="3600" dirty="0"/>
              <a:t>Clipper </a:t>
            </a:r>
            <a:r>
              <a:rPr lang="en-US" sz="3600" b="1" dirty="0"/>
              <a:t>Generalizes</a:t>
            </a:r>
            <a:r>
              <a:rPr lang="en-US" sz="3600" dirty="0"/>
              <a:t> Velox Across ML Frameworks</a:t>
            </a:r>
          </a:p>
        </p:txBody>
      </p:sp>
      <p:sp>
        <p:nvSpPr>
          <p:cNvPr id="40" name="Rectangle 39"/>
          <p:cNvSpPr/>
          <p:nvPr/>
        </p:nvSpPr>
        <p:spPr>
          <a:xfrm>
            <a:off x="4988413" y="3932178"/>
            <a:ext cx="212750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Clipper</a:t>
            </a:r>
            <a:endParaRPr lang="en-US" sz="4400" b="1" dirty="0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62406" y="2530423"/>
            <a:ext cx="2461613" cy="109728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087203" y="1405727"/>
            <a:ext cx="243681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Content</a:t>
            </a:r>
          </a:p>
          <a:p>
            <a:pPr algn="ctr"/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Rec.</a:t>
            </a:r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569" y="2530423"/>
            <a:ext cx="2357373" cy="1097280"/>
          </a:xfrm>
          <a:prstGeom prst="rect">
            <a:avLst/>
          </a:prstGeom>
        </p:spPr>
      </p:pic>
      <p:sp>
        <p:nvSpPr>
          <p:cNvPr id="48" name="TextBox 47"/>
          <p:cNvSpPr txBox="1"/>
          <p:nvPr/>
        </p:nvSpPr>
        <p:spPr>
          <a:xfrm>
            <a:off x="445568" y="1405727"/>
            <a:ext cx="232654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Fraud</a:t>
            </a:r>
            <a:b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</a:b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Detection</a:t>
            </a:r>
          </a:p>
        </p:txBody>
      </p:sp>
      <p:pic>
        <p:nvPicPr>
          <p:cNvPr id="59" name="Picture 58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21788" y="2530423"/>
            <a:ext cx="1539850" cy="109728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5799525" y="1405727"/>
            <a:ext cx="178437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Personal</a:t>
            </a:r>
          </a:p>
          <a:p>
            <a:pPr algn="ctr"/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Asst.</a:t>
            </a:r>
          </a:p>
        </p:txBody>
      </p:sp>
      <p:pic>
        <p:nvPicPr>
          <p:cNvPr id="61" name="Picture 60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06128" y="2338845"/>
            <a:ext cx="1503574" cy="1288858"/>
          </a:xfrm>
          <a:prstGeom prst="rect">
            <a:avLst/>
          </a:prstGeom>
        </p:spPr>
      </p:pic>
      <p:sp>
        <p:nvSpPr>
          <p:cNvPr id="63" name="TextBox 62"/>
          <p:cNvSpPr txBox="1"/>
          <p:nvPr/>
        </p:nvSpPr>
        <p:spPr>
          <a:xfrm>
            <a:off x="7715029" y="1405727"/>
            <a:ext cx="168577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Robotic</a:t>
            </a:r>
          </a:p>
          <a:p>
            <a:pPr algn="ctr"/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Control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60265" y="2530423"/>
            <a:ext cx="2130682" cy="1097280"/>
          </a:xfrm>
          <a:prstGeom prst="rect">
            <a:avLst/>
          </a:prstGeom>
        </p:spPr>
      </p:pic>
      <p:sp>
        <p:nvSpPr>
          <p:cNvPr id="64" name="TextBox 63"/>
          <p:cNvSpPr txBox="1"/>
          <p:nvPr/>
        </p:nvSpPr>
        <p:spPr>
          <a:xfrm>
            <a:off x="9660265" y="1405727"/>
            <a:ext cx="213068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Machine</a:t>
            </a:r>
          </a:p>
          <a:p>
            <a:pPr algn="ctr"/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Translation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5994" y="5881342"/>
            <a:ext cx="3551547" cy="759636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97968" y="5075452"/>
            <a:ext cx="2032000" cy="736600"/>
          </a:xfrm>
          <a:prstGeom prst="rect">
            <a:avLst/>
          </a:prstGeom>
        </p:spPr>
      </p:pic>
      <p:grpSp>
        <p:nvGrpSpPr>
          <p:cNvPr id="31" name="Group 30"/>
          <p:cNvGrpSpPr/>
          <p:nvPr/>
        </p:nvGrpSpPr>
        <p:grpSpPr>
          <a:xfrm>
            <a:off x="2880709" y="4935448"/>
            <a:ext cx="2326716" cy="1095106"/>
            <a:chOff x="5142568" y="1782082"/>
            <a:chExt cx="2913611" cy="1371336"/>
          </a:xfrm>
        </p:grpSpPr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142568" y="1782082"/>
              <a:ext cx="2913611" cy="1068324"/>
            </a:xfrm>
            <a:prstGeom prst="rect">
              <a:avLst/>
            </a:prstGeom>
          </p:spPr>
        </p:pic>
        <p:sp>
          <p:nvSpPr>
            <p:cNvPr id="41" name="TextBox 40"/>
            <p:cNvSpPr txBox="1"/>
            <p:nvPr/>
          </p:nvSpPr>
          <p:spPr>
            <a:xfrm>
              <a:off x="6503490" y="2650350"/>
              <a:ext cx="1106050" cy="5030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Gill Sans Light" charset="0"/>
                  <a:ea typeface="Gill Sans Light" charset="0"/>
                  <a:cs typeface="Gill Sans Light" charset="0"/>
                </a:rPr>
                <a:t>Create</a:t>
              </a:r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9969282" y="5058756"/>
            <a:ext cx="1711628" cy="1180396"/>
            <a:chOff x="8558827" y="2824768"/>
            <a:chExt cx="1711628" cy="1180396"/>
          </a:xfrm>
        </p:grpSpPr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10" cstate="screen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558827" y="2824768"/>
              <a:ext cx="1593117" cy="1004889"/>
            </a:xfrm>
            <a:prstGeom prst="rect">
              <a:avLst/>
            </a:prstGeom>
          </p:spPr>
        </p:pic>
        <p:sp>
          <p:nvSpPr>
            <p:cNvPr id="47" name="Rectangle 46"/>
            <p:cNvSpPr/>
            <p:nvPr/>
          </p:nvSpPr>
          <p:spPr>
            <a:xfrm>
              <a:off x="9197725" y="3235723"/>
              <a:ext cx="1072730" cy="769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400" b="1" dirty="0">
                  <a:solidFill>
                    <a:schemeClr val="bg1"/>
                  </a:solidFill>
                  <a:latin typeface="HelveticaNeue" charset="0"/>
                </a:rPr>
                <a:t>VW</a:t>
              </a:r>
              <a:endParaRPr lang="en-US" sz="44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49" name="Picture 48"/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10256" y="5240270"/>
            <a:ext cx="1636427" cy="133368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3967498" y="6041293"/>
            <a:ext cx="135909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>
                <a:latin typeface="Beirut" charset="-78"/>
                <a:ea typeface="Beirut" charset="-78"/>
                <a:cs typeface="Beirut" charset="-78"/>
              </a:rPr>
              <a:t>Caffe</a:t>
            </a:r>
            <a:endParaRPr lang="en-US" sz="4400" dirty="0">
              <a:latin typeface="Beirut" charset="-78"/>
              <a:ea typeface="Beirut" charset="-78"/>
              <a:cs typeface="Beirut" charset="-78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33884" y="5896466"/>
            <a:ext cx="1629157" cy="77607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41992" y="6267724"/>
            <a:ext cx="2047697" cy="49391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45538" y="5204824"/>
            <a:ext cx="2067648" cy="477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544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2019870"/>
            <a:ext cx="12192000" cy="12054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algn="ctr"/>
            <a:r>
              <a:rPr lang="en-US" sz="5400" i="1" dirty="0">
                <a:latin typeface="Century Gothic" charset="0"/>
                <a:ea typeface="Century Gothic" charset="0"/>
                <a:cs typeface="Century Gothic" charset="0"/>
              </a:rPr>
              <a:t>Middle layer for prediction serving.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232" y="653989"/>
            <a:ext cx="2357373" cy="10972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29069" y="653989"/>
            <a:ext cx="2461613" cy="109728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88451" y="653989"/>
            <a:ext cx="1539850" cy="10972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72791" y="462411"/>
            <a:ext cx="1503574" cy="128885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26928" y="653989"/>
            <a:ext cx="2130682" cy="109728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497341" y="3083628"/>
            <a:ext cx="273985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>
                <a:latin typeface="Century Gothic" charset="0"/>
                <a:ea typeface="Century Gothic" charset="0"/>
                <a:cs typeface="Century Gothic" charset="0"/>
              </a:rPr>
              <a:t>Common </a:t>
            </a:r>
            <a:br>
              <a:rPr lang="en-US" sz="3600" b="1" dirty="0">
                <a:latin typeface="Century Gothic" charset="0"/>
                <a:ea typeface="Century Gothic" charset="0"/>
                <a:cs typeface="Century Gothic" charset="0"/>
              </a:rPr>
            </a:br>
            <a:r>
              <a:rPr lang="en-US" sz="3600" b="1" dirty="0">
                <a:latin typeface="Century Gothic" charset="0"/>
                <a:ea typeface="Century Gothic" charset="0"/>
                <a:cs typeface="Century Gothic" charset="0"/>
              </a:rPr>
              <a:t>Abstraction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6560626" y="3085055"/>
            <a:ext cx="321113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>
                <a:latin typeface="Century Gothic" charset="0"/>
                <a:ea typeface="Century Gothic" charset="0"/>
                <a:cs typeface="Century Gothic" charset="0"/>
              </a:rPr>
              <a:t>System</a:t>
            </a:r>
          </a:p>
          <a:p>
            <a:pPr algn="ctr"/>
            <a:r>
              <a:rPr lang="en-US" sz="3600" b="1" dirty="0">
                <a:latin typeface="Century Gothic" charset="0"/>
                <a:ea typeface="Century Gothic" charset="0"/>
                <a:cs typeface="Century Gothic" charset="0"/>
              </a:rPr>
              <a:t>Optimizations</a:t>
            </a:r>
          </a:p>
        </p:txBody>
      </p:sp>
      <p:cxnSp>
        <p:nvCxnSpPr>
          <p:cNvPr id="39" name="Straight Connector 38"/>
          <p:cNvCxnSpPr/>
          <p:nvPr/>
        </p:nvCxnSpPr>
        <p:spPr>
          <a:xfrm>
            <a:off x="1131838" y="2019870"/>
            <a:ext cx="9928324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1131838" y="4629720"/>
            <a:ext cx="9928324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56" name="Picture 5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99876" y="4933521"/>
            <a:ext cx="2032000" cy="736600"/>
          </a:xfrm>
          <a:prstGeom prst="rect">
            <a:avLst/>
          </a:prstGeom>
        </p:spPr>
      </p:pic>
      <p:grpSp>
        <p:nvGrpSpPr>
          <p:cNvPr id="57" name="Group 56"/>
          <p:cNvGrpSpPr/>
          <p:nvPr/>
        </p:nvGrpSpPr>
        <p:grpSpPr>
          <a:xfrm>
            <a:off x="6821952" y="4767749"/>
            <a:ext cx="2326716" cy="1095106"/>
            <a:chOff x="5142568" y="1782082"/>
            <a:chExt cx="2913611" cy="1371336"/>
          </a:xfrm>
        </p:grpSpPr>
        <p:pic>
          <p:nvPicPr>
            <p:cNvPr id="58" name="Picture 57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142568" y="1782082"/>
              <a:ext cx="2913611" cy="1068324"/>
            </a:xfrm>
            <a:prstGeom prst="rect">
              <a:avLst/>
            </a:prstGeom>
          </p:spPr>
        </p:pic>
        <p:sp>
          <p:nvSpPr>
            <p:cNvPr id="59" name="TextBox 58"/>
            <p:cNvSpPr txBox="1"/>
            <p:nvPr/>
          </p:nvSpPr>
          <p:spPr>
            <a:xfrm>
              <a:off x="6503490" y="2650350"/>
              <a:ext cx="1106050" cy="5030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Gill Sans Light" charset="0"/>
                  <a:ea typeface="Gill Sans Light" charset="0"/>
                  <a:cs typeface="Gill Sans Light" charset="0"/>
                </a:rPr>
                <a:t>Create</a:t>
              </a:r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9999051" y="4839984"/>
            <a:ext cx="1711628" cy="1180396"/>
            <a:chOff x="8558827" y="2824768"/>
            <a:chExt cx="1711628" cy="1180396"/>
          </a:xfrm>
        </p:grpSpPr>
        <p:pic>
          <p:nvPicPr>
            <p:cNvPr id="61" name="Picture 60"/>
            <p:cNvPicPr>
              <a:picLocks noChangeAspect="1"/>
            </p:cNvPicPr>
            <p:nvPr/>
          </p:nvPicPr>
          <p:blipFill>
            <a:blip r:embed="rId9" cstate="screen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558827" y="2824768"/>
              <a:ext cx="1593117" cy="1004889"/>
            </a:xfrm>
            <a:prstGeom prst="rect">
              <a:avLst/>
            </a:prstGeom>
          </p:spPr>
        </p:pic>
        <p:sp>
          <p:nvSpPr>
            <p:cNvPr id="62" name="Rectangle 61"/>
            <p:cNvSpPr/>
            <p:nvPr/>
          </p:nvSpPr>
          <p:spPr>
            <a:xfrm>
              <a:off x="9197725" y="3235723"/>
              <a:ext cx="1072730" cy="769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400" b="1" dirty="0">
                  <a:solidFill>
                    <a:schemeClr val="bg1"/>
                  </a:solidFill>
                  <a:latin typeface="HelveticaNeue" charset="0"/>
                </a:rPr>
                <a:t>VW</a:t>
              </a:r>
              <a:endParaRPr lang="en-US" sz="44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63" name="Picture 62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40025" y="5021498"/>
            <a:ext cx="1636427" cy="1333688"/>
          </a:xfrm>
          <a:prstGeom prst="rect">
            <a:avLst/>
          </a:prstGeom>
        </p:spPr>
      </p:pic>
      <p:sp>
        <p:nvSpPr>
          <p:cNvPr id="64" name="Rectangle 63"/>
          <p:cNvSpPr/>
          <p:nvPr/>
        </p:nvSpPr>
        <p:spPr>
          <a:xfrm>
            <a:off x="3371696" y="5837179"/>
            <a:ext cx="152477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 err="1">
                <a:latin typeface="Helvetica" charset="0"/>
                <a:ea typeface="Helvetica" charset="0"/>
                <a:cs typeface="Helvetica" charset="0"/>
              </a:rPr>
              <a:t>Caffe</a:t>
            </a:r>
            <a:endParaRPr lang="en-US" sz="4400" dirty="0"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65" name="Picture 64"/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63653" y="5677694"/>
            <a:ext cx="1629157" cy="776071"/>
          </a:xfrm>
          <a:prstGeom prst="rect">
            <a:avLst/>
          </a:prstGeom>
        </p:spPr>
      </p:pic>
      <p:pic>
        <p:nvPicPr>
          <p:cNvPr id="66" name="Picture 65"/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71761" y="6048952"/>
            <a:ext cx="2047697" cy="493916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75307" y="4986052"/>
            <a:ext cx="2067648" cy="477856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438" y="5594928"/>
            <a:ext cx="1707129" cy="908047"/>
          </a:xfrm>
          <a:prstGeom prst="rect">
            <a:avLst/>
          </a:prstGeom>
        </p:spPr>
      </p:pic>
      <p:sp>
        <p:nvSpPr>
          <p:cNvPr id="69" name="Slide Number Placeholder 8"/>
          <p:cNvSpPr txBox="1">
            <a:spLocks/>
          </p:cNvSpPr>
          <p:nvPr/>
        </p:nvSpPr>
        <p:spPr>
          <a:xfrm>
            <a:off x="8640369" y="613757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59871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30398" y="216189"/>
            <a:ext cx="10972800" cy="1143000"/>
          </a:xfrm>
        </p:spPr>
        <p:txBody>
          <a:bodyPr>
            <a:normAutofit/>
          </a:bodyPr>
          <a:lstStyle/>
          <a:p>
            <a:r>
              <a:rPr lang="en-US" sz="5400" dirty="0">
                <a:latin typeface="Helvetica Neue Light" charset="0"/>
                <a:ea typeface="Helvetica Neue Light" charset="0"/>
                <a:cs typeface="Helvetica Neue Light" charset="0"/>
              </a:rPr>
              <a:t>why is                        challenging?</a:t>
            </a:r>
            <a:endParaRPr lang="en-US" sz="3600" dirty="0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3717" y="1412782"/>
            <a:ext cx="11974580" cy="838996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3200" dirty="0"/>
              <a:t>Need to render </a:t>
            </a:r>
            <a:r>
              <a:rPr lang="en-US" sz="3600" b="1" dirty="0">
                <a:solidFill>
                  <a:schemeClr val="accent5"/>
                </a:solidFill>
              </a:rPr>
              <a:t>low latency </a:t>
            </a:r>
            <a:r>
              <a:rPr lang="en-US" sz="3200" dirty="0"/>
              <a:t>(&lt; 10ms) predictions for </a:t>
            </a:r>
            <a:r>
              <a:rPr lang="en-US" sz="3200" b="1" dirty="0"/>
              <a:t>complex</a:t>
            </a:r>
          </a:p>
        </p:txBody>
      </p:sp>
      <p:sp>
        <p:nvSpPr>
          <p:cNvPr id="2" name="Rectangle 1"/>
          <p:cNvSpPr/>
          <p:nvPr/>
        </p:nvSpPr>
        <p:spPr>
          <a:xfrm>
            <a:off x="658448" y="5650915"/>
            <a:ext cx="863928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Bef>
                <a:spcPct val="20000"/>
              </a:spcBef>
              <a:buClr>
                <a:srgbClr val="5D5555"/>
              </a:buClr>
            </a:pPr>
            <a:r>
              <a:rPr lang="en-US" sz="3600" dirty="0">
                <a:solidFill>
                  <a:srgbClr val="2B2728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under </a:t>
            </a:r>
            <a:r>
              <a:rPr lang="en-US" sz="4000" b="1" dirty="0">
                <a:solidFill>
                  <a:schemeClr val="accent5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heavy</a:t>
            </a:r>
            <a:r>
              <a:rPr lang="en-US" sz="3600" b="1" dirty="0">
                <a:solidFill>
                  <a:schemeClr val="accent5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 </a:t>
            </a:r>
            <a:r>
              <a:rPr lang="en-US" sz="4000" b="1" dirty="0">
                <a:solidFill>
                  <a:schemeClr val="accent5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load </a:t>
            </a:r>
            <a:r>
              <a:rPr lang="en-US" sz="3600" dirty="0">
                <a:solidFill>
                  <a:srgbClr val="2B2728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with system </a:t>
            </a:r>
            <a:r>
              <a:rPr lang="en-US" sz="4000" b="1" dirty="0">
                <a:solidFill>
                  <a:schemeClr val="accent5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failures</a:t>
            </a:r>
            <a:r>
              <a:rPr lang="en-US" sz="3600" dirty="0">
                <a:solidFill>
                  <a:srgbClr val="2B2728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.</a:t>
            </a:r>
            <a:endParaRPr lang="en-US" sz="3600" dirty="0">
              <a:solidFill>
                <a:srgbClr val="FC5507"/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grpSp>
        <p:nvGrpSpPr>
          <p:cNvPr id="128" name="Group 127"/>
          <p:cNvGrpSpPr/>
          <p:nvPr/>
        </p:nvGrpSpPr>
        <p:grpSpPr>
          <a:xfrm>
            <a:off x="791086" y="2111155"/>
            <a:ext cx="2660217" cy="3404640"/>
            <a:chOff x="593314" y="1583366"/>
            <a:chExt cx="1995163" cy="2553480"/>
          </a:xfrm>
        </p:grpSpPr>
        <p:sp>
          <p:nvSpPr>
            <p:cNvPr id="5" name="TextBox 4"/>
            <p:cNvSpPr txBox="1"/>
            <p:nvPr/>
          </p:nvSpPr>
          <p:spPr>
            <a:xfrm>
              <a:off x="812803" y="1583366"/>
              <a:ext cx="1575191" cy="5617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267" b="1" dirty="0">
                  <a:solidFill>
                    <a:schemeClr val="accent2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Models</a:t>
              </a:r>
            </a:p>
          </p:txBody>
        </p:sp>
        <p:grpSp>
          <p:nvGrpSpPr>
            <p:cNvPr id="56" name="Group 55"/>
            <p:cNvGrpSpPr/>
            <p:nvPr/>
          </p:nvGrpSpPr>
          <p:grpSpPr>
            <a:xfrm>
              <a:off x="593314" y="2096428"/>
              <a:ext cx="1995163" cy="2040418"/>
              <a:chOff x="755519" y="1224560"/>
              <a:chExt cx="4128288" cy="4221926"/>
            </a:xfrm>
          </p:grpSpPr>
          <p:grpSp>
            <p:nvGrpSpPr>
              <p:cNvPr id="57" name="Group 56"/>
              <p:cNvGrpSpPr/>
              <p:nvPr/>
            </p:nvGrpSpPr>
            <p:grpSpPr>
              <a:xfrm>
                <a:off x="755519" y="1224560"/>
                <a:ext cx="3692441" cy="2118731"/>
                <a:chOff x="1616926" y="1741063"/>
                <a:chExt cx="5419493" cy="3109717"/>
              </a:xfrm>
            </p:grpSpPr>
            <p:grpSp>
              <p:nvGrpSpPr>
                <p:cNvPr id="59" name="Group 58"/>
                <p:cNvGrpSpPr/>
                <p:nvPr/>
              </p:nvGrpSpPr>
              <p:grpSpPr>
                <a:xfrm>
                  <a:off x="2023947" y="2231323"/>
                  <a:ext cx="2566636" cy="1790741"/>
                  <a:chOff x="2023947" y="2231323"/>
                  <a:chExt cx="2566636" cy="1790741"/>
                </a:xfrm>
              </p:grpSpPr>
              <p:cxnSp>
                <p:nvCxnSpPr>
                  <p:cNvPr id="97" name="Straight Connector 96"/>
                  <p:cNvCxnSpPr/>
                  <p:nvPr/>
                </p:nvCxnSpPr>
                <p:spPr>
                  <a:xfrm>
                    <a:off x="3085171" y="3118624"/>
                    <a:ext cx="360556" cy="371708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8" name="Straight Connector 97"/>
                  <p:cNvCxnSpPr/>
                  <p:nvPr/>
                </p:nvCxnSpPr>
                <p:spPr>
                  <a:xfrm flipH="1">
                    <a:off x="3445727" y="3118624"/>
                    <a:ext cx="267628" cy="371708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9" name="Straight Connector 98"/>
                  <p:cNvCxnSpPr/>
                  <p:nvPr/>
                </p:nvCxnSpPr>
                <p:spPr>
                  <a:xfrm flipH="1" flipV="1">
                    <a:off x="2286000" y="2869580"/>
                    <a:ext cx="799172" cy="249044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0" name="Straight Connector 99"/>
                  <p:cNvCxnSpPr/>
                  <p:nvPr/>
                </p:nvCxnSpPr>
                <p:spPr>
                  <a:xfrm flipV="1">
                    <a:off x="3085172" y="2486722"/>
                    <a:ext cx="98502" cy="631902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1" name="Straight Connector 100"/>
                  <p:cNvCxnSpPr/>
                  <p:nvPr/>
                </p:nvCxnSpPr>
                <p:spPr>
                  <a:xfrm flipV="1">
                    <a:off x="3438293" y="3483279"/>
                    <a:ext cx="14868" cy="538785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2" name="Straight Connector 101"/>
                  <p:cNvCxnSpPr/>
                  <p:nvPr/>
                </p:nvCxnSpPr>
                <p:spPr>
                  <a:xfrm flipH="1" flipV="1">
                    <a:off x="3612995" y="2747298"/>
                    <a:ext cx="100360" cy="371326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3" name="Straight Connector 102"/>
                  <p:cNvCxnSpPr/>
                  <p:nvPr/>
                </p:nvCxnSpPr>
                <p:spPr>
                  <a:xfrm flipV="1">
                    <a:off x="3713355" y="2985001"/>
                    <a:ext cx="591016" cy="133624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pic>
                <p:nvPicPr>
                  <p:cNvPr id="104" name="Picture 103"/>
                  <p:cNvPicPr>
                    <a:picLocks noChangeAspect="1"/>
                  </p:cNvPicPr>
                  <p:nvPr/>
                </p:nvPicPr>
                <p:blipFill rotWithShape="1">
                  <a:blip r:embed="rId3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>
                  <a:xfrm>
                    <a:off x="3331425" y="2446025"/>
                    <a:ext cx="563139" cy="483167"/>
                  </a:xfrm>
                  <a:prstGeom prst="rect">
                    <a:avLst/>
                  </a:prstGeom>
                </p:spPr>
              </p:pic>
              <p:pic>
                <p:nvPicPr>
                  <p:cNvPr id="105" name="Picture 104"/>
                  <p:cNvPicPr>
                    <a:picLocks noChangeAspect="1"/>
                  </p:cNvPicPr>
                  <p:nvPr/>
                </p:nvPicPr>
                <p:blipFill rotWithShape="1">
                  <a:blip r:embed="rId4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 r="-331"/>
                  <a:stretch/>
                </p:blipFill>
                <p:spPr>
                  <a:xfrm>
                    <a:off x="2990386" y="2231323"/>
                    <a:ext cx="447907" cy="430239"/>
                  </a:xfrm>
                  <a:prstGeom prst="rect">
                    <a:avLst/>
                  </a:prstGeom>
                </p:spPr>
              </p:pic>
              <p:pic>
                <p:nvPicPr>
                  <p:cNvPr id="106" name="Picture 105"/>
                  <p:cNvPicPr>
                    <a:picLocks noChangeAspect="1"/>
                  </p:cNvPicPr>
                  <p:nvPr/>
                </p:nvPicPr>
                <p:blipFill rotWithShape="1">
                  <a:blip r:embed="rId3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>
                  <a:xfrm>
                    <a:off x="2023947" y="2635456"/>
                    <a:ext cx="563139" cy="483167"/>
                  </a:xfrm>
                  <a:prstGeom prst="rect">
                    <a:avLst/>
                  </a:prstGeom>
                </p:spPr>
              </p:pic>
              <p:pic>
                <p:nvPicPr>
                  <p:cNvPr id="107" name="Picture 106"/>
                  <p:cNvPicPr>
                    <a:picLocks noChangeAspect="1"/>
                  </p:cNvPicPr>
                  <p:nvPr/>
                </p:nvPicPr>
                <p:blipFill rotWithShape="1">
                  <a:blip r:embed="rId4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 r="-331"/>
                  <a:stretch/>
                </p:blipFill>
                <p:spPr>
                  <a:xfrm>
                    <a:off x="4142676" y="2778982"/>
                    <a:ext cx="447907" cy="430239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60" name="Group 59"/>
                <p:cNvGrpSpPr/>
                <p:nvPr/>
              </p:nvGrpSpPr>
              <p:grpSpPr>
                <a:xfrm>
                  <a:off x="4230430" y="1841227"/>
                  <a:ext cx="2120185" cy="1588457"/>
                  <a:chOff x="2200400" y="2231323"/>
                  <a:chExt cx="2390183" cy="1790741"/>
                </a:xfrm>
              </p:grpSpPr>
              <p:cxnSp>
                <p:nvCxnSpPr>
                  <p:cNvPr id="86" name="Straight Connector 85"/>
                  <p:cNvCxnSpPr/>
                  <p:nvPr/>
                </p:nvCxnSpPr>
                <p:spPr>
                  <a:xfrm>
                    <a:off x="3085171" y="3118624"/>
                    <a:ext cx="360556" cy="371708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7" name="Straight Connector 86"/>
                  <p:cNvCxnSpPr/>
                  <p:nvPr/>
                </p:nvCxnSpPr>
                <p:spPr>
                  <a:xfrm flipH="1">
                    <a:off x="3445727" y="3118624"/>
                    <a:ext cx="267628" cy="371708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8" name="Straight Connector 87"/>
                  <p:cNvCxnSpPr/>
                  <p:nvPr/>
                </p:nvCxnSpPr>
                <p:spPr>
                  <a:xfrm flipH="1" flipV="1">
                    <a:off x="2286000" y="2869580"/>
                    <a:ext cx="799172" cy="249044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9" name="Straight Connector 88"/>
                  <p:cNvCxnSpPr/>
                  <p:nvPr/>
                </p:nvCxnSpPr>
                <p:spPr>
                  <a:xfrm flipV="1">
                    <a:off x="3085172" y="2486722"/>
                    <a:ext cx="98502" cy="631902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0" name="Straight Connector 89"/>
                  <p:cNvCxnSpPr/>
                  <p:nvPr/>
                </p:nvCxnSpPr>
                <p:spPr>
                  <a:xfrm flipV="1">
                    <a:off x="3438293" y="3483279"/>
                    <a:ext cx="14868" cy="538785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1" name="Straight Connector 90"/>
                  <p:cNvCxnSpPr/>
                  <p:nvPr/>
                </p:nvCxnSpPr>
                <p:spPr>
                  <a:xfrm flipH="1" flipV="1">
                    <a:off x="3612995" y="2747298"/>
                    <a:ext cx="100360" cy="371326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2" name="Straight Connector 91"/>
                  <p:cNvCxnSpPr/>
                  <p:nvPr/>
                </p:nvCxnSpPr>
                <p:spPr>
                  <a:xfrm flipV="1">
                    <a:off x="3713355" y="2985001"/>
                    <a:ext cx="591016" cy="133624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pic>
                <p:nvPicPr>
                  <p:cNvPr id="93" name="Picture 92"/>
                  <p:cNvPicPr>
                    <a:picLocks noChangeAspect="1"/>
                  </p:cNvPicPr>
                  <p:nvPr/>
                </p:nvPicPr>
                <p:blipFill rotWithShape="1">
                  <a:blip r:embed="rId5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>
                  <a:xfrm>
                    <a:off x="3331425" y="2446025"/>
                    <a:ext cx="563139" cy="483167"/>
                  </a:xfrm>
                  <a:prstGeom prst="rect">
                    <a:avLst/>
                  </a:prstGeom>
                </p:spPr>
              </p:pic>
              <p:pic>
                <p:nvPicPr>
                  <p:cNvPr id="94" name="Picture 93"/>
                  <p:cNvPicPr>
                    <a:picLocks noChangeAspect="1"/>
                  </p:cNvPicPr>
                  <p:nvPr/>
                </p:nvPicPr>
                <p:blipFill rotWithShape="1">
                  <a:blip r:embed="rId6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 r="-331"/>
                  <a:stretch/>
                </p:blipFill>
                <p:spPr>
                  <a:xfrm>
                    <a:off x="2990386" y="2231323"/>
                    <a:ext cx="447907" cy="430239"/>
                  </a:xfrm>
                  <a:prstGeom prst="rect">
                    <a:avLst/>
                  </a:prstGeom>
                </p:spPr>
              </p:pic>
              <p:pic>
                <p:nvPicPr>
                  <p:cNvPr id="95" name="Picture 94"/>
                  <p:cNvPicPr>
                    <a:picLocks noChangeAspect="1"/>
                  </p:cNvPicPr>
                  <p:nvPr/>
                </p:nvPicPr>
                <p:blipFill rotWithShape="1">
                  <a:blip r:embed="rId5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>
                  <a:xfrm>
                    <a:off x="2200400" y="2687608"/>
                    <a:ext cx="563139" cy="483167"/>
                  </a:xfrm>
                  <a:prstGeom prst="rect">
                    <a:avLst/>
                  </a:prstGeom>
                </p:spPr>
              </p:pic>
              <p:pic>
                <p:nvPicPr>
                  <p:cNvPr id="96" name="Picture 95"/>
                  <p:cNvPicPr>
                    <a:picLocks noChangeAspect="1"/>
                  </p:cNvPicPr>
                  <p:nvPr/>
                </p:nvPicPr>
                <p:blipFill rotWithShape="1">
                  <a:blip r:embed="rId6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 r="-331"/>
                  <a:stretch/>
                </p:blipFill>
                <p:spPr>
                  <a:xfrm>
                    <a:off x="4142676" y="2778982"/>
                    <a:ext cx="447907" cy="430239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61" name="Rectangle 60"/>
                <p:cNvSpPr/>
                <p:nvPr/>
              </p:nvSpPr>
              <p:spPr>
                <a:xfrm>
                  <a:off x="1616926" y="1741063"/>
                  <a:ext cx="5419493" cy="3109717"/>
                </a:xfrm>
                <a:prstGeom prst="rect">
                  <a:avLst/>
                </a:prstGeom>
                <a:solidFill>
                  <a:srgbClr val="FFFFFF">
                    <a:alpha val="65882"/>
                  </a:srgbClr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>
                    <a:latin typeface="Helvetica Neue Light" charset="0"/>
                    <a:ea typeface="Helvetica Neue Light" charset="0"/>
                    <a:cs typeface="Helvetica Neue Light" charset="0"/>
                  </a:endParaRPr>
                </a:p>
              </p:txBody>
            </p:sp>
            <p:grpSp>
              <p:nvGrpSpPr>
                <p:cNvPr id="62" name="Group 61"/>
                <p:cNvGrpSpPr/>
                <p:nvPr/>
              </p:nvGrpSpPr>
              <p:grpSpPr>
                <a:xfrm>
                  <a:off x="2490499" y="2471153"/>
                  <a:ext cx="2566636" cy="1790741"/>
                  <a:chOff x="2023947" y="2231323"/>
                  <a:chExt cx="2566636" cy="1790741"/>
                </a:xfrm>
              </p:grpSpPr>
              <p:cxnSp>
                <p:nvCxnSpPr>
                  <p:cNvPr id="75" name="Straight Connector 74"/>
                  <p:cNvCxnSpPr/>
                  <p:nvPr/>
                </p:nvCxnSpPr>
                <p:spPr>
                  <a:xfrm>
                    <a:off x="3085171" y="3118624"/>
                    <a:ext cx="360556" cy="371708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6" name="Straight Connector 75"/>
                  <p:cNvCxnSpPr/>
                  <p:nvPr/>
                </p:nvCxnSpPr>
                <p:spPr>
                  <a:xfrm flipH="1">
                    <a:off x="3445727" y="3118624"/>
                    <a:ext cx="267628" cy="371708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7" name="Straight Connector 76"/>
                  <p:cNvCxnSpPr/>
                  <p:nvPr/>
                </p:nvCxnSpPr>
                <p:spPr>
                  <a:xfrm flipH="1" flipV="1">
                    <a:off x="2286000" y="2869580"/>
                    <a:ext cx="799172" cy="249044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8" name="Straight Connector 77"/>
                  <p:cNvCxnSpPr/>
                  <p:nvPr/>
                </p:nvCxnSpPr>
                <p:spPr>
                  <a:xfrm flipV="1">
                    <a:off x="3085172" y="2486722"/>
                    <a:ext cx="98502" cy="631902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9" name="Straight Connector 78"/>
                  <p:cNvCxnSpPr/>
                  <p:nvPr/>
                </p:nvCxnSpPr>
                <p:spPr>
                  <a:xfrm flipV="1">
                    <a:off x="3438293" y="3483279"/>
                    <a:ext cx="14868" cy="538785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0" name="Straight Connector 79"/>
                  <p:cNvCxnSpPr/>
                  <p:nvPr/>
                </p:nvCxnSpPr>
                <p:spPr>
                  <a:xfrm flipH="1" flipV="1">
                    <a:off x="3612995" y="2747298"/>
                    <a:ext cx="100360" cy="371326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1" name="Straight Connector 80"/>
                  <p:cNvCxnSpPr/>
                  <p:nvPr/>
                </p:nvCxnSpPr>
                <p:spPr>
                  <a:xfrm flipV="1">
                    <a:off x="3713355" y="2985001"/>
                    <a:ext cx="591016" cy="133624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pic>
                <p:nvPicPr>
                  <p:cNvPr id="82" name="Picture 81"/>
                  <p:cNvPicPr>
                    <a:picLocks noChangeAspect="1"/>
                  </p:cNvPicPr>
                  <p:nvPr/>
                </p:nvPicPr>
                <p:blipFill rotWithShape="1">
                  <a:blip r:embed="rId3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>
                  <a:xfrm>
                    <a:off x="3331425" y="2446025"/>
                    <a:ext cx="563139" cy="483167"/>
                  </a:xfrm>
                  <a:prstGeom prst="rect">
                    <a:avLst/>
                  </a:prstGeom>
                </p:spPr>
              </p:pic>
              <p:pic>
                <p:nvPicPr>
                  <p:cNvPr id="83" name="Picture 82"/>
                  <p:cNvPicPr>
                    <a:picLocks noChangeAspect="1"/>
                  </p:cNvPicPr>
                  <p:nvPr/>
                </p:nvPicPr>
                <p:blipFill rotWithShape="1">
                  <a:blip r:embed="rId4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 r="-331"/>
                  <a:stretch/>
                </p:blipFill>
                <p:spPr>
                  <a:xfrm>
                    <a:off x="2990386" y="2231323"/>
                    <a:ext cx="447907" cy="430239"/>
                  </a:xfrm>
                  <a:prstGeom prst="rect">
                    <a:avLst/>
                  </a:prstGeom>
                </p:spPr>
              </p:pic>
              <p:pic>
                <p:nvPicPr>
                  <p:cNvPr id="84" name="Picture 83"/>
                  <p:cNvPicPr>
                    <a:picLocks noChangeAspect="1"/>
                  </p:cNvPicPr>
                  <p:nvPr/>
                </p:nvPicPr>
                <p:blipFill rotWithShape="1">
                  <a:blip r:embed="rId3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>
                  <a:xfrm>
                    <a:off x="2023947" y="2635456"/>
                    <a:ext cx="563139" cy="483167"/>
                  </a:xfrm>
                  <a:prstGeom prst="rect">
                    <a:avLst/>
                  </a:prstGeom>
                </p:spPr>
              </p:pic>
              <p:pic>
                <p:nvPicPr>
                  <p:cNvPr id="85" name="Picture 84"/>
                  <p:cNvPicPr>
                    <a:picLocks noChangeAspect="1"/>
                  </p:cNvPicPr>
                  <p:nvPr/>
                </p:nvPicPr>
                <p:blipFill rotWithShape="1">
                  <a:blip r:embed="rId4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 r="-331"/>
                  <a:stretch/>
                </p:blipFill>
                <p:spPr>
                  <a:xfrm>
                    <a:off x="4142676" y="2778982"/>
                    <a:ext cx="447907" cy="430239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63" name="Group 62"/>
                <p:cNvGrpSpPr/>
                <p:nvPr/>
              </p:nvGrpSpPr>
              <p:grpSpPr>
                <a:xfrm>
                  <a:off x="3826904" y="2405921"/>
                  <a:ext cx="3135112" cy="2348847"/>
                  <a:chOff x="2200400" y="2231323"/>
                  <a:chExt cx="2390183" cy="1790741"/>
                </a:xfrm>
              </p:grpSpPr>
              <p:cxnSp>
                <p:nvCxnSpPr>
                  <p:cNvPr id="64" name="Straight Connector 63"/>
                  <p:cNvCxnSpPr/>
                  <p:nvPr/>
                </p:nvCxnSpPr>
                <p:spPr>
                  <a:xfrm>
                    <a:off x="3085171" y="3118624"/>
                    <a:ext cx="360556" cy="371708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5" name="Straight Connector 64"/>
                  <p:cNvCxnSpPr/>
                  <p:nvPr/>
                </p:nvCxnSpPr>
                <p:spPr>
                  <a:xfrm flipH="1">
                    <a:off x="3445727" y="3118624"/>
                    <a:ext cx="267628" cy="371708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6" name="Straight Connector 65"/>
                  <p:cNvCxnSpPr/>
                  <p:nvPr/>
                </p:nvCxnSpPr>
                <p:spPr>
                  <a:xfrm flipH="1" flipV="1">
                    <a:off x="2286000" y="2869580"/>
                    <a:ext cx="799172" cy="249044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7" name="Straight Connector 66"/>
                  <p:cNvCxnSpPr/>
                  <p:nvPr/>
                </p:nvCxnSpPr>
                <p:spPr>
                  <a:xfrm flipV="1">
                    <a:off x="3085172" y="2486722"/>
                    <a:ext cx="98502" cy="631902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8" name="Straight Connector 67"/>
                  <p:cNvCxnSpPr/>
                  <p:nvPr/>
                </p:nvCxnSpPr>
                <p:spPr>
                  <a:xfrm flipV="1">
                    <a:off x="3438293" y="3483279"/>
                    <a:ext cx="14868" cy="538785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9" name="Straight Connector 68"/>
                  <p:cNvCxnSpPr/>
                  <p:nvPr/>
                </p:nvCxnSpPr>
                <p:spPr>
                  <a:xfrm flipH="1" flipV="1">
                    <a:off x="3612995" y="2747298"/>
                    <a:ext cx="100360" cy="371326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0" name="Straight Connector 69"/>
                  <p:cNvCxnSpPr/>
                  <p:nvPr/>
                </p:nvCxnSpPr>
                <p:spPr>
                  <a:xfrm flipV="1">
                    <a:off x="3713355" y="2985001"/>
                    <a:ext cx="591016" cy="133624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pic>
                <p:nvPicPr>
                  <p:cNvPr id="71" name="Picture 70"/>
                  <p:cNvPicPr>
                    <a:picLocks noChangeAspect="1"/>
                  </p:cNvPicPr>
                  <p:nvPr/>
                </p:nvPicPr>
                <p:blipFill rotWithShape="1">
                  <a:blip r:embed="rId7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>
                  <a:xfrm>
                    <a:off x="3331425" y="2446025"/>
                    <a:ext cx="563139" cy="483167"/>
                  </a:xfrm>
                  <a:prstGeom prst="rect">
                    <a:avLst/>
                  </a:prstGeom>
                </p:spPr>
              </p:pic>
              <p:pic>
                <p:nvPicPr>
                  <p:cNvPr id="72" name="Picture 71"/>
                  <p:cNvPicPr>
                    <a:picLocks noChangeAspect="1"/>
                  </p:cNvPicPr>
                  <p:nvPr/>
                </p:nvPicPr>
                <p:blipFill rotWithShape="1">
                  <a:blip r:embed="rId8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 r="-331"/>
                  <a:stretch/>
                </p:blipFill>
                <p:spPr>
                  <a:xfrm>
                    <a:off x="2990386" y="2231323"/>
                    <a:ext cx="447907" cy="430239"/>
                  </a:xfrm>
                  <a:prstGeom prst="rect">
                    <a:avLst/>
                  </a:prstGeom>
                </p:spPr>
              </p:pic>
              <p:pic>
                <p:nvPicPr>
                  <p:cNvPr id="73" name="Picture 72"/>
                  <p:cNvPicPr>
                    <a:picLocks noChangeAspect="1"/>
                  </p:cNvPicPr>
                  <p:nvPr/>
                </p:nvPicPr>
                <p:blipFill rotWithShape="1">
                  <a:blip r:embed="rId7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>
                  <a:xfrm>
                    <a:off x="2200400" y="2687608"/>
                    <a:ext cx="563139" cy="483167"/>
                  </a:xfrm>
                  <a:prstGeom prst="rect">
                    <a:avLst/>
                  </a:prstGeom>
                </p:spPr>
              </p:pic>
              <p:pic>
                <p:nvPicPr>
                  <p:cNvPr id="74" name="Picture 73"/>
                  <p:cNvPicPr>
                    <a:picLocks noChangeAspect="1"/>
                  </p:cNvPicPr>
                  <p:nvPr/>
                </p:nvPicPr>
                <p:blipFill rotWithShape="1">
                  <a:blip r:embed="rId8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 r="-331"/>
                  <a:stretch/>
                </p:blipFill>
                <p:spPr>
                  <a:xfrm>
                    <a:off x="4142676" y="2778982"/>
                    <a:ext cx="447907" cy="430239"/>
                  </a:xfrm>
                  <a:prstGeom prst="rect">
                    <a:avLst/>
                  </a:prstGeom>
                </p:spPr>
              </p:pic>
            </p:grpSp>
          </p:grpSp>
          <p:pic>
            <p:nvPicPr>
              <p:cNvPr id="58" name="Picture 57"/>
              <p:cNvPicPr>
                <a:picLocks noChangeAspect="1"/>
              </p:cNvPicPr>
              <p:nvPr/>
            </p:nvPicPr>
            <p:blipFill>
              <a:blip r:embed="rId9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032832" y="3527875"/>
                <a:ext cx="3850975" cy="1918611"/>
              </a:xfrm>
              <a:prstGeom prst="rect">
                <a:avLst/>
              </a:prstGeom>
            </p:spPr>
          </p:pic>
        </p:grpSp>
      </p:grpSp>
      <p:grpSp>
        <p:nvGrpSpPr>
          <p:cNvPr id="127" name="Group 126"/>
          <p:cNvGrpSpPr/>
          <p:nvPr/>
        </p:nvGrpSpPr>
        <p:grpSpPr>
          <a:xfrm>
            <a:off x="4686744" y="2111155"/>
            <a:ext cx="3566222" cy="3086941"/>
            <a:chOff x="3515058" y="1583366"/>
            <a:chExt cx="2674667" cy="2315206"/>
          </a:xfrm>
        </p:grpSpPr>
        <p:sp>
          <p:nvSpPr>
            <p:cNvPr id="108" name="TextBox 107"/>
            <p:cNvSpPr txBox="1"/>
            <p:nvPr/>
          </p:nvSpPr>
          <p:spPr>
            <a:xfrm>
              <a:off x="3896682" y="1583366"/>
              <a:ext cx="1658147" cy="5617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267" b="1" dirty="0">
                  <a:solidFill>
                    <a:schemeClr val="accent2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Queries</a:t>
              </a:r>
            </a:p>
          </p:txBody>
        </p:sp>
        <p:grpSp>
          <p:nvGrpSpPr>
            <p:cNvPr id="122" name="Group 121"/>
            <p:cNvGrpSpPr/>
            <p:nvPr/>
          </p:nvGrpSpPr>
          <p:grpSpPr>
            <a:xfrm>
              <a:off x="3515058" y="2358488"/>
              <a:ext cx="922542" cy="1488179"/>
              <a:chOff x="3493341" y="2206609"/>
              <a:chExt cx="922542" cy="1488179"/>
            </a:xfrm>
          </p:grpSpPr>
          <p:sp>
            <p:nvSpPr>
              <p:cNvPr id="110" name="Rounded Rectangle 109"/>
              <p:cNvSpPr/>
              <p:nvPr/>
            </p:nvSpPr>
            <p:spPr>
              <a:xfrm>
                <a:off x="4025590" y="2262683"/>
                <a:ext cx="390293" cy="74148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>
                  <a:latin typeface="Helvetica Neue Light" charset="0"/>
                  <a:ea typeface="Helvetica Neue Light" charset="0"/>
                  <a:cs typeface="Helvetica Neue Light" charset="0"/>
                </a:endParaRPr>
              </a:p>
            </p:txBody>
          </p:sp>
          <p:sp>
            <p:nvSpPr>
              <p:cNvPr id="111" name="Rounded Rectangle 110"/>
              <p:cNvSpPr/>
              <p:nvPr/>
            </p:nvSpPr>
            <p:spPr>
              <a:xfrm>
                <a:off x="4025590" y="2413567"/>
                <a:ext cx="390293" cy="74148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>
                  <a:latin typeface="Helvetica Neue Light" charset="0"/>
                  <a:ea typeface="Helvetica Neue Light" charset="0"/>
                  <a:cs typeface="Helvetica Neue Light" charset="0"/>
                </a:endParaRPr>
              </a:p>
            </p:txBody>
          </p:sp>
          <p:sp>
            <p:nvSpPr>
              <p:cNvPr id="112" name="Rounded Rectangle 111"/>
              <p:cNvSpPr/>
              <p:nvPr/>
            </p:nvSpPr>
            <p:spPr>
              <a:xfrm>
                <a:off x="4025590" y="2564451"/>
                <a:ext cx="390293" cy="74148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>
                  <a:latin typeface="Helvetica Neue Light" charset="0"/>
                  <a:ea typeface="Helvetica Neue Light" charset="0"/>
                  <a:cs typeface="Helvetica Neue Light" charset="0"/>
                </a:endParaRPr>
              </a:p>
            </p:txBody>
          </p:sp>
          <p:sp>
            <p:nvSpPr>
              <p:cNvPr id="113" name="Rounded Rectangle 112"/>
              <p:cNvSpPr/>
              <p:nvPr/>
            </p:nvSpPr>
            <p:spPr>
              <a:xfrm>
                <a:off x="4025589" y="2715335"/>
                <a:ext cx="390293" cy="74148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>
                  <a:latin typeface="Helvetica Neue Light" charset="0"/>
                  <a:ea typeface="Helvetica Neue Light" charset="0"/>
                  <a:cs typeface="Helvetica Neue Light" charset="0"/>
                </a:endParaRPr>
              </a:p>
            </p:txBody>
          </p:sp>
          <p:sp>
            <p:nvSpPr>
              <p:cNvPr id="114" name="Rounded Rectangle 113"/>
              <p:cNvSpPr/>
              <p:nvPr/>
            </p:nvSpPr>
            <p:spPr>
              <a:xfrm>
                <a:off x="4025589" y="2866219"/>
                <a:ext cx="390293" cy="74148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>
                  <a:latin typeface="Helvetica Neue Light" charset="0"/>
                  <a:ea typeface="Helvetica Neue Light" charset="0"/>
                  <a:cs typeface="Helvetica Neue Light" charset="0"/>
                </a:endParaRPr>
              </a:p>
            </p:txBody>
          </p:sp>
          <p:sp>
            <p:nvSpPr>
              <p:cNvPr id="115" name="Rounded Rectangle 114"/>
              <p:cNvSpPr/>
              <p:nvPr/>
            </p:nvSpPr>
            <p:spPr>
              <a:xfrm>
                <a:off x="4025589" y="3017103"/>
                <a:ext cx="390293" cy="74148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>
                  <a:latin typeface="Helvetica Neue Light" charset="0"/>
                  <a:ea typeface="Helvetica Neue Light" charset="0"/>
                  <a:cs typeface="Helvetica Neue Light" charset="0"/>
                </a:endParaRPr>
              </a:p>
            </p:txBody>
          </p:sp>
          <p:sp>
            <p:nvSpPr>
              <p:cNvPr id="116" name="Rounded Rectangle 115"/>
              <p:cNvSpPr/>
              <p:nvPr/>
            </p:nvSpPr>
            <p:spPr>
              <a:xfrm>
                <a:off x="4025589" y="3167987"/>
                <a:ext cx="390293" cy="74148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>
                  <a:latin typeface="Helvetica Neue Light" charset="0"/>
                  <a:ea typeface="Helvetica Neue Light" charset="0"/>
                  <a:cs typeface="Helvetica Neue Light" charset="0"/>
                </a:endParaRPr>
              </a:p>
            </p:txBody>
          </p:sp>
          <p:sp>
            <p:nvSpPr>
              <p:cNvPr id="117" name="Rounded Rectangle 116"/>
              <p:cNvSpPr/>
              <p:nvPr/>
            </p:nvSpPr>
            <p:spPr>
              <a:xfrm>
                <a:off x="4025589" y="3318871"/>
                <a:ext cx="390293" cy="74148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>
                  <a:latin typeface="Helvetica Neue Light" charset="0"/>
                  <a:ea typeface="Helvetica Neue Light" charset="0"/>
                  <a:cs typeface="Helvetica Neue Light" charset="0"/>
                </a:endParaRPr>
              </a:p>
            </p:txBody>
          </p:sp>
          <p:sp>
            <p:nvSpPr>
              <p:cNvPr id="118" name="Rounded Rectangle 117"/>
              <p:cNvSpPr/>
              <p:nvPr/>
            </p:nvSpPr>
            <p:spPr>
              <a:xfrm>
                <a:off x="4025588" y="3469755"/>
                <a:ext cx="390293" cy="74148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>
                  <a:latin typeface="Helvetica Neue Light" charset="0"/>
                  <a:ea typeface="Helvetica Neue Light" charset="0"/>
                  <a:cs typeface="Helvetica Neue Light" charset="0"/>
                </a:endParaRPr>
              </a:p>
            </p:txBody>
          </p:sp>
          <p:sp>
            <p:nvSpPr>
              <p:cNvPr id="119" name="Rounded Rectangle 118"/>
              <p:cNvSpPr/>
              <p:nvPr/>
            </p:nvSpPr>
            <p:spPr>
              <a:xfrm>
                <a:off x="4025588" y="3620640"/>
                <a:ext cx="390293" cy="74148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>
                  <a:latin typeface="Helvetica Neue Light" charset="0"/>
                  <a:ea typeface="Helvetica Neue Light" charset="0"/>
                  <a:cs typeface="Helvetica Neue Light" charset="0"/>
                </a:endParaRPr>
              </a:p>
            </p:txBody>
          </p:sp>
          <p:sp>
            <p:nvSpPr>
              <p:cNvPr id="120" name="TextBox 119"/>
              <p:cNvSpPr txBox="1"/>
              <p:nvPr/>
            </p:nvSpPr>
            <p:spPr>
              <a:xfrm rot="16200000">
                <a:off x="3292036" y="2407914"/>
                <a:ext cx="779685" cy="3770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667" dirty="0">
                    <a:latin typeface="Helvetica Neue Light" charset="0"/>
                    <a:ea typeface="Helvetica Neue Light" charset="0"/>
                    <a:cs typeface="Helvetica Neue Light" charset="0"/>
                  </a:rPr>
                  <a:t>Top K</a:t>
                </a:r>
              </a:p>
            </p:txBody>
          </p:sp>
          <p:sp>
            <p:nvSpPr>
              <p:cNvPr id="121" name="Left Brace 120"/>
              <p:cNvSpPr/>
              <p:nvPr/>
            </p:nvSpPr>
            <p:spPr>
              <a:xfrm>
                <a:off x="3839571" y="2240866"/>
                <a:ext cx="161520" cy="711175"/>
              </a:xfrm>
              <a:prstGeom prst="leftBrac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2400">
                  <a:latin typeface="Helvetica Neue Light" charset="0"/>
                  <a:ea typeface="Helvetica Neue Light" charset="0"/>
                  <a:cs typeface="Helvetica Neue Light" charset="0"/>
                </a:endParaRPr>
              </a:p>
            </p:txBody>
          </p:sp>
        </p:grpSp>
        <p:pic>
          <p:nvPicPr>
            <p:cNvPr id="124" name="Picture 123"/>
            <p:cNvPicPr>
              <a:picLocks noChangeAspect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34055" y="2342242"/>
              <a:ext cx="1655670" cy="1556330"/>
            </a:xfrm>
            <a:prstGeom prst="rect">
              <a:avLst/>
            </a:prstGeom>
          </p:spPr>
        </p:pic>
      </p:grpSp>
      <p:grpSp>
        <p:nvGrpSpPr>
          <p:cNvPr id="129" name="Group 128"/>
          <p:cNvGrpSpPr/>
          <p:nvPr/>
        </p:nvGrpSpPr>
        <p:grpSpPr>
          <a:xfrm>
            <a:off x="8706050" y="2111155"/>
            <a:ext cx="2800767" cy="2801246"/>
            <a:chOff x="6529537" y="1583366"/>
            <a:chExt cx="2100575" cy="2100934"/>
          </a:xfrm>
        </p:grpSpPr>
        <p:sp>
          <p:nvSpPr>
            <p:cNvPr id="125" name="TextBox 124"/>
            <p:cNvSpPr txBox="1"/>
            <p:nvPr/>
          </p:nvSpPr>
          <p:spPr>
            <a:xfrm>
              <a:off x="6675729" y="1583366"/>
              <a:ext cx="1847910" cy="5617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267" b="1" dirty="0">
                  <a:solidFill>
                    <a:schemeClr val="accent5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Features</a:t>
              </a:r>
            </a:p>
          </p:txBody>
        </p:sp>
        <p:sp>
          <p:nvSpPr>
            <p:cNvPr id="126" name="TextBox 125"/>
            <p:cNvSpPr txBox="1"/>
            <p:nvPr/>
          </p:nvSpPr>
          <p:spPr>
            <a:xfrm>
              <a:off x="6529537" y="2383752"/>
              <a:ext cx="2100575" cy="13005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667" dirty="0">
                  <a:latin typeface="Helvetica Neue Light" charset="0"/>
                  <a:ea typeface="Helvetica Neue Light" charset="0"/>
                  <a:cs typeface="Helvetica Neue Light" charset="0"/>
                </a:rPr>
                <a:t>SELECT * FROM</a:t>
              </a:r>
            </a:p>
            <a:p>
              <a:r>
                <a:rPr lang="en-US" sz="2667" dirty="0">
                  <a:latin typeface="Helvetica Neue Light" charset="0"/>
                  <a:ea typeface="Helvetica Neue Light" charset="0"/>
                  <a:cs typeface="Helvetica Neue Light" charset="0"/>
                </a:rPr>
                <a:t>users JOIN items,</a:t>
              </a:r>
              <a:br>
                <a:rPr lang="en-US" sz="2667" dirty="0">
                  <a:latin typeface="Helvetica Neue Light" charset="0"/>
                  <a:ea typeface="Helvetica Neue Light" charset="0"/>
                  <a:cs typeface="Helvetica Neue Light" charset="0"/>
                </a:rPr>
              </a:br>
              <a:r>
                <a:rPr lang="en-US" sz="2667" dirty="0" err="1">
                  <a:latin typeface="Helvetica Neue Light" charset="0"/>
                  <a:ea typeface="Helvetica Neue Light" charset="0"/>
                  <a:cs typeface="Helvetica Neue Light" charset="0"/>
                </a:rPr>
                <a:t>click_logs</a:t>
              </a:r>
              <a:r>
                <a:rPr lang="en-US" sz="2667" dirty="0">
                  <a:latin typeface="Helvetica Neue Light" charset="0"/>
                  <a:ea typeface="Helvetica Neue Light" charset="0"/>
                  <a:cs typeface="Helvetica Neue Light" charset="0"/>
                </a:rPr>
                <a:t>, pages</a:t>
              </a:r>
              <a:br>
                <a:rPr lang="en-US" sz="2667" dirty="0">
                  <a:latin typeface="Helvetica Neue Light" charset="0"/>
                  <a:ea typeface="Helvetica Neue Light" charset="0"/>
                  <a:cs typeface="Helvetica Neue Light" charset="0"/>
                </a:rPr>
              </a:br>
              <a:r>
                <a:rPr lang="en-US" sz="2667" dirty="0">
                  <a:latin typeface="Helvetica Neue Light" charset="0"/>
                  <a:ea typeface="Helvetica Neue Light" charset="0"/>
                  <a:cs typeface="Helvetica Neue Light" charset="0"/>
                </a:rPr>
                <a:t>WHERE …</a:t>
              </a:r>
            </a:p>
          </p:txBody>
        </p:sp>
      </p:grpSp>
      <p:sp>
        <p:nvSpPr>
          <p:cNvPr id="109" name="TextBox 108"/>
          <p:cNvSpPr txBox="1"/>
          <p:nvPr/>
        </p:nvSpPr>
        <p:spPr>
          <a:xfrm>
            <a:off x="2508181" y="107100"/>
            <a:ext cx="432624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7200" b="1" dirty="0">
                <a:solidFill>
                  <a:prstClr val="black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Inference</a:t>
            </a:r>
          </a:p>
        </p:txBody>
      </p:sp>
    </p:spTree>
    <p:extLst>
      <p:ext uri="{BB962C8B-B14F-4D97-AF65-F5344CB8AC3E}">
        <p14:creationId xmlns:p14="http://schemas.microsoft.com/office/powerpoint/2010/main" val="6984634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2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56"/>
          <p:cNvSpPr/>
          <p:nvPr/>
        </p:nvSpPr>
        <p:spPr>
          <a:xfrm>
            <a:off x="445567" y="3088505"/>
            <a:ext cx="11344122" cy="1504273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>
              <a:solidFill>
                <a:schemeClr val="tx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4949993" y="3455921"/>
            <a:ext cx="212750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Clipper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783991" y="2298303"/>
            <a:ext cx="1736806" cy="635052"/>
            <a:chOff x="783991" y="2298303"/>
            <a:chExt cx="1736806" cy="635052"/>
          </a:xfrm>
        </p:grpSpPr>
        <p:sp>
          <p:nvSpPr>
            <p:cNvPr id="22" name="TextBox 21"/>
            <p:cNvSpPr txBox="1"/>
            <p:nvPr/>
          </p:nvSpPr>
          <p:spPr>
            <a:xfrm>
              <a:off x="783991" y="2323442"/>
              <a:ext cx="148374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3200" dirty="0">
                  <a:latin typeface="Helvetica Neue" charset="0"/>
                  <a:ea typeface="Helvetica Neue" charset="0"/>
                  <a:cs typeface="Helvetica Neue" charset="0"/>
                </a:rPr>
                <a:t>Predict</a:t>
              </a:r>
            </a:p>
          </p:txBody>
        </p:sp>
        <p:sp>
          <p:nvSpPr>
            <p:cNvPr id="23" name="Up-Down Arrow 22"/>
            <p:cNvSpPr/>
            <p:nvPr/>
          </p:nvSpPr>
          <p:spPr>
            <a:xfrm>
              <a:off x="2267731" y="2298303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9352297" y="2298303"/>
            <a:ext cx="2242656" cy="635052"/>
            <a:chOff x="9498601" y="2298303"/>
            <a:chExt cx="2242656" cy="635052"/>
          </a:xfrm>
        </p:grpSpPr>
        <p:sp>
          <p:nvSpPr>
            <p:cNvPr id="50" name="TextBox 49"/>
            <p:cNvSpPr txBox="1"/>
            <p:nvPr/>
          </p:nvSpPr>
          <p:spPr>
            <a:xfrm>
              <a:off x="9741992" y="2323442"/>
              <a:ext cx="199926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>
                  <a:latin typeface="Helvetica Neue" charset="0"/>
                  <a:ea typeface="Helvetica Neue" charset="0"/>
                  <a:cs typeface="Helvetica Neue" charset="0"/>
                </a:rPr>
                <a:t>Feedback</a:t>
              </a:r>
            </a:p>
          </p:txBody>
        </p:sp>
        <p:sp>
          <p:nvSpPr>
            <p:cNvPr id="51" name="Up-Down Arrow 50"/>
            <p:cNvSpPr/>
            <p:nvPr/>
          </p:nvSpPr>
          <p:spPr>
            <a:xfrm>
              <a:off x="9498601" y="2298303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2" name="TextBox 51"/>
          <p:cNvSpPr txBox="1"/>
          <p:nvPr/>
        </p:nvSpPr>
        <p:spPr>
          <a:xfrm>
            <a:off x="4054677" y="2323442"/>
            <a:ext cx="41537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Helvetica Neue" charset="0"/>
                <a:ea typeface="Helvetica Neue" charset="0"/>
                <a:cs typeface="Helvetica Neue" charset="0"/>
              </a:rPr>
              <a:t>RPC/REST Interface</a:t>
            </a:r>
          </a:p>
        </p:txBody>
      </p:sp>
      <p:sp>
        <p:nvSpPr>
          <p:cNvPr id="34" name="Rectangle 33"/>
          <p:cNvSpPr/>
          <p:nvPr/>
        </p:nvSpPr>
        <p:spPr>
          <a:xfrm>
            <a:off x="6079346" y="6689666"/>
            <a:ext cx="1810909" cy="4318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4031690" y="5304390"/>
            <a:ext cx="1810909" cy="1374518"/>
            <a:chOff x="4031690" y="5304390"/>
            <a:chExt cx="1810909" cy="1374518"/>
          </a:xfrm>
        </p:grpSpPr>
        <p:sp>
          <p:nvSpPr>
            <p:cNvPr id="56" name="Rectangle 55"/>
            <p:cNvSpPr/>
            <p:nvPr/>
          </p:nvSpPr>
          <p:spPr>
            <a:xfrm>
              <a:off x="4031690" y="5687743"/>
              <a:ext cx="1810909" cy="99116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Rectangle 1"/>
            <p:cNvSpPr/>
            <p:nvPr/>
          </p:nvSpPr>
          <p:spPr>
            <a:xfrm>
              <a:off x="4285691" y="5878308"/>
              <a:ext cx="1359090" cy="769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400" dirty="0" err="1">
                  <a:latin typeface="Beirut" charset="-78"/>
                  <a:ea typeface="Beirut" charset="-78"/>
                  <a:cs typeface="Beirut" charset="-78"/>
                </a:rPr>
                <a:t>Caffe</a:t>
              </a:r>
              <a:endParaRPr lang="en-US" sz="4400" dirty="0">
                <a:latin typeface="Beirut" charset="-78"/>
                <a:ea typeface="Beirut" charset="-78"/>
                <a:cs typeface="Beirut" charset="-78"/>
              </a:endParaRPr>
            </a:p>
          </p:txBody>
        </p:sp>
        <p:sp>
          <p:nvSpPr>
            <p:cNvPr id="69" name="Rectangle 68"/>
            <p:cNvSpPr/>
            <p:nvPr/>
          </p:nvSpPr>
          <p:spPr>
            <a:xfrm>
              <a:off x="4031690" y="5304390"/>
              <a:ext cx="1810909" cy="40642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rPr>
                <a:t>MC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6079346" y="5304390"/>
            <a:ext cx="1810909" cy="1677323"/>
            <a:chOff x="6079346" y="5304390"/>
            <a:chExt cx="1810909" cy="1677323"/>
          </a:xfrm>
        </p:grpSpPr>
        <p:pic>
          <p:nvPicPr>
            <p:cNvPr id="49" name="Picture 48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106711" y="5666228"/>
              <a:ext cx="1764600" cy="1315485"/>
            </a:xfrm>
            <a:prstGeom prst="rect">
              <a:avLst/>
            </a:prstGeom>
          </p:spPr>
        </p:pic>
        <p:sp>
          <p:nvSpPr>
            <p:cNvPr id="58" name="Rectangle 57"/>
            <p:cNvSpPr/>
            <p:nvPr/>
          </p:nvSpPr>
          <p:spPr>
            <a:xfrm>
              <a:off x="6079346" y="5687744"/>
              <a:ext cx="1810909" cy="991164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/>
            <p:cNvSpPr/>
            <p:nvPr/>
          </p:nvSpPr>
          <p:spPr>
            <a:xfrm>
              <a:off x="6079346" y="5304390"/>
              <a:ext cx="1810909" cy="40642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rPr>
                <a:t>MC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8110363" y="5304390"/>
            <a:ext cx="2418934" cy="1374518"/>
            <a:chOff x="8110363" y="5304390"/>
            <a:chExt cx="2418934" cy="1374518"/>
          </a:xfrm>
        </p:grpSpPr>
        <p:sp>
          <p:nvSpPr>
            <p:cNvPr id="60" name="Rectangle 59"/>
            <p:cNvSpPr/>
            <p:nvPr/>
          </p:nvSpPr>
          <p:spPr>
            <a:xfrm>
              <a:off x="8110363" y="5687743"/>
              <a:ext cx="2418934" cy="99116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320058" y="5845977"/>
              <a:ext cx="2032000" cy="736600"/>
            </a:xfrm>
            <a:prstGeom prst="rect">
              <a:avLst/>
            </a:prstGeom>
          </p:spPr>
        </p:pic>
        <p:sp>
          <p:nvSpPr>
            <p:cNvPr id="71" name="Rectangle 70"/>
            <p:cNvSpPr/>
            <p:nvPr/>
          </p:nvSpPr>
          <p:spPr>
            <a:xfrm>
              <a:off x="8110363" y="5304390"/>
              <a:ext cx="2418934" cy="40642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rPr>
                <a:t>MC</a:t>
              </a: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1196853" y="4632203"/>
            <a:ext cx="1197411" cy="635052"/>
            <a:chOff x="1055580" y="4658605"/>
            <a:chExt cx="1197411" cy="635052"/>
          </a:xfrm>
        </p:grpSpPr>
        <p:sp>
          <p:nvSpPr>
            <p:cNvPr id="66" name="Up-Down Arrow 65"/>
            <p:cNvSpPr/>
            <p:nvPr/>
          </p:nvSpPr>
          <p:spPr>
            <a:xfrm>
              <a:off x="1999925" y="4658605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1055580" y="4675478"/>
              <a:ext cx="102784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3200" dirty="0">
                  <a:latin typeface="Helvetica Neue" charset="0"/>
                  <a:ea typeface="Helvetica Neue" charset="0"/>
                  <a:cs typeface="Helvetica Neue" charset="0"/>
                </a:rPr>
                <a:t>RPC</a:t>
              </a:r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4256913" y="4632203"/>
            <a:ext cx="1197411" cy="635052"/>
            <a:chOff x="1055580" y="4658605"/>
            <a:chExt cx="1197411" cy="635052"/>
          </a:xfrm>
        </p:grpSpPr>
        <p:sp>
          <p:nvSpPr>
            <p:cNvPr id="74" name="Up-Down Arrow 73"/>
            <p:cNvSpPr/>
            <p:nvPr/>
          </p:nvSpPr>
          <p:spPr>
            <a:xfrm>
              <a:off x="1999925" y="4658605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1055580" y="4675478"/>
              <a:ext cx="102784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3200" dirty="0">
                  <a:latin typeface="Helvetica Neue" charset="0"/>
                  <a:ea typeface="Helvetica Neue" charset="0"/>
                  <a:cs typeface="Helvetica Neue" charset="0"/>
                </a:rPr>
                <a:t>RPC</a:t>
              </a:r>
            </a:p>
          </p:txBody>
        </p:sp>
      </p:grpSp>
      <p:grpSp>
        <p:nvGrpSpPr>
          <p:cNvPr id="76" name="Group 75"/>
          <p:cNvGrpSpPr/>
          <p:nvPr/>
        </p:nvGrpSpPr>
        <p:grpSpPr>
          <a:xfrm>
            <a:off x="6300548" y="4632203"/>
            <a:ext cx="1197411" cy="635052"/>
            <a:chOff x="1055580" y="4658605"/>
            <a:chExt cx="1197411" cy="635052"/>
          </a:xfrm>
        </p:grpSpPr>
        <p:sp>
          <p:nvSpPr>
            <p:cNvPr id="77" name="Up-Down Arrow 76"/>
            <p:cNvSpPr/>
            <p:nvPr/>
          </p:nvSpPr>
          <p:spPr>
            <a:xfrm>
              <a:off x="1999925" y="4658605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1055580" y="4675478"/>
              <a:ext cx="102784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3200" dirty="0">
                  <a:latin typeface="Helvetica Neue" charset="0"/>
                  <a:ea typeface="Helvetica Neue" charset="0"/>
                  <a:cs typeface="Helvetica Neue" charset="0"/>
                </a:rPr>
                <a:t>RPC</a:t>
              </a:r>
            </a:p>
          </p:txBody>
        </p:sp>
      </p:grpSp>
      <p:grpSp>
        <p:nvGrpSpPr>
          <p:cNvPr id="79" name="Group 78"/>
          <p:cNvGrpSpPr/>
          <p:nvPr/>
        </p:nvGrpSpPr>
        <p:grpSpPr>
          <a:xfrm>
            <a:off x="8624554" y="4632203"/>
            <a:ext cx="1197411" cy="635052"/>
            <a:chOff x="1055580" y="4658605"/>
            <a:chExt cx="1197411" cy="635052"/>
          </a:xfrm>
        </p:grpSpPr>
        <p:sp>
          <p:nvSpPr>
            <p:cNvPr id="80" name="Up-Down Arrow 79"/>
            <p:cNvSpPr/>
            <p:nvPr/>
          </p:nvSpPr>
          <p:spPr>
            <a:xfrm>
              <a:off x="1999925" y="4658605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1055580" y="4675478"/>
              <a:ext cx="102784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3200">
                  <a:latin typeface="Helvetica Neue" charset="0"/>
                  <a:ea typeface="Helvetica Neue" charset="0"/>
                  <a:cs typeface="Helvetica Neue" charset="0"/>
                </a:rPr>
                <a:t>RPC</a:t>
              </a:r>
            </a:p>
          </p:txBody>
        </p:sp>
      </p:grpSp>
      <p:sp>
        <p:nvSpPr>
          <p:cNvPr id="10" name="Rectangle 9"/>
          <p:cNvSpPr/>
          <p:nvPr/>
        </p:nvSpPr>
        <p:spPr>
          <a:xfrm>
            <a:off x="445538" y="1118351"/>
            <a:ext cx="11344152" cy="104570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itle 1"/>
          <p:cNvSpPr>
            <a:spLocks noGrp="1"/>
          </p:cNvSpPr>
          <p:nvPr>
            <p:ph type="title"/>
          </p:nvPr>
        </p:nvSpPr>
        <p:spPr>
          <a:xfrm>
            <a:off x="445538" y="-13145"/>
            <a:ext cx="11746462" cy="1325563"/>
          </a:xfrm>
        </p:spPr>
        <p:txBody>
          <a:bodyPr>
            <a:normAutofit/>
          </a:bodyPr>
          <a:lstStyle/>
          <a:p>
            <a:r>
              <a:rPr lang="en-US" sz="4000" dirty="0"/>
              <a:t>Clipper Decouples Applications and Models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08471" y="1209029"/>
            <a:ext cx="1909438" cy="867668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67685" y="1209029"/>
            <a:ext cx="1828581" cy="867668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30114" y="1209029"/>
            <a:ext cx="1194440" cy="867668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36759" y="1132711"/>
            <a:ext cx="1166301" cy="1019157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15263" y="1209029"/>
            <a:ext cx="1652740" cy="86766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45537" y="1356555"/>
            <a:ext cx="30221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Helvetica Neue" charset="0"/>
                <a:ea typeface="Helvetica Neue" charset="0"/>
                <a:cs typeface="Helvetica Neue" charset="0"/>
              </a:rPr>
              <a:t>Applications</a:t>
            </a:r>
          </a:p>
        </p:txBody>
      </p:sp>
      <p:grpSp>
        <p:nvGrpSpPr>
          <p:cNvPr id="29" name="Group 28"/>
          <p:cNvGrpSpPr/>
          <p:nvPr/>
        </p:nvGrpSpPr>
        <p:grpSpPr>
          <a:xfrm>
            <a:off x="10830370" y="6066011"/>
            <a:ext cx="542513" cy="147044"/>
            <a:chOff x="10658591" y="6109729"/>
            <a:chExt cx="874878" cy="237129"/>
          </a:xfrm>
        </p:grpSpPr>
        <p:sp>
          <p:nvSpPr>
            <p:cNvPr id="28" name="Oval 27"/>
            <p:cNvSpPr/>
            <p:nvPr/>
          </p:nvSpPr>
          <p:spPr>
            <a:xfrm>
              <a:off x="10658591" y="6109729"/>
              <a:ext cx="237129" cy="237129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/>
            <p:cNvSpPr/>
            <p:nvPr/>
          </p:nvSpPr>
          <p:spPr>
            <a:xfrm>
              <a:off x="10977466" y="6109729"/>
              <a:ext cx="237129" cy="237129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/>
            <p:cNvSpPr/>
            <p:nvPr/>
          </p:nvSpPr>
          <p:spPr>
            <a:xfrm>
              <a:off x="11296340" y="6109729"/>
              <a:ext cx="237129" cy="237129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12645237" y="5805565"/>
            <a:ext cx="2326716" cy="1095106"/>
            <a:chOff x="5142568" y="1782082"/>
            <a:chExt cx="2913611" cy="1371336"/>
          </a:xfrm>
        </p:grpSpPr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142568" y="1782082"/>
              <a:ext cx="2913611" cy="1068324"/>
            </a:xfrm>
            <a:prstGeom prst="rect">
              <a:avLst/>
            </a:prstGeom>
          </p:spPr>
        </p:pic>
        <p:sp>
          <p:nvSpPr>
            <p:cNvPr id="41" name="TextBox 40"/>
            <p:cNvSpPr txBox="1"/>
            <p:nvPr/>
          </p:nvSpPr>
          <p:spPr>
            <a:xfrm>
              <a:off x="6503490" y="2650350"/>
              <a:ext cx="1106050" cy="5030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>
                  <a:latin typeface="Gill Sans Light" charset="0"/>
                  <a:ea typeface="Gill Sans Light" charset="0"/>
                  <a:cs typeface="Gill Sans Light" charset="0"/>
                </a:rPr>
                <a:t>Create</a:t>
              </a:r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12971397" y="5443752"/>
            <a:ext cx="1711628" cy="1180396"/>
            <a:chOff x="8558827" y="2824768"/>
            <a:chExt cx="1711628" cy="1180396"/>
          </a:xfrm>
        </p:grpSpPr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11" cstate="screen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558827" y="2824768"/>
              <a:ext cx="1593117" cy="1004889"/>
            </a:xfrm>
            <a:prstGeom prst="rect">
              <a:avLst/>
            </a:prstGeom>
          </p:spPr>
        </p:pic>
        <p:sp>
          <p:nvSpPr>
            <p:cNvPr id="47" name="Rectangle 46"/>
            <p:cNvSpPr/>
            <p:nvPr/>
          </p:nvSpPr>
          <p:spPr>
            <a:xfrm>
              <a:off x="9197725" y="3235723"/>
              <a:ext cx="1072730" cy="769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400" b="1">
                  <a:solidFill>
                    <a:schemeClr val="bg1"/>
                  </a:solidFill>
                  <a:latin typeface="HelveticaNeue" charset="0"/>
                </a:rPr>
                <a:t>VW</a:t>
              </a:r>
              <a:endParaRPr lang="en-US" sz="4400">
                <a:solidFill>
                  <a:schemeClr val="bg1"/>
                </a:solidFill>
              </a:endParaRPr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19641" y="3517372"/>
            <a:ext cx="1629157" cy="77607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49805" y="3887281"/>
            <a:ext cx="2047697" cy="49391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3300395" y="3362785"/>
            <a:ext cx="2067648" cy="477856"/>
          </a:xfrm>
          <a:prstGeom prst="rect">
            <a:avLst/>
          </a:prstGeom>
        </p:spPr>
      </p:pic>
      <p:grpSp>
        <p:nvGrpSpPr>
          <p:cNvPr id="63" name="Group 62"/>
          <p:cNvGrpSpPr/>
          <p:nvPr/>
        </p:nvGrpSpPr>
        <p:grpSpPr>
          <a:xfrm>
            <a:off x="445537" y="5315148"/>
            <a:ext cx="3361842" cy="1374518"/>
            <a:chOff x="445537" y="4154449"/>
            <a:chExt cx="3361842" cy="1374518"/>
          </a:xfrm>
        </p:grpSpPr>
        <p:grpSp>
          <p:nvGrpSpPr>
            <p:cNvPr id="64" name="Group 63"/>
            <p:cNvGrpSpPr/>
            <p:nvPr/>
          </p:nvGrpSpPr>
          <p:grpSpPr>
            <a:xfrm>
              <a:off x="445537" y="4154449"/>
              <a:ext cx="3361842" cy="1374518"/>
              <a:chOff x="445537" y="5304390"/>
              <a:chExt cx="3361842" cy="1374518"/>
            </a:xfrm>
          </p:grpSpPr>
          <p:sp>
            <p:nvSpPr>
              <p:cNvPr id="82" name="Rectangle 81"/>
              <p:cNvSpPr/>
              <p:nvPr/>
            </p:nvSpPr>
            <p:spPr>
              <a:xfrm>
                <a:off x="445538" y="5687743"/>
                <a:ext cx="3361841" cy="99116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445537" y="5304390"/>
                <a:ext cx="3361842" cy="406426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chemeClr val="bg1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Model Container (MC)</a:t>
                </a:r>
              </a:p>
            </p:txBody>
          </p:sp>
        </p:grpSp>
        <p:pic>
          <p:nvPicPr>
            <p:cNvPr id="68" name="Picture 67"/>
            <p:cNvPicPr>
              <a:picLocks noChangeAspect="1"/>
            </p:cNvPicPr>
            <p:nvPr/>
          </p:nvPicPr>
          <p:blipFill>
            <a:blip r:embed="rId1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72031" y="4579360"/>
              <a:ext cx="1707129" cy="908047"/>
            </a:xfrm>
            <a:prstGeom prst="rect">
              <a:avLst/>
            </a:prstGeom>
          </p:spPr>
        </p:pic>
      </p:grpSp>
      <p:sp>
        <p:nvSpPr>
          <p:cNvPr id="6" name="Rectangle 5"/>
          <p:cNvSpPr/>
          <p:nvPr/>
        </p:nvSpPr>
        <p:spPr>
          <a:xfrm>
            <a:off x="6013745" y="6689666"/>
            <a:ext cx="2028712" cy="4211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7307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ctangle 59"/>
          <p:cNvSpPr/>
          <p:nvPr/>
        </p:nvSpPr>
        <p:spPr>
          <a:xfrm>
            <a:off x="8110363" y="6376250"/>
            <a:ext cx="2418934" cy="9911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4031690" y="6376250"/>
            <a:ext cx="1810909" cy="9911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45538" y="1118352"/>
            <a:ext cx="11344152" cy="64249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445567" y="2454116"/>
            <a:ext cx="11344122" cy="2812928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dirty="0">
              <a:solidFill>
                <a:schemeClr val="tx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33" name="Title 1"/>
          <p:cNvSpPr>
            <a:spLocks noGrp="1"/>
          </p:cNvSpPr>
          <p:nvPr>
            <p:ph type="title"/>
          </p:nvPr>
        </p:nvSpPr>
        <p:spPr>
          <a:xfrm>
            <a:off x="445538" y="-13145"/>
            <a:ext cx="11746462" cy="1325563"/>
          </a:xfrm>
        </p:spPr>
        <p:txBody>
          <a:bodyPr>
            <a:normAutofit/>
          </a:bodyPr>
          <a:lstStyle/>
          <a:p>
            <a:r>
              <a:rPr lang="en-US" sz="4000" dirty="0"/>
              <a:t>Clipper Architecture</a:t>
            </a:r>
          </a:p>
        </p:txBody>
      </p:sp>
      <p:sp>
        <p:nvSpPr>
          <p:cNvPr id="40" name="Rectangle 39"/>
          <p:cNvSpPr/>
          <p:nvPr/>
        </p:nvSpPr>
        <p:spPr>
          <a:xfrm>
            <a:off x="4949993" y="2357235"/>
            <a:ext cx="212750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Clipper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08471" y="1209029"/>
            <a:ext cx="1909438" cy="486742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67685" y="1209029"/>
            <a:ext cx="1828581" cy="486742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30114" y="1209029"/>
            <a:ext cx="1194440" cy="486742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36759" y="1132712"/>
            <a:ext cx="1166301" cy="57172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5263" y="1209029"/>
            <a:ext cx="1652740" cy="486742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20058" y="6469862"/>
            <a:ext cx="2032000" cy="59069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4285691" y="6436458"/>
            <a:ext cx="135909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 err="1">
                <a:latin typeface="Beirut" charset="-78"/>
                <a:ea typeface="Beirut" charset="-78"/>
                <a:cs typeface="Beirut" charset="-78"/>
              </a:rPr>
              <a:t>Caffe</a:t>
            </a:r>
            <a:endParaRPr lang="en-US" sz="4400" dirty="0">
              <a:latin typeface="Beirut" charset="-78"/>
              <a:ea typeface="Beirut" charset="-78"/>
              <a:cs typeface="Beirut" charset="-78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45537" y="1183891"/>
            <a:ext cx="30221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Helvetica Neue" charset="0"/>
                <a:ea typeface="Helvetica Neue" charset="0"/>
                <a:cs typeface="Helvetica Neue" charset="0"/>
              </a:rPr>
              <a:t>Applications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783991" y="1781929"/>
            <a:ext cx="1736806" cy="635052"/>
            <a:chOff x="783991" y="2298303"/>
            <a:chExt cx="1736806" cy="635052"/>
          </a:xfrm>
        </p:grpSpPr>
        <p:sp>
          <p:nvSpPr>
            <p:cNvPr id="22" name="TextBox 21"/>
            <p:cNvSpPr txBox="1"/>
            <p:nvPr/>
          </p:nvSpPr>
          <p:spPr>
            <a:xfrm>
              <a:off x="783991" y="2323442"/>
              <a:ext cx="148374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3200" dirty="0">
                  <a:latin typeface="Helvetica Neue" charset="0"/>
                  <a:ea typeface="Helvetica Neue" charset="0"/>
                  <a:cs typeface="Helvetica Neue" charset="0"/>
                </a:rPr>
                <a:t>Predict</a:t>
              </a:r>
            </a:p>
          </p:txBody>
        </p:sp>
        <p:sp>
          <p:nvSpPr>
            <p:cNvPr id="23" name="Up-Down Arrow 22"/>
            <p:cNvSpPr/>
            <p:nvPr/>
          </p:nvSpPr>
          <p:spPr>
            <a:xfrm>
              <a:off x="2267731" y="2298303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9498601" y="1781929"/>
            <a:ext cx="1970146" cy="635052"/>
            <a:chOff x="9498601" y="2298303"/>
            <a:chExt cx="1970146" cy="635052"/>
          </a:xfrm>
        </p:grpSpPr>
        <p:sp>
          <p:nvSpPr>
            <p:cNvPr id="50" name="TextBox 49"/>
            <p:cNvSpPr txBox="1"/>
            <p:nvPr/>
          </p:nvSpPr>
          <p:spPr>
            <a:xfrm>
              <a:off x="9741992" y="2323442"/>
              <a:ext cx="172675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Helvetica Neue" charset="0"/>
                  <a:ea typeface="Helvetica Neue" charset="0"/>
                  <a:cs typeface="Helvetica Neue" charset="0"/>
                </a:rPr>
                <a:t>Observe</a:t>
              </a:r>
            </a:p>
          </p:txBody>
        </p:sp>
        <p:sp>
          <p:nvSpPr>
            <p:cNvPr id="51" name="Up-Down Arrow 50"/>
            <p:cNvSpPr/>
            <p:nvPr/>
          </p:nvSpPr>
          <p:spPr>
            <a:xfrm>
              <a:off x="9498601" y="2298303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2" name="TextBox 51"/>
          <p:cNvSpPr txBox="1"/>
          <p:nvPr/>
        </p:nvSpPr>
        <p:spPr>
          <a:xfrm>
            <a:off x="4054677" y="1807068"/>
            <a:ext cx="41537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Helvetica Neue" charset="0"/>
                <a:ea typeface="Helvetica Neue" charset="0"/>
                <a:cs typeface="Helvetica Neue" charset="0"/>
              </a:rPr>
              <a:t>RPC/REST Interface</a:t>
            </a:r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06711" y="6354736"/>
            <a:ext cx="1764600" cy="1111072"/>
          </a:xfrm>
          <a:prstGeom prst="rect">
            <a:avLst/>
          </a:prstGeom>
        </p:spPr>
      </p:pic>
      <p:grpSp>
        <p:nvGrpSpPr>
          <p:cNvPr id="29" name="Group 28"/>
          <p:cNvGrpSpPr/>
          <p:nvPr/>
        </p:nvGrpSpPr>
        <p:grpSpPr>
          <a:xfrm>
            <a:off x="10830370" y="6399323"/>
            <a:ext cx="542513" cy="147044"/>
            <a:chOff x="10658591" y="6109729"/>
            <a:chExt cx="874878" cy="237129"/>
          </a:xfrm>
        </p:grpSpPr>
        <p:sp>
          <p:nvSpPr>
            <p:cNvPr id="28" name="Oval 27"/>
            <p:cNvSpPr/>
            <p:nvPr/>
          </p:nvSpPr>
          <p:spPr>
            <a:xfrm>
              <a:off x="10658591" y="6109729"/>
              <a:ext cx="237129" cy="237129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/>
            <p:cNvSpPr/>
            <p:nvPr/>
          </p:nvSpPr>
          <p:spPr>
            <a:xfrm>
              <a:off x="10977466" y="6109729"/>
              <a:ext cx="237129" cy="237129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/>
            <p:cNvSpPr/>
            <p:nvPr/>
          </p:nvSpPr>
          <p:spPr>
            <a:xfrm>
              <a:off x="11296340" y="6109729"/>
              <a:ext cx="237129" cy="237129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8" name="Rectangle 57"/>
          <p:cNvSpPr/>
          <p:nvPr/>
        </p:nvSpPr>
        <p:spPr>
          <a:xfrm>
            <a:off x="6079346" y="6376251"/>
            <a:ext cx="1810909" cy="829648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6079346" y="7227414"/>
            <a:ext cx="1810909" cy="4318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/>
          <p:cNvSpPr/>
          <p:nvPr/>
        </p:nvSpPr>
        <p:spPr>
          <a:xfrm>
            <a:off x="4031690" y="5992897"/>
            <a:ext cx="1810909" cy="40642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MC</a:t>
            </a:r>
          </a:p>
        </p:txBody>
      </p:sp>
      <p:sp>
        <p:nvSpPr>
          <p:cNvPr id="70" name="Rectangle 69"/>
          <p:cNvSpPr/>
          <p:nvPr/>
        </p:nvSpPr>
        <p:spPr>
          <a:xfrm>
            <a:off x="6079346" y="5992897"/>
            <a:ext cx="1810909" cy="40642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MC</a:t>
            </a:r>
          </a:p>
        </p:txBody>
      </p:sp>
      <p:sp>
        <p:nvSpPr>
          <p:cNvPr id="71" name="Rectangle 70"/>
          <p:cNvSpPr/>
          <p:nvPr/>
        </p:nvSpPr>
        <p:spPr>
          <a:xfrm>
            <a:off x="8110363" y="5992897"/>
            <a:ext cx="2418934" cy="40642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MC</a:t>
            </a:r>
          </a:p>
        </p:txBody>
      </p:sp>
      <p:grpSp>
        <p:nvGrpSpPr>
          <p:cNvPr id="35" name="Group 34"/>
          <p:cNvGrpSpPr/>
          <p:nvPr/>
        </p:nvGrpSpPr>
        <p:grpSpPr>
          <a:xfrm>
            <a:off x="1196853" y="5320710"/>
            <a:ext cx="1197411" cy="635052"/>
            <a:chOff x="1055580" y="4658605"/>
            <a:chExt cx="1197411" cy="635052"/>
          </a:xfrm>
        </p:grpSpPr>
        <p:sp>
          <p:nvSpPr>
            <p:cNvPr id="66" name="Up-Down Arrow 65"/>
            <p:cNvSpPr/>
            <p:nvPr/>
          </p:nvSpPr>
          <p:spPr>
            <a:xfrm>
              <a:off x="1999925" y="4658605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1055580" y="4675478"/>
              <a:ext cx="102784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3200">
                  <a:latin typeface="Helvetica Neue" charset="0"/>
                  <a:ea typeface="Helvetica Neue" charset="0"/>
                  <a:cs typeface="Helvetica Neue" charset="0"/>
                </a:rPr>
                <a:t>RPC</a:t>
              </a:r>
              <a:endParaRPr lang="en-US" sz="3200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4256913" y="5320710"/>
            <a:ext cx="1197411" cy="635052"/>
            <a:chOff x="1055580" y="4658605"/>
            <a:chExt cx="1197411" cy="635052"/>
          </a:xfrm>
        </p:grpSpPr>
        <p:sp>
          <p:nvSpPr>
            <p:cNvPr id="74" name="Up-Down Arrow 73"/>
            <p:cNvSpPr/>
            <p:nvPr/>
          </p:nvSpPr>
          <p:spPr>
            <a:xfrm>
              <a:off x="1999925" y="4658605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1055580" y="4675478"/>
              <a:ext cx="102784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3200">
                  <a:latin typeface="Helvetica Neue" charset="0"/>
                  <a:ea typeface="Helvetica Neue" charset="0"/>
                  <a:cs typeface="Helvetica Neue" charset="0"/>
                </a:rPr>
                <a:t>RPC</a:t>
              </a:r>
              <a:endParaRPr lang="en-US" sz="3200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grpSp>
        <p:nvGrpSpPr>
          <p:cNvPr id="76" name="Group 75"/>
          <p:cNvGrpSpPr/>
          <p:nvPr/>
        </p:nvGrpSpPr>
        <p:grpSpPr>
          <a:xfrm>
            <a:off x="6300548" y="5320710"/>
            <a:ext cx="1197411" cy="635052"/>
            <a:chOff x="1055580" y="4658605"/>
            <a:chExt cx="1197411" cy="635052"/>
          </a:xfrm>
        </p:grpSpPr>
        <p:sp>
          <p:nvSpPr>
            <p:cNvPr id="77" name="Up-Down Arrow 76"/>
            <p:cNvSpPr/>
            <p:nvPr/>
          </p:nvSpPr>
          <p:spPr>
            <a:xfrm>
              <a:off x="1999925" y="4658605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1055580" y="4675478"/>
              <a:ext cx="102784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3200">
                  <a:latin typeface="Helvetica Neue" charset="0"/>
                  <a:ea typeface="Helvetica Neue" charset="0"/>
                  <a:cs typeface="Helvetica Neue" charset="0"/>
                </a:rPr>
                <a:t>RPC</a:t>
              </a:r>
              <a:endParaRPr lang="en-US" sz="3200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grpSp>
        <p:nvGrpSpPr>
          <p:cNvPr id="79" name="Group 78"/>
          <p:cNvGrpSpPr/>
          <p:nvPr/>
        </p:nvGrpSpPr>
        <p:grpSpPr>
          <a:xfrm>
            <a:off x="8624554" y="5320710"/>
            <a:ext cx="1197411" cy="635052"/>
            <a:chOff x="1055580" y="4658605"/>
            <a:chExt cx="1197411" cy="635052"/>
          </a:xfrm>
        </p:grpSpPr>
        <p:sp>
          <p:nvSpPr>
            <p:cNvPr id="80" name="Up-Down Arrow 79"/>
            <p:cNvSpPr/>
            <p:nvPr/>
          </p:nvSpPr>
          <p:spPr>
            <a:xfrm>
              <a:off x="1999925" y="4658605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1055580" y="4675478"/>
              <a:ext cx="102784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3200">
                  <a:latin typeface="Helvetica Neue" charset="0"/>
                  <a:ea typeface="Helvetica Neue" charset="0"/>
                  <a:cs typeface="Helvetica Neue" charset="0"/>
                </a:rPr>
                <a:t>RPC</a:t>
              </a:r>
              <a:endParaRPr lang="en-US" sz="3200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634701" y="3946785"/>
            <a:ext cx="10997397" cy="1181124"/>
            <a:chOff x="634701" y="3946785"/>
            <a:chExt cx="10997397" cy="1181124"/>
          </a:xfrm>
        </p:grpSpPr>
        <p:sp>
          <p:nvSpPr>
            <p:cNvPr id="63" name="Rectangle 62"/>
            <p:cNvSpPr/>
            <p:nvPr/>
          </p:nvSpPr>
          <p:spPr>
            <a:xfrm>
              <a:off x="634701" y="3946785"/>
              <a:ext cx="10997397" cy="1181124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Ins="274320" rtlCol="0" anchor="ctr"/>
            <a:lstStyle/>
            <a:p>
              <a:pPr algn="r"/>
              <a:r>
                <a:rPr lang="en-US" sz="3200" dirty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rPr>
                <a:t>Model Abstraction Layer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37486" y="4029515"/>
              <a:ext cx="4684488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i="1" dirty="0">
                  <a:solidFill>
                    <a:schemeClr val="bg1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Provide a </a:t>
              </a:r>
              <a:r>
                <a:rPr lang="en-US" sz="2000" b="1" i="1" dirty="0">
                  <a:solidFill>
                    <a:schemeClr val="bg1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common interface </a:t>
              </a:r>
              <a:r>
                <a:rPr lang="en-US" sz="2000" i="1" dirty="0">
                  <a:solidFill>
                    <a:schemeClr val="bg1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to models</a:t>
              </a:r>
            </a:p>
            <a:p>
              <a:r>
                <a:rPr lang="en-US" sz="2000" i="1" dirty="0">
                  <a:solidFill>
                    <a:schemeClr val="bg1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while </a:t>
              </a:r>
              <a:r>
                <a:rPr lang="en-US" sz="2000" b="1" i="1" dirty="0">
                  <a:solidFill>
                    <a:schemeClr val="bg1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bounding latency </a:t>
              </a:r>
              <a:r>
                <a:rPr lang="en-US" sz="2000" i="1" dirty="0">
                  <a:solidFill>
                    <a:schemeClr val="bg1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and </a:t>
              </a:r>
              <a:br>
                <a:rPr lang="en-US" sz="2000" i="1" dirty="0">
                  <a:solidFill>
                    <a:schemeClr val="bg1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</a:br>
              <a:r>
                <a:rPr lang="en-US" sz="2000" b="1" i="1" dirty="0">
                  <a:solidFill>
                    <a:schemeClr val="bg1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maximizing throughput</a:t>
              </a:r>
              <a:r>
                <a:rPr lang="en-US" sz="2000" i="1" dirty="0">
                  <a:solidFill>
                    <a:schemeClr val="bg1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.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634701" y="3110253"/>
            <a:ext cx="10997397" cy="707886"/>
            <a:chOff x="634701" y="3110253"/>
            <a:chExt cx="10997397" cy="707886"/>
          </a:xfrm>
        </p:grpSpPr>
        <p:sp>
          <p:nvSpPr>
            <p:cNvPr id="85" name="Rectangle 84"/>
            <p:cNvSpPr/>
            <p:nvPr/>
          </p:nvSpPr>
          <p:spPr>
            <a:xfrm>
              <a:off x="634701" y="3126303"/>
              <a:ext cx="10997397" cy="675637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Ins="274320" rtlCol="0" anchor="ctr"/>
            <a:lstStyle/>
            <a:p>
              <a:pPr algn="r"/>
              <a:r>
                <a:rPr lang="en-US" sz="3200" dirty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rPr>
                <a:t>Model Selection Layer</a:t>
              </a:r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835577" y="3110253"/>
              <a:ext cx="605290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i="1" dirty="0">
                  <a:solidFill>
                    <a:schemeClr val="bg1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Improve accuracy through </a:t>
              </a:r>
              <a:r>
                <a:rPr lang="en-US" sz="2000" b="1" i="1" dirty="0">
                  <a:solidFill>
                    <a:schemeClr val="bg1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bandit methods and ensembles</a:t>
              </a:r>
              <a:r>
                <a:rPr lang="en-US" sz="2000" i="1" dirty="0">
                  <a:solidFill>
                    <a:schemeClr val="bg1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, </a:t>
              </a:r>
              <a:r>
                <a:rPr lang="en-US" sz="2000" b="1" i="1" dirty="0">
                  <a:solidFill>
                    <a:schemeClr val="bg1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online learning,</a:t>
              </a:r>
              <a:r>
                <a:rPr lang="en-US" sz="2000" i="1" dirty="0">
                  <a:solidFill>
                    <a:schemeClr val="bg1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 and </a:t>
              </a:r>
              <a:r>
                <a:rPr lang="en-US" sz="2000" b="1" i="1" dirty="0">
                  <a:solidFill>
                    <a:schemeClr val="bg1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personalization</a:t>
              </a: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445537" y="5992897"/>
            <a:ext cx="3361842" cy="1374518"/>
            <a:chOff x="445537" y="5992897"/>
            <a:chExt cx="3361842" cy="1374518"/>
          </a:xfrm>
        </p:grpSpPr>
        <p:sp>
          <p:nvSpPr>
            <p:cNvPr id="27" name="Rectangle 26"/>
            <p:cNvSpPr/>
            <p:nvPr/>
          </p:nvSpPr>
          <p:spPr>
            <a:xfrm>
              <a:off x="445538" y="6376250"/>
              <a:ext cx="3361841" cy="99116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/>
            <p:cNvSpPr/>
            <p:nvPr/>
          </p:nvSpPr>
          <p:spPr>
            <a:xfrm>
              <a:off x="445537" y="5992897"/>
              <a:ext cx="3361842" cy="40642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rPr>
                <a:t>Model Container (MC)</a:t>
              </a:r>
            </a:p>
          </p:txBody>
        </p:sp>
        <p:pic>
          <p:nvPicPr>
            <p:cNvPr id="54" name="Picture 53"/>
            <p:cNvPicPr>
              <a:picLocks noChangeAspect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72893" y="6436458"/>
              <a:ext cx="1707129" cy="90804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06432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ctangle 59"/>
          <p:cNvSpPr/>
          <p:nvPr/>
        </p:nvSpPr>
        <p:spPr>
          <a:xfrm>
            <a:off x="8110363" y="6376250"/>
            <a:ext cx="2418934" cy="9911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4031690" y="6376250"/>
            <a:ext cx="1810909" cy="9911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45538" y="1118352"/>
            <a:ext cx="11344152" cy="64249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445567" y="2454116"/>
            <a:ext cx="11344122" cy="2812928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dirty="0">
              <a:solidFill>
                <a:schemeClr val="tx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33" name="Title 1"/>
          <p:cNvSpPr>
            <a:spLocks noGrp="1"/>
          </p:cNvSpPr>
          <p:nvPr>
            <p:ph type="title"/>
          </p:nvPr>
        </p:nvSpPr>
        <p:spPr>
          <a:xfrm>
            <a:off x="445538" y="-13145"/>
            <a:ext cx="11746462" cy="1325563"/>
          </a:xfrm>
        </p:spPr>
        <p:txBody>
          <a:bodyPr>
            <a:normAutofit/>
          </a:bodyPr>
          <a:lstStyle/>
          <a:p>
            <a:r>
              <a:rPr lang="en-US" sz="4000" dirty="0"/>
              <a:t>Clipper Architecture</a:t>
            </a:r>
          </a:p>
        </p:txBody>
      </p:sp>
      <p:sp>
        <p:nvSpPr>
          <p:cNvPr id="40" name="Rectangle 39"/>
          <p:cNvSpPr/>
          <p:nvPr/>
        </p:nvSpPr>
        <p:spPr>
          <a:xfrm>
            <a:off x="4949993" y="2357235"/>
            <a:ext cx="212750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Clipper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08471" y="1209029"/>
            <a:ext cx="1909438" cy="486742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67685" y="1209029"/>
            <a:ext cx="1828581" cy="486742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30114" y="1209029"/>
            <a:ext cx="1194440" cy="486742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36759" y="1132712"/>
            <a:ext cx="1166301" cy="57172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5263" y="1209029"/>
            <a:ext cx="1652740" cy="486742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20058" y="6469862"/>
            <a:ext cx="2032000" cy="59069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4285691" y="6436458"/>
            <a:ext cx="135909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 err="1">
                <a:latin typeface="Beirut" charset="-78"/>
                <a:ea typeface="Beirut" charset="-78"/>
                <a:cs typeface="Beirut" charset="-78"/>
              </a:rPr>
              <a:t>Caffe</a:t>
            </a:r>
            <a:endParaRPr lang="en-US" sz="4400" dirty="0">
              <a:latin typeface="Beirut" charset="-78"/>
              <a:ea typeface="Beirut" charset="-78"/>
              <a:cs typeface="Beirut" charset="-78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45537" y="1183891"/>
            <a:ext cx="30221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Helvetica Neue" charset="0"/>
                <a:ea typeface="Helvetica Neue" charset="0"/>
                <a:cs typeface="Helvetica Neue" charset="0"/>
              </a:rPr>
              <a:t>Applications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783991" y="1781929"/>
            <a:ext cx="1736806" cy="635052"/>
            <a:chOff x="783991" y="2298303"/>
            <a:chExt cx="1736806" cy="635052"/>
          </a:xfrm>
        </p:grpSpPr>
        <p:sp>
          <p:nvSpPr>
            <p:cNvPr id="22" name="TextBox 21"/>
            <p:cNvSpPr txBox="1"/>
            <p:nvPr/>
          </p:nvSpPr>
          <p:spPr>
            <a:xfrm>
              <a:off x="783991" y="2323442"/>
              <a:ext cx="148374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3200" dirty="0">
                  <a:latin typeface="Helvetica Neue" charset="0"/>
                  <a:ea typeface="Helvetica Neue" charset="0"/>
                  <a:cs typeface="Helvetica Neue" charset="0"/>
                </a:rPr>
                <a:t>Predict</a:t>
              </a:r>
            </a:p>
          </p:txBody>
        </p:sp>
        <p:sp>
          <p:nvSpPr>
            <p:cNvPr id="23" name="Up-Down Arrow 22"/>
            <p:cNvSpPr/>
            <p:nvPr/>
          </p:nvSpPr>
          <p:spPr>
            <a:xfrm>
              <a:off x="2267731" y="2298303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9498601" y="1781929"/>
            <a:ext cx="1970146" cy="635052"/>
            <a:chOff x="9498601" y="2298303"/>
            <a:chExt cx="1970146" cy="635052"/>
          </a:xfrm>
        </p:grpSpPr>
        <p:sp>
          <p:nvSpPr>
            <p:cNvPr id="50" name="TextBox 49"/>
            <p:cNvSpPr txBox="1"/>
            <p:nvPr/>
          </p:nvSpPr>
          <p:spPr>
            <a:xfrm>
              <a:off x="9741992" y="2323442"/>
              <a:ext cx="172675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Helvetica Neue" charset="0"/>
                  <a:ea typeface="Helvetica Neue" charset="0"/>
                  <a:cs typeface="Helvetica Neue" charset="0"/>
                </a:rPr>
                <a:t>Observe</a:t>
              </a:r>
            </a:p>
          </p:txBody>
        </p:sp>
        <p:sp>
          <p:nvSpPr>
            <p:cNvPr id="51" name="Up-Down Arrow 50"/>
            <p:cNvSpPr/>
            <p:nvPr/>
          </p:nvSpPr>
          <p:spPr>
            <a:xfrm>
              <a:off x="9498601" y="2298303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2" name="TextBox 51"/>
          <p:cNvSpPr txBox="1"/>
          <p:nvPr/>
        </p:nvSpPr>
        <p:spPr>
          <a:xfrm>
            <a:off x="4054677" y="1807068"/>
            <a:ext cx="41537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Helvetica Neue" charset="0"/>
                <a:ea typeface="Helvetica Neue" charset="0"/>
                <a:cs typeface="Helvetica Neue" charset="0"/>
              </a:rPr>
              <a:t>RPC/REST Interface</a:t>
            </a:r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06711" y="6354736"/>
            <a:ext cx="1764600" cy="1111072"/>
          </a:xfrm>
          <a:prstGeom prst="rect">
            <a:avLst/>
          </a:prstGeom>
        </p:spPr>
      </p:pic>
      <p:grpSp>
        <p:nvGrpSpPr>
          <p:cNvPr id="29" name="Group 28"/>
          <p:cNvGrpSpPr/>
          <p:nvPr/>
        </p:nvGrpSpPr>
        <p:grpSpPr>
          <a:xfrm>
            <a:off x="10830370" y="6399323"/>
            <a:ext cx="542513" cy="147044"/>
            <a:chOff x="10658591" y="6109729"/>
            <a:chExt cx="874878" cy="237129"/>
          </a:xfrm>
        </p:grpSpPr>
        <p:sp>
          <p:nvSpPr>
            <p:cNvPr id="28" name="Oval 27"/>
            <p:cNvSpPr/>
            <p:nvPr/>
          </p:nvSpPr>
          <p:spPr>
            <a:xfrm>
              <a:off x="10658591" y="6109729"/>
              <a:ext cx="237129" cy="237129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/>
            <p:cNvSpPr/>
            <p:nvPr/>
          </p:nvSpPr>
          <p:spPr>
            <a:xfrm>
              <a:off x="10977466" y="6109729"/>
              <a:ext cx="237129" cy="237129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/>
            <p:cNvSpPr/>
            <p:nvPr/>
          </p:nvSpPr>
          <p:spPr>
            <a:xfrm>
              <a:off x="11296340" y="6109729"/>
              <a:ext cx="237129" cy="237129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8" name="Rectangle 57"/>
          <p:cNvSpPr/>
          <p:nvPr/>
        </p:nvSpPr>
        <p:spPr>
          <a:xfrm>
            <a:off x="6079346" y="6376251"/>
            <a:ext cx="1810909" cy="829648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6079346" y="7227414"/>
            <a:ext cx="1810909" cy="4318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/>
          <p:cNvSpPr/>
          <p:nvPr/>
        </p:nvSpPr>
        <p:spPr>
          <a:xfrm>
            <a:off x="4031690" y="5992897"/>
            <a:ext cx="1810909" cy="40642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MC</a:t>
            </a:r>
          </a:p>
        </p:txBody>
      </p:sp>
      <p:sp>
        <p:nvSpPr>
          <p:cNvPr id="70" name="Rectangle 69"/>
          <p:cNvSpPr/>
          <p:nvPr/>
        </p:nvSpPr>
        <p:spPr>
          <a:xfrm>
            <a:off x="6079346" y="5992897"/>
            <a:ext cx="1810909" cy="40642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MC</a:t>
            </a:r>
          </a:p>
        </p:txBody>
      </p:sp>
      <p:sp>
        <p:nvSpPr>
          <p:cNvPr id="71" name="Rectangle 70"/>
          <p:cNvSpPr/>
          <p:nvPr/>
        </p:nvSpPr>
        <p:spPr>
          <a:xfrm>
            <a:off x="8110363" y="5992897"/>
            <a:ext cx="2418934" cy="40642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MC</a:t>
            </a:r>
          </a:p>
        </p:txBody>
      </p:sp>
      <p:grpSp>
        <p:nvGrpSpPr>
          <p:cNvPr id="35" name="Group 34"/>
          <p:cNvGrpSpPr/>
          <p:nvPr/>
        </p:nvGrpSpPr>
        <p:grpSpPr>
          <a:xfrm>
            <a:off x="1196853" y="5320710"/>
            <a:ext cx="1197411" cy="635052"/>
            <a:chOff x="1055580" y="4658605"/>
            <a:chExt cx="1197411" cy="635052"/>
          </a:xfrm>
        </p:grpSpPr>
        <p:sp>
          <p:nvSpPr>
            <p:cNvPr id="66" name="Up-Down Arrow 65"/>
            <p:cNvSpPr/>
            <p:nvPr/>
          </p:nvSpPr>
          <p:spPr>
            <a:xfrm>
              <a:off x="1999925" y="4658605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1055580" y="4675478"/>
              <a:ext cx="102784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3200" dirty="0">
                  <a:latin typeface="Helvetica Neue" charset="0"/>
                  <a:ea typeface="Helvetica Neue" charset="0"/>
                  <a:cs typeface="Helvetica Neue" charset="0"/>
                </a:rPr>
                <a:t>RPC</a:t>
              </a:r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4256913" y="5320710"/>
            <a:ext cx="1197411" cy="635052"/>
            <a:chOff x="1055580" y="4658605"/>
            <a:chExt cx="1197411" cy="635052"/>
          </a:xfrm>
        </p:grpSpPr>
        <p:sp>
          <p:nvSpPr>
            <p:cNvPr id="74" name="Up-Down Arrow 73"/>
            <p:cNvSpPr/>
            <p:nvPr/>
          </p:nvSpPr>
          <p:spPr>
            <a:xfrm>
              <a:off x="1999925" y="4658605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1055580" y="4675478"/>
              <a:ext cx="102784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3200">
                  <a:latin typeface="Helvetica Neue" charset="0"/>
                  <a:ea typeface="Helvetica Neue" charset="0"/>
                  <a:cs typeface="Helvetica Neue" charset="0"/>
                </a:rPr>
                <a:t>RPC</a:t>
              </a:r>
              <a:endParaRPr lang="en-US" sz="3200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grpSp>
        <p:nvGrpSpPr>
          <p:cNvPr id="76" name="Group 75"/>
          <p:cNvGrpSpPr/>
          <p:nvPr/>
        </p:nvGrpSpPr>
        <p:grpSpPr>
          <a:xfrm>
            <a:off x="6300548" y="5320710"/>
            <a:ext cx="1197411" cy="635052"/>
            <a:chOff x="1055580" y="4658605"/>
            <a:chExt cx="1197411" cy="635052"/>
          </a:xfrm>
        </p:grpSpPr>
        <p:sp>
          <p:nvSpPr>
            <p:cNvPr id="77" name="Up-Down Arrow 76"/>
            <p:cNvSpPr/>
            <p:nvPr/>
          </p:nvSpPr>
          <p:spPr>
            <a:xfrm>
              <a:off x="1999925" y="4658605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1055580" y="4675478"/>
              <a:ext cx="102784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3200">
                  <a:latin typeface="Helvetica Neue" charset="0"/>
                  <a:ea typeface="Helvetica Neue" charset="0"/>
                  <a:cs typeface="Helvetica Neue" charset="0"/>
                </a:rPr>
                <a:t>RPC</a:t>
              </a:r>
              <a:endParaRPr lang="en-US" sz="3200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grpSp>
        <p:nvGrpSpPr>
          <p:cNvPr id="79" name="Group 78"/>
          <p:cNvGrpSpPr/>
          <p:nvPr/>
        </p:nvGrpSpPr>
        <p:grpSpPr>
          <a:xfrm>
            <a:off x="8624554" y="5320710"/>
            <a:ext cx="1197411" cy="635052"/>
            <a:chOff x="1055580" y="4658605"/>
            <a:chExt cx="1197411" cy="635052"/>
          </a:xfrm>
        </p:grpSpPr>
        <p:sp>
          <p:nvSpPr>
            <p:cNvPr id="80" name="Up-Down Arrow 79"/>
            <p:cNvSpPr/>
            <p:nvPr/>
          </p:nvSpPr>
          <p:spPr>
            <a:xfrm>
              <a:off x="1999925" y="4658605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1055580" y="4675478"/>
              <a:ext cx="102784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3200">
                  <a:latin typeface="Helvetica Neue" charset="0"/>
                  <a:ea typeface="Helvetica Neue" charset="0"/>
                  <a:cs typeface="Helvetica Neue" charset="0"/>
                </a:rPr>
                <a:t>RPC</a:t>
              </a:r>
              <a:endParaRPr lang="en-US" sz="3200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634701" y="3126303"/>
            <a:ext cx="10997397" cy="675637"/>
            <a:chOff x="634701" y="3126303"/>
            <a:chExt cx="10997397" cy="675637"/>
          </a:xfrm>
        </p:grpSpPr>
        <p:sp>
          <p:nvSpPr>
            <p:cNvPr id="64" name="Rectangle 63"/>
            <p:cNvSpPr/>
            <p:nvPr/>
          </p:nvSpPr>
          <p:spPr>
            <a:xfrm>
              <a:off x="634701" y="3126303"/>
              <a:ext cx="10997397" cy="675637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Ins="274320" rtlCol="0" anchor="ctr"/>
            <a:lstStyle/>
            <a:p>
              <a:pPr algn="r"/>
              <a:r>
                <a:rPr lang="en-US" sz="3200" dirty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rPr>
                <a:t>Model Selection Layer</a:t>
              </a: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780876" y="3232105"/>
              <a:ext cx="5042536" cy="474751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Ins="91440"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  <a:latin typeface="Helvetica Neue" charset="0"/>
                  <a:ea typeface="Helvetica Neue" charset="0"/>
                  <a:cs typeface="Helvetica Neue" charset="0"/>
                </a:rPr>
                <a:t>Selection Policy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634701" y="3946785"/>
            <a:ext cx="10997397" cy="1181124"/>
            <a:chOff x="634701" y="3898271"/>
            <a:chExt cx="10997397" cy="1181124"/>
          </a:xfrm>
        </p:grpSpPr>
        <p:sp>
          <p:nvSpPr>
            <p:cNvPr id="63" name="Rectangle 62"/>
            <p:cNvSpPr/>
            <p:nvPr/>
          </p:nvSpPr>
          <p:spPr>
            <a:xfrm>
              <a:off x="634701" y="3898271"/>
              <a:ext cx="10997397" cy="1181124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Ins="274320" rtlCol="0" anchor="ctr"/>
            <a:lstStyle/>
            <a:p>
              <a:pPr algn="r"/>
              <a:r>
                <a:rPr lang="en-US" sz="320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rPr>
                <a:t>Model Abstraction Layer</a:t>
              </a:r>
              <a:endParaRPr lang="en-US" sz="3200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82" name="Rounded Rectangle 81"/>
            <p:cNvSpPr/>
            <p:nvPr/>
          </p:nvSpPr>
          <p:spPr>
            <a:xfrm>
              <a:off x="780876" y="3971235"/>
              <a:ext cx="5042536" cy="474751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Ins="91440"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  <a:latin typeface="Helvetica Neue" charset="0"/>
                  <a:ea typeface="Helvetica Neue" charset="0"/>
                  <a:cs typeface="Helvetica Neue" charset="0"/>
                </a:rPr>
                <a:t>Caching</a:t>
              </a:r>
            </a:p>
          </p:txBody>
        </p:sp>
        <p:sp>
          <p:nvSpPr>
            <p:cNvPr id="83" name="Rounded Rectangle 82"/>
            <p:cNvSpPr/>
            <p:nvPr/>
          </p:nvSpPr>
          <p:spPr>
            <a:xfrm>
              <a:off x="780876" y="4531828"/>
              <a:ext cx="5042536" cy="474751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Ins="91440"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  <a:latin typeface="Helvetica Neue" charset="0"/>
                  <a:ea typeface="Helvetica Neue" charset="0"/>
                  <a:cs typeface="Helvetica Neue" charset="0"/>
                </a:rPr>
                <a:t>Adaptive Batching</a:t>
              </a:r>
            </a:p>
          </p:txBody>
        </p:sp>
      </p:grpSp>
      <p:grpSp>
        <p:nvGrpSpPr>
          <p:cNvPr id="84" name="Group 83"/>
          <p:cNvGrpSpPr/>
          <p:nvPr/>
        </p:nvGrpSpPr>
        <p:grpSpPr>
          <a:xfrm>
            <a:off x="445537" y="5992897"/>
            <a:ext cx="3361842" cy="1374518"/>
            <a:chOff x="445537" y="5992897"/>
            <a:chExt cx="3361842" cy="1374518"/>
          </a:xfrm>
        </p:grpSpPr>
        <p:sp>
          <p:nvSpPr>
            <p:cNvPr id="85" name="Rectangle 84"/>
            <p:cNvSpPr/>
            <p:nvPr/>
          </p:nvSpPr>
          <p:spPr>
            <a:xfrm>
              <a:off x="445538" y="6376250"/>
              <a:ext cx="3361841" cy="99116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ectangle 85"/>
            <p:cNvSpPr/>
            <p:nvPr/>
          </p:nvSpPr>
          <p:spPr>
            <a:xfrm>
              <a:off x="445537" y="5992897"/>
              <a:ext cx="3361842" cy="40642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rPr>
                <a:t>Model Container (MC)</a:t>
              </a:r>
            </a:p>
          </p:txBody>
        </p:sp>
        <p:pic>
          <p:nvPicPr>
            <p:cNvPr id="87" name="Picture 86"/>
            <p:cNvPicPr>
              <a:picLocks noChangeAspect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72893" y="6436458"/>
              <a:ext cx="1707129" cy="90804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61191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ctangle 59"/>
          <p:cNvSpPr/>
          <p:nvPr/>
        </p:nvSpPr>
        <p:spPr>
          <a:xfrm>
            <a:off x="8110363" y="2509453"/>
            <a:ext cx="2418934" cy="9911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4031690" y="2509453"/>
            <a:ext cx="1810909" cy="9911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445538" y="2509453"/>
            <a:ext cx="3361841" cy="9911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45538" y="-2748445"/>
            <a:ext cx="11344152" cy="64249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445567" y="-1412681"/>
            <a:ext cx="11344122" cy="2812928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dirty="0">
              <a:solidFill>
                <a:schemeClr val="tx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4949993" y="-1509562"/>
            <a:ext cx="212750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Clipper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08471" y="-2657768"/>
            <a:ext cx="1909438" cy="486742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67685" y="-2657768"/>
            <a:ext cx="1828581" cy="486742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30114" y="-2657768"/>
            <a:ext cx="1194440" cy="486742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36759" y="-2734085"/>
            <a:ext cx="1166301" cy="57172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5263" y="-2657768"/>
            <a:ext cx="1652740" cy="486742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20058" y="2678370"/>
            <a:ext cx="2032000" cy="736037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4285691" y="2644967"/>
            <a:ext cx="135909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 err="1">
                <a:latin typeface="Beirut" charset="-78"/>
                <a:ea typeface="Beirut" charset="-78"/>
                <a:cs typeface="Beirut" charset="-78"/>
              </a:rPr>
              <a:t>Caffe</a:t>
            </a:r>
            <a:endParaRPr lang="en-US" sz="4400" dirty="0">
              <a:latin typeface="Beirut" charset="-78"/>
              <a:ea typeface="Beirut" charset="-78"/>
              <a:cs typeface="Beirut" charset="-78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45537" y="-2682906"/>
            <a:ext cx="30221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Helvetica Neue" charset="0"/>
                <a:ea typeface="Helvetica Neue" charset="0"/>
                <a:cs typeface="Helvetica Neue" charset="0"/>
              </a:rPr>
              <a:t>Applications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783991" y="-2084868"/>
            <a:ext cx="1736806" cy="635052"/>
            <a:chOff x="783991" y="2298303"/>
            <a:chExt cx="1736806" cy="635052"/>
          </a:xfrm>
        </p:grpSpPr>
        <p:sp>
          <p:nvSpPr>
            <p:cNvPr id="22" name="TextBox 21"/>
            <p:cNvSpPr txBox="1"/>
            <p:nvPr/>
          </p:nvSpPr>
          <p:spPr>
            <a:xfrm>
              <a:off x="783991" y="2323442"/>
              <a:ext cx="148374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3200" dirty="0">
                  <a:latin typeface="Helvetica Neue" charset="0"/>
                  <a:ea typeface="Helvetica Neue" charset="0"/>
                  <a:cs typeface="Helvetica Neue" charset="0"/>
                </a:rPr>
                <a:t>Predict</a:t>
              </a:r>
            </a:p>
          </p:txBody>
        </p:sp>
        <p:sp>
          <p:nvSpPr>
            <p:cNvPr id="23" name="Up-Down Arrow 22"/>
            <p:cNvSpPr/>
            <p:nvPr/>
          </p:nvSpPr>
          <p:spPr>
            <a:xfrm>
              <a:off x="2267731" y="2298303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9498601" y="-2084868"/>
            <a:ext cx="1970146" cy="635052"/>
            <a:chOff x="9498601" y="2298303"/>
            <a:chExt cx="1970146" cy="635052"/>
          </a:xfrm>
        </p:grpSpPr>
        <p:sp>
          <p:nvSpPr>
            <p:cNvPr id="50" name="TextBox 49"/>
            <p:cNvSpPr txBox="1"/>
            <p:nvPr/>
          </p:nvSpPr>
          <p:spPr>
            <a:xfrm>
              <a:off x="9741992" y="2323442"/>
              <a:ext cx="172675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Helvetica Neue" charset="0"/>
                  <a:ea typeface="Helvetica Neue" charset="0"/>
                  <a:cs typeface="Helvetica Neue" charset="0"/>
                </a:rPr>
                <a:t>Observe</a:t>
              </a:r>
            </a:p>
          </p:txBody>
        </p:sp>
        <p:sp>
          <p:nvSpPr>
            <p:cNvPr id="51" name="Up-Down Arrow 50"/>
            <p:cNvSpPr/>
            <p:nvPr/>
          </p:nvSpPr>
          <p:spPr>
            <a:xfrm>
              <a:off x="9498601" y="2298303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2" name="TextBox 51"/>
          <p:cNvSpPr txBox="1"/>
          <p:nvPr/>
        </p:nvSpPr>
        <p:spPr>
          <a:xfrm>
            <a:off x="4054677" y="-2059729"/>
            <a:ext cx="41537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Helvetica Neue" charset="0"/>
                <a:ea typeface="Helvetica Neue" charset="0"/>
                <a:cs typeface="Helvetica Neue" charset="0"/>
              </a:rPr>
              <a:t>RPC/REST Interface</a:t>
            </a:r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1957" y="2722835"/>
            <a:ext cx="3213573" cy="610849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06711" y="2487938"/>
            <a:ext cx="1764600" cy="1347739"/>
          </a:xfrm>
          <a:prstGeom prst="rect">
            <a:avLst/>
          </a:prstGeom>
        </p:spPr>
      </p:pic>
      <p:grpSp>
        <p:nvGrpSpPr>
          <p:cNvPr id="29" name="Group 28"/>
          <p:cNvGrpSpPr/>
          <p:nvPr/>
        </p:nvGrpSpPr>
        <p:grpSpPr>
          <a:xfrm>
            <a:off x="10830370" y="2805909"/>
            <a:ext cx="542513" cy="147044"/>
            <a:chOff x="10658591" y="6109729"/>
            <a:chExt cx="874878" cy="237129"/>
          </a:xfrm>
        </p:grpSpPr>
        <p:sp>
          <p:nvSpPr>
            <p:cNvPr id="28" name="Oval 27"/>
            <p:cNvSpPr/>
            <p:nvPr/>
          </p:nvSpPr>
          <p:spPr>
            <a:xfrm>
              <a:off x="10658591" y="6109729"/>
              <a:ext cx="237129" cy="237129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/>
            <p:cNvSpPr/>
            <p:nvPr/>
          </p:nvSpPr>
          <p:spPr>
            <a:xfrm>
              <a:off x="10977466" y="6109729"/>
              <a:ext cx="237129" cy="237129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/>
            <p:cNvSpPr/>
            <p:nvPr/>
          </p:nvSpPr>
          <p:spPr>
            <a:xfrm>
              <a:off x="11296340" y="6109729"/>
              <a:ext cx="237129" cy="237129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8" name="Rectangle 57"/>
          <p:cNvSpPr/>
          <p:nvPr/>
        </p:nvSpPr>
        <p:spPr>
          <a:xfrm>
            <a:off x="6079346" y="2509454"/>
            <a:ext cx="1810909" cy="991164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6079346" y="3522133"/>
            <a:ext cx="1810909" cy="4318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634701" y="-740494"/>
            <a:ext cx="10997397" cy="675637"/>
            <a:chOff x="634701" y="3126303"/>
            <a:chExt cx="10997397" cy="675637"/>
          </a:xfrm>
        </p:grpSpPr>
        <p:sp>
          <p:nvSpPr>
            <p:cNvPr id="64" name="Rectangle 63"/>
            <p:cNvSpPr/>
            <p:nvPr/>
          </p:nvSpPr>
          <p:spPr>
            <a:xfrm>
              <a:off x="634701" y="3126303"/>
              <a:ext cx="10997397" cy="675637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Ins="274320" rtlCol="0" anchor="ctr"/>
            <a:lstStyle/>
            <a:p>
              <a:pPr algn="r"/>
              <a:r>
                <a:rPr lang="en-US" sz="3200" dirty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rPr>
                <a:t>Correction Layer</a:t>
              </a: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780876" y="3232105"/>
              <a:ext cx="5042536" cy="474751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Ins="91440"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  <a:latin typeface="Helvetica Neue" charset="0"/>
                  <a:ea typeface="Helvetica Neue" charset="0"/>
                  <a:cs typeface="Helvetica Neue" charset="0"/>
                </a:rPr>
                <a:t>Correction Policy</a:t>
              </a:r>
            </a:p>
          </p:txBody>
        </p:sp>
      </p:grpSp>
      <p:sp>
        <p:nvSpPr>
          <p:cNvPr id="67" name="Rectangle 66"/>
          <p:cNvSpPr/>
          <p:nvPr/>
        </p:nvSpPr>
        <p:spPr>
          <a:xfrm>
            <a:off x="445537" y="2126100"/>
            <a:ext cx="3361842" cy="40642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Model Wrapper (MW)</a:t>
            </a:r>
          </a:p>
        </p:txBody>
      </p:sp>
      <p:sp>
        <p:nvSpPr>
          <p:cNvPr id="69" name="Rectangle 68"/>
          <p:cNvSpPr/>
          <p:nvPr/>
        </p:nvSpPr>
        <p:spPr>
          <a:xfrm>
            <a:off x="4031690" y="2126100"/>
            <a:ext cx="1810909" cy="40642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MW</a:t>
            </a:r>
          </a:p>
        </p:txBody>
      </p:sp>
      <p:sp>
        <p:nvSpPr>
          <p:cNvPr id="70" name="Rectangle 69"/>
          <p:cNvSpPr/>
          <p:nvPr/>
        </p:nvSpPr>
        <p:spPr>
          <a:xfrm>
            <a:off x="6079346" y="2126100"/>
            <a:ext cx="1810909" cy="40642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MW</a:t>
            </a:r>
          </a:p>
        </p:txBody>
      </p:sp>
      <p:sp>
        <p:nvSpPr>
          <p:cNvPr id="71" name="Rectangle 70"/>
          <p:cNvSpPr/>
          <p:nvPr/>
        </p:nvSpPr>
        <p:spPr>
          <a:xfrm>
            <a:off x="8110363" y="2126100"/>
            <a:ext cx="2418934" cy="40642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MW</a:t>
            </a:r>
          </a:p>
        </p:txBody>
      </p:sp>
      <p:grpSp>
        <p:nvGrpSpPr>
          <p:cNvPr id="35" name="Group 34"/>
          <p:cNvGrpSpPr/>
          <p:nvPr/>
        </p:nvGrpSpPr>
        <p:grpSpPr>
          <a:xfrm>
            <a:off x="1196853" y="1453913"/>
            <a:ext cx="1197411" cy="635052"/>
            <a:chOff x="1055580" y="4658605"/>
            <a:chExt cx="1197411" cy="635052"/>
          </a:xfrm>
        </p:grpSpPr>
        <p:sp>
          <p:nvSpPr>
            <p:cNvPr id="66" name="Up-Down Arrow 65"/>
            <p:cNvSpPr/>
            <p:nvPr/>
          </p:nvSpPr>
          <p:spPr>
            <a:xfrm>
              <a:off x="1999925" y="4658605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1055580" y="4675478"/>
              <a:ext cx="102784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3200" dirty="0">
                  <a:latin typeface="Helvetica Neue" charset="0"/>
                  <a:ea typeface="Helvetica Neue" charset="0"/>
                  <a:cs typeface="Helvetica Neue" charset="0"/>
                </a:rPr>
                <a:t>RPC</a:t>
              </a:r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4256913" y="1453913"/>
            <a:ext cx="1197411" cy="635052"/>
            <a:chOff x="1055580" y="4658605"/>
            <a:chExt cx="1197411" cy="635052"/>
          </a:xfrm>
        </p:grpSpPr>
        <p:sp>
          <p:nvSpPr>
            <p:cNvPr id="74" name="Up-Down Arrow 73"/>
            <p:cNvSpPr/>
            <p:nvPr/>
          </p:nvSpPr>
          <p:spPr>
            <a:xfrm>
              <a:off x="1999925" y="4658605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1055580" y="4675478"/>
              <a:ext cx="102784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3200">
                  <a:latin typeface="Helvetica Neue" charset="0"/>
                  <a:ea typeface="Helvetica Neue" charset="0"/>
                  <a:cs typeface="Helvetica Neue" charset="0"/>
                </a:rPr>
                <a:t>RPC</a:t>
              </a:r>
              <a:endParaRPr lang="en-US" sz="3200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grpSp>
        <p:nvGrpSpPr>
          <p:cNvPr id="76" name="Group 75"/>
          <p:cNvGrpSpPr/>
          <p:nvPr/>
        </p:nvGrpSpPr>
        <p:grpSpPr>
          <a:xfrm>
            <a:off x="6300548" y="1453913"/>
            <a:ext cx="1197411" cy="635052"/>
            <a:chOff x="1055580" y="4658605"/>
            <a:chExt cx="1197411" cy="635052"/>
          </a:xfrm>
        </p:grpSpPr>
        <p:sp>
          <p:nvSpPr>
            <p:cNvPr id="77" name="Up-Down Arrow 76"/>
            <p:cNvSpPr/>
            <p:nvPr/>
          </p:nvSpPr>
          <p:spPr>
            <a:xfrm>
              <a:off x="1999925" y="4658605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1055580" y="4675478"/>
              <a:ext cx="102784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3200">
                  <a:latin typeface="Helvetica Neue" charset="0"/>
                  <a:ea typeface="Helvetica Neue" charset="0"/>
                  <a:cs typeface="Helvetica Neue" charset="0"/>
                </a:rPr>
                <a:t>RPC</a:t>
              </a:r>
              <a:endParaRPr lang="en-US" sz="3200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grpSp>
        <p:nvGrpSpPr>
          <p:cNvPr id="79" name="Group 78"/>
          <p:cNvGrpSpPr/>
          <p:nvPr/>
        </p:nvGrpSpPr>
        <p:grpSpPr>
          <a:xfrm>
            <a:off x="8624554" y="1453913"/>
            <a:ext cx="1197411" cy="635052"/>
            <a:chOff x="1055580" y="4658605"/>
            <a:chExt cx="1197411" cy="635052"/>
          </a:xfrm>
        </p:grpSpPr>
        <p:sp>
          <p:nvSpPr>
            <p:cNvPr id="80" name="Up-Down Arrow 79"/>
            <p:cNvSpPr/>
            <p:nvPr/>
          </p:nvSpPr>
          <p:spPr>
            <a:xfrm>
              <a:off x="1999925" y="4658605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1055580" y="4675478"/>
              <a:ext cx="102784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3200">
                  <a:latin typeface="Helvetica Neue" charset="0"/>
                  <a:ea typeface="Helvetica Neue" charset="0"/>
                  <a:cs typeface="Helvetica Neue" charset="0"/>
                </a:rPr>
                <a:t>RPC</a:t>
              </a:r>
              <a:endParaRPr lang="en-US" sz="3200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634701" y="79988"/>
            <a:ext cx="10997397" cy="1181124"/>
            <a:chOff x="634701" y="3898271"/>
            <a:chExt cx="10997397" cy="1181124"/>
          </a:xfrm>
        </p:grpSpPr>
        <p:sp>
          <p:nvSpPr>
            <p:cNvPr id="63" name="Rectangle 62"/>
            <p:cNvSpPr/>
            <p:nvPr/>
          </p:nvSpPr>
          <p:spPr>
            <a:xfrm>
              <a:off x="634701" y="3898271"/>
              <a:ext cx="10997397" cy="1181124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Ins="274320" rtlCol="0" anchor="ctr"/>
            <a:lstStyle/>
            <a:p>
              <a:pPr algn="r"/>
              <a:r>
                <a:rPr lang="en-US" sz="320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rPr>
                <a:t>Model Abstraction Layer</a:t>
              </a:r>
              <a:endParaRPr lang="en-US" sz="3200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82" name="Rounded Rectangle 81"/>
            <p:cNvSpPr/>
            <p:nvPr/>
          </p:nvSpPr>
          <p:spPr>
            <a:xfrm>
              <a:off x="780876" y="3971235"/>
              <a:ext cx="5042536" cy="474751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Ins="91440"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  <a:latin typeface="Helvetica Neue" charset="0"/>
                  <a:ea typeface="Helvetica Neue" charset="0"/>
                  <a:cs typeface="Helvetica Neue" charset="0"/>
                </a:rPr>
                <a:t>Approximate Caching</a:t>
              </a:r>
            </a:p>
          </p:txBody>
        </p:sp>
        <p:sp>
          <p:nvSpPr>
            <p:cNvPr id="83" name="Rounded Rectangle 82"/>
            <p:cNvSpPr/>
            <p:nvPr/>
          </p:nvSpPr>
          <p:spPr>
            <a:xfrm>
              <a:off x="780876" y="4531828"/>
              <a:ext cx="5042536" cy="474751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Ins="91440"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  <a:latin typeface="Helvetica Neue" charset="0"/>
                  <a:ea typeface="Helvetica Neue" charset="0"/>
                  <a:cs typeface="Helvetica Neue" charset="0"/>
                </a:rPr>
                <a:t>Adaptive Batching</a:t>
              </a:r>
            </a:p>
          </p:txBody>
        </p:sp>
      </p:grpSp>
      <p:sp>
        <p:nvSpPr>
          <p:cNvPr id="8" name="Rectangle 7"/>
          <p:cNvSpPr/>
          <p:nvPr/>
        </p:nvSpPr>
        <p:spPr>
          <a:xfrm>
            <a:off x="979479" y="6858000"/>
            <a:ext cx="1039340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latin typeface="Helvetica Neue" charset="0"/>
                <a:ea typeface="Helvetica Neue" charset="0"/>
                <a:cs typeface="Helvetica Neue" charset="0"/>
              </a:rPr>
              <a:t>Provide a </a:t>
            </a:r>
            <a:r>
              <a:rPr lang="en-US" sz="3200" b="1" dirty="0">
                <a:latin typeface="Helvetica Neue" charset="0"/>
                <a:ea typeface="Helvetica Neue" charset="0"/>
                <a:cs typeface="Helvetica Neue" charset="0"/>
              </a:rPr>
              <a:t>common interface </a:t>
            </a:r>
            <a:r>
              <a:rPr lang="en-US" sz="3200" dirty="0">
                <a:latin typeface="Helvetica Neue" charset="0"/>
                <a:ea typeface="Helvetica Neue" charset="0"/>
                <a:cs typeface="Helvetica Neue" charset="0"/>
              </a:rPr>
              <a:t>to models while </a:t>
            </a:r>
            <a:r>
              <a:rPr lang="en-US" sz="3200" b="1" dirty="0">
                <a:latin typeface="Helvetica Neue" charset="0"/>
                <a:ea typeface="Helvetica Neue" charset="0"/>
                <a:cs typeface="Helvetica Neue" charset="0"/>
              </a:rPr>
              <a:t>bounding latency </a:t>
            </a:r>
            <a:r>
              <a:rPr lang="en-US" sz="3200" dirty="0">
                <a:latin typeface="Helvetica Neue" charset="0"/>
                <a:ea typeface="Helvetica Neue" charset="0"/>
                <a:cs typeface="Helvetica Neue" charset="0"/>
              </a:rPr>
              <a:t>and </a:t>
            </a:r>
            <a:r>
              <a:rPr lang="en-US" sz="3200" b="1" dirty="0">
                <a:latin typeface="Helvetica Neue" charset="0"/>
                <a:ea typeface="Helvetica Neue" charset="0"/>
                <a:cs typeface="Helvetica Neue" charset="0"/>
              </a:rPr>
              <a:t>maximizing throughput</a:t>
            </a:r>
            <a:r>
              <a:rPr lang="en-US" sz="3200" dirty="0">
                <a:latin typeface="Helvetica Neue" charset="0"/>
                <a:ea typeface="Helvetica Neue" charset="0"/>
                <a:cs typeface="Helvetica Neue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954908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56"/>
          <p:cNvSpPr/>
          <p:nvPr/>
        </p:nvSpPr>
        <p:spPr>
          <a:xfrm>
            <a:off x="445567" y="-1412681"/>
            <a:ext cx="11344122" cy="2812928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dirty="0">
              <a:solidFill>
                <a:schemeClr val="tx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4949993" y="-1509562"/>
            <a:ext cx="212750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Clipper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634701" y="-740494"/>
            <a:ext cx="10997397" cy="675637"/>
            <a:chOff x="634701" y="3126303"/>
            <a:chExt cx="10997397" cy="675637"/>
          </a:xfrm>
        </p:grpSpPr>
        <p:sp>
          <p:nvSpPr>
            <p:cNvPr id="64" name="Rectangle 63"/>
            <p:cNvSpPr/>
            <p:nvPr/>
          </p:nvSpPr>
          <p:spPr>
            <a:xfrm>
              <a:off x="634701" y="3126303"/>
              <a:ext cx="10997397" cy="675637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Ins="274320" rtlCol="0" anchor="ctr"/>
            <a:lstStyle/>
            <a:p>
              <a:pPr algn="r"/>
              <a:r>
                <a:rPr lang="en-US" sz="3200" dirty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rPr>
                <a:t>Correction Layer</a:t>
              </a: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780876" y="3232105"/>
              <a:ext cx="5042536" cy="474751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Ins="91440"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  <a:latin typeface="Helvetica Neue" charset="0"/>
                  <a:ea typeface="Helvetica Neue" charset="0"/>
                  <a:cs typeface="Helvetica Neue" charset="0"/>
                </a:rPr>
                <a:t>Correction Policy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45537" y="1453913"/>
            <a:ext cx="3361842" cy="2046705"/>
            <a:chOff x="445537" y="1453913"/>
            <a:chExt cx="3361842" cy="2046705"/>
          </a:xfrm>
        </p:grpSpPr>
        <p:sp>
          <p:nvSpPr>
            <p:cNvPr id="27" name="Rectangle 26"/>
            <p:cNvSpPr/>
            <p:nvPr/>
          </p:nvSpPr>
          <p:spPr>
            <a:xfrm>
              <a:off x="445538" y="2509453"/>
              <a:ext cx="3361841" cy="99116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/>
            <p:cNvSpPr/>
            <p:nvPr/>
          </p:nvSpPr>
          <p:spPr>
            <a:xfrm>
              <a:off x="445537" y="2126100"/>
              <a:ext cx="3361842" cy="406426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rPr>
                <a:t>Model Container (MC)</a:t>
              </a:r>
            </a:p>
          </p:txBody>
        </p:sp>
        <p:sp>
          <p:nvSpPr>
            <p:cNvPr id="66" name="Up-Down Arrow 65"/>
            <p:cNvSpPr/>
            <p:nvPr/>
          </p:nvSpPr>
          <p:spPr>
            <a:xfrm>
              <a:off x="2141198" y="1453913"/>
              <a:ext cx="253066" cy="635052"/>
            </a:xfrm>
            <a:prstGeom prst="upDown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1196853" y="1470786"/>
              <a:ext cx="102784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3200" dirty="0">
                  <a:latin typeface="Helvetica Neue" charset="0"/>
                  <a:ea typeface="Helvetica Neue" charset="0"/>
                  <a:cs typeface="Helvetica Neue" charset="0"/>
                </a:rPr>
                <a:t>RPC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031690" y="1453913"/>
            <a:ext cx="1810909" cy="2046705"/>
            <a:chOff x="4031690" y="1453913"/>
            <a:chExt cx="1810909" cy="2046705"/>
          </a:xfrm>
        </p:grpSpPr>
        <p:sp>
          <p:nvSpPr>
            <p:cNvPr id="56" name="Rectangle 55"/>
            <p:cNvSpPr/>
            <p:nvPr/>
          </p:nvSpPr>
          <p:spPr>
            <a:xfrm>
              <a:off x="4031690" y="2509453"/>
              <a:ext cx="1810909" cy="99116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Rectangle 1"/>
            <p:cNvSpPr/>
            <p:nvPr/>
          </p:nvSpPr>
          <p:spPr>
            <a:xfrm>
              <a:off x="4285691" y="2644967"/>
              <a:ext cx="1359090" cy="769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400" dirty="0" err="1">
                  <a:latin typeface="Beirut" charset="-78"/>
                  <a:ea typeface="Beirut" charset="-78"/>
                  <a:cs typeface="Beirut" charset="-78"/>
                </a:rPr>
                <a:t>Caffe</a:t>
              </a:r>
              <a:endParaRPr lang="en-US" sz="4400" dirty="0">
                <a:latin typeface="Beirut" charset="-78"/>
                <a:ea typeface="Beirut" charset="-78"/>
                <a:cs typeface="Beirut" charset="-78"/>
              </a:endParaRPr>
            </a:p>
          </p:txBody>
        </p:sp>
        <p:sp>
          <p:nvSpPr>
            <p:cNvPr id="69" name="Rectangle 68"/>
            <p:cNvSpPr/>
            <p:nvPr/>
          </p:nvSpPr>
          <p:spPr>
            <a:xfrm>
              <a:off x="4031690" y="2126100"/>
              <a:ext cx="1810909" cy="406426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rPr>
                <a:t>MC</a:t>
              </a:r>
            </a:p>
          </p:txBody>
        </p:sp>
        <p:sp>
          <p:nvSpPr>
            <p:cNvPr id="74" name="Up-Down Arrow 73"/>
            <p:cNvSpPr/>
            <p:nvPr/>
          </p:nvSpPr>
          <p:spPr>
            <a:xfrm>
              <a:off x="5201258" y="1453913"/>
              <a:ext cx="253066" cy="635052"/>
            </a:xfrm>
            <a:prstGeom prst="upDown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4256913" y="1470786"/>
              <a:ext cx="102784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3200">
                  <a:latin typeface="Helvetica Neue" charset="0"/>
                  <a:ea typeface="Helvetica Neue" charset="0"/>
                  <a:cs typeface="Helvetica Neue" charset="0"/>
                </a:rPr>
                <a:t>RPC</a:t>
              </a:r>
              <a:endParaRPr lang="en-US" sz="3200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6079346" y="1453913"/>
            <a:ext cx="1810909" cy="2500117"/>
            <a:chOff x="6079346" y="1453913"/>
            <a:chExt cx="1810909" cy="2500117"/>
          </a:xfrm>
        </p:grpSpPr>
        <p:pic>
          <p:nvPicPr>
            <p:cNvPr id="49" name="Picture 48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106711" y="2487938"/>
              <a:ext cx="1764600" cy="1347739"/>
            </a:xfrm>
            <a:prstGeom prst="rect">
              <a:avLst/>
            </a:prstGeom>
          </p:spPr>
        </p:pic>
        <p:sp>
          <p:nvSpPr>
            <p:cNvPr id="58" name="Rectangle 57"/>
            <p:cNvSpPr/>
            <p:nvPr/>
          </p:nvSpPr>
          <p:spPr>
            <a:xfrm>
              <a:off x="6079346" y="2509454"/>
              <a:ext cx="1810909" cy="991164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6079346" y="3522133"/>
              <a:ext cx="1810909" cy="4318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/>
            <p:cNvSpPr/>
            <p:nvPr/>
          </p:nvSpPr>
          <p:spPr>
            <a:xfrm>
              <a:off x="6079346" y="2126100"/>
              <a:ext cx="1810909" cy="406426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rPr>
                <a:t>MC</a:t>
              </a:r>
            </a:p>
          </p:txBody>
        </p:sp>
        <p:sp>
          <p:nvSpPr>
            <p:cNvPr id="77" name="Up-Down Arrow 76"/>
            <p:cNvSpPr/>
            <p:nvPr/>
          </p:nvSpPr>
          <p:spPr>
            <a:xfrm>
              <a:off x="7244893" y="1453913"/>
              <a:ext cx="253066" cy="635052"/>
            </a:xfrm>
            <a:prstGeom prst="upDown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6300548" y="1470786"/>
              <a:ext cx="102784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3200">
                  <a:latin typeface="Helvetica Neue" charset="0"/>
                  <a:ea typeface="Helvetica Neue" charset="0"/>
                  <a:cs typeface="Helvetica Neue" charset="0"/>
                </a:rPr>
                <a:t>RPC</a:t>
              </a:r>
              <a:endParaRPr lang="en-US" sz="3200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8110363" y="1453913"/>
            <a:ext cx="3262520" cy="2046705"/>
            <a:chOff x="8110363" y="1453913"/>
            <a:chExt cx="3262520" cy="2046705"/>
          </a:xfrm>
        </p:grpSpPr>
        <p:sp>
          <p:nvSpPr>
            <p:cNvPr id="60" name="Rectangle 59"/>
            <p:cNvSpPr/>
            <p:nvPr/>
          </p:nvSpPr>
          <p:spPr>
            <a:xfrm>
              <a:off x="8110363" y="2509453"/>
              <a:ext cx="2418934" cy="99116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320058" y="2678370"/>
              <a:ext cx="2032000" cy="736037"/>
            </a:xfrm>
            <a:prstGeom prst="rect">
              <a:avLst/>
            </a:prstGeom>
          </p:spPr>
        </p:pic>
        <p:grpSp>
          <p:nvGrpSpPr>
            <p:cNvPr id="29" name="Group 28"/>
            <p:cNvGrpSpPr/>
            <p:nvPr/>
          </p:nvGrpSpPr>
          <p:grpSpPr>
            <a:xfrm>
              <a:off x="10830370" y="2805909"/>
              <a:ext cx="542513" cy="147044"/>
              <a:chOff x="10658591" y="6109729"/>
              <a:chExt cx="874878" cy="237129"/>
            </a:xfrm>
          </p:grpSpPr>
          <p:sp>
            <p:nvSpPr>
              <p:cNvPr id="28" name="Oval 27"/>
              <p:cNvSpPr/>
              <p:nvPr/>
            </p:nvSpPr>
            <p:spPr>
              <a:xfrm>
                <a:off x="10658591" y="6109729"/>
                <a:ext cx="237129" cy="237129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Oval 61"/>
              <p:cNvSpPr/>
              <p:nvPr/>
            </p:nvSpPr>
            <p:spPr>
              <a:xfrm>
                <a:off x="10977466" y="6109729"/>
                <a:ext cx="237129" cy="237129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Oval 64"/>
              <p:cNvSpPr/>
              <p:nvPr/>
            </p:nvSpPr>
            <p:spPr>
              <a:xfrm>
                <a:off x="11296340" y="6109729"/>
                <a:ext cx="237129" cy="237129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1" name="Rectangle 70"/>
            <p:cNvSpPr/>
            <p:nvPr/>
          </p:nvSpPr>
          <p:spPr>
            <a:xfrm>
              <a:off x="8110363" y="2126100"/>
              <a:ext cx="2418934" cy="406426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rPr>
                <a:t>MC</a:t>
              </a:r>
            </a:p>
          </p:txBody>
        </p:sp>
        <p:sp>
          <p:nvSpPr>
            <p:cNvPr id="80" name="Up-Down Arrow 79"/>
            <p:cNvSpPr/>
            <p:nvPr/>
          </p:nvSpPr>
          <p:spPr>
            <a:xfrm>
              <a:off x="9568899" y="1453913"/>
              <a:ext cx="253066" cy="635052"/>
            </a:xfrm>
            <a:prstGeom prst="upDown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8624554" y="1470786"/>
              <a:ext cx="102784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3200" dirty="0">
                  <a:latin typeface="Helvetica Neue" charset="0"/>
                  <a:ea typeface="Helvetica Neue" charset="0"/>
                  <a:cs typeface="Helvetica Neue" charset="0"/>
                </a:rPr>
                <a:t>RPC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634701" y="79988"/>
            <a:ext cx="10997397" cy="1181124"/>
            <a:chOff x="634701" y="3898271"/>
            <a:chExt cx="10997397" cy="1181124"/>
          </a:xfrm>
        </p:grpSpPr>
        <p:sp>
          <p:nvSpPr>
            <p:cNvPr id="63" name="Rectangle 62"/>
            <p:cNvSpPr/>
            <p:nvPr/>
          </p:nvSpPr>
          <p:spPr>
            <a:xfrm>
              <a:off x="634701" y="3898271"/>
              <a:ext cx="10997397" cy="1181124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Ins="274320" rtlCol="0" anchor="ctr"/>
            <a:lstStyle/>
            <a:p>
              <a:pPr algn="r"/>
              <a:r>
                <a:rPr lang="en-US" sz="320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rPr>
                <a:t>Model Abstraction Layer</a:t>
              </a:r>
              <a:endParaRPr lang="en-US" sz="3200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82" name="Rounded Rectangle 81"/>
            <p:cNvSpPr/>
            <p:nvPr/>
          </p:nvSpPr>
          <p:spPr>
            <a:xfrm>
              <a:off x="780876" y="3971235"/>
              <a:ext cx="5042536" cy="474751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Ins="91440"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  <a:latin typeface="Helvetica Neue" charset="0"/>
                  <a:ea typeface="Helvetica Neue" charset="0"/>
                  <a:cs typeface="Helvetica Neue" charset="0"/>
                </a:rPr>
                <a:t>Caching</a:t>
              </a:r>
            </a:p>
          </p:txBody>
        </p:sp>
        <p:sp>
          <p:nvSpPr>
            <p:cNvPr id="83" name="Rounded Rectangle 82"/>
            <p:cNvSpPr/>
            <p:nvPr/>
          </p:nvSpPr>
          <p:spPr>
            <a:xfrm>
              <a:off x="780876" y="4531828"/>
              <a:ext cx="5042536" cy="474751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Ins="91440"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  <a:latin typeface="Helvetica Neue" charset="0"/>
                  <a:ea typeface="Helvetica Neue" charset="0"/>
                  <a:cs typeface="Helvetica Neue" charset="0"/>
                </a:rPr>
                <a:t>Adaptive Batching</a:t>
              </a:r>
            </a:p>
          </p:txBody>
        </p:sp>
      </p:grpSp>
      <p:sp>
        <p:nvSpPr>
          <p:cNvPr id="84" name="Content Placeholder 3"/>
          <p:cNvSpPr txBox="1">
            <a:spLocks/>
          </p:cNvSpPr>
          <p:nvPr/>
        </p:nvSpPr>
        <p:spPr>
          <a:xfrm>
            <a:off x="361368" y="3733459"/>
            <a:ext cx="11718088" cy="29292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42913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SzPct val="100000"/>
              <a:buFont typeface="Wingdings" charset="2"/>
              <a:buChar char="Ø"/>
              <a:tabLst/>
              <a:defRPr sz="2800" b="0" i="0" kern="120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1pPr>
            <a:lvl2pPr marL="914400" indent="-45720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tabLst/>
              <a:defRPr sz="2400" b="0" i="0" kern="120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2pPr>
            <a:lvl3pPr marL="1373188" indent="-3111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tabLst/>
              <a:defRPr sz="2000" b="0" i="0" kern="120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3pPr>
            <a:lvl4pPr marL="1830388" indent="-236538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tabLst/>
              <a:defRPr sz="1800" b="0" i="0" kern="120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4pPr>
            <a:lvl5pPr marL="2287588" indent="-2349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tabLst/>
              <a:defRPr sz="1800" b="0" i="0" kern="120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287" indent="0">
              <a:buFont typeface="Wingdings" charset="2"/>
              <a:buNone/>
            </a:pPr>
            <a:r>
              <a:rPr lang="en-US" b="1" dirty="0"/>
              <a:t>Common Interface </a:t>
            </a:r>
            <a:r>
              <a:rPr lang="en-US" b="1" dirty="0">
                <a:sym typeface="Wingdings"/>
              </a:rPr>
              <a:t> </a:t>
            </a:r>
            <a:r>
              <a:rPr lang="en-US" b="1" dirty="0"/>
              <a:t>Simplifies Deployment: </a:t>
            </a:r>
          </a:p>
          <a:p>
            <a:r>
              <a:rPr lang="en-US" dirty="0"/>
              <a:t>Evaluate models using original code &amp; systems</a:t>
            </a:r>
          </a:p>
        </p:txBody>
      </p:sp>
      <p:sp>
        <p:nvSpPr>
          <p:cNvPr id="42" name="Rectangle 41"/>
          <p:cNvSpPr/>
          <p:nvPr/>
        </p:nvSpPr>
        <p:spPr>
          <a:xfrm>
            <a:off x="-129473" y="-328812"/>
            <a:ext cx="12409373" cy="1759138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56158" y="2562548"/>
            <a:ext cx="1707129" cy="908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11410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521738" y="2331720"/>
            <a:ext cx="11487382" cy="405384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itle 1"/>
          <p:cNvSpPr>
            <a:spLocks noGrp="1"/>
          </p:cNvSpPr>
          <p:nvPr>
            <p:ph type="title"/>
          </p:nvPr>
        </p:nvSpPr>
        <p:spPr>
          <a:xfrm>
            <a:off x="354098" y="-106204"/>
            <a:ext cx="11487382" cy="1325563"/>
          </a:xfrm>
        </p:spPr>
        <p:txBody>
          <a:bodyPr>
            <a:noAutofit/>
          </a:bodyPr>
          <a:lstStyle/>
          <a:p>
            <a:r>
              <a:rPr lang="en-US" sz="5500" dirty="0">
                <a:latin typeface="Helvetica Neue Light" charset="0"/>
                <a:ea typeface="Helvetica Neue Light" charset="0"/>
                <a:cs typeface="Helvetica Neue Light" charset="0"/>
              </a:rPr>
              <a:t>Container-based Model Deployment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524000" y="2895600"/>
            <a:ext cx="10668000" cy="286232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spcAft>
                <a:spcPts val="1800"/>
              </a:spcAft>
            </a:pPr>
            <a:r>
              <a:rPr lang="en-US" sz="5000" dirty="0">
                <a:latin typeface="Consolas" charset="0"/>
                <a:ea typeface="Consolas" charset="0"/>
                <a:cs typeface="Consolas" charset="0"/>
              </a:rPr>
              <a:t>class </a:t>
            </a:r>
            <a:r>
              <a:rPr lang="en-US" sz="5000" dirty="0" err="1">
                <a:latin typeface="Consolas" charset="0"/>
                <a:ea typeface="Consolas" charset="0"/>
                <a:cs typeface="Consolas" charset="0"/>
              </a:rPr>
              <a:t>ModelContainer</a:t>
            </a:r>
            <a:r>
              <a:rPr lang="en-US" sz="5000" dirty="0">
                <a:latin typeface="Consolas" charset="0"/>
                <a:ea typeface="Consolas" charset="0"/>
                <a:cs typeface="Consolas" charset="0"/>
              </a:rPr>
              <a:t>:</a:t>
            </a:r>
          </a:p>
          <a:p>
            <a:pPr>
              <a:spcAft>
                <a:spcPts val="1800"/>
              </a:spcAft>
            </a:pPr>
            <a:r>
              <a:rPr lang="en-US" sz="5000" dirty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sz="5000" dirty="0" err="1">
                <a:latin typeface="Consolas" charset="0"/>
                <a:ea typeface="Consolas" charset="0"/>
                <a:cs typeface="Consolas" charset="0"/>
              </a:rPr>
              <a:t>def</a:t>
            </a:r>
            <a:r>
              <a:rPr lang="en-US" sz="5000" dirty="0">
                <a:latin typeface="Consolas" charset="0"/>
                <a:ea typeface="Consolas" charset="0"/>
                <a:cs typeface="Consolas" charset="0"/>
              </a:rPr>
              <a:t> __</a:t>
            </a:r>
            <a:r>
              <a:rPr lang="en-US" sz="5000" dirty="0" err="1">
                <a:latin typeface="Consolas" charset="0"/>
                <a:ea typeface="Consolas" charset="0"/>
                <a:cs typeface="Consolas" charset="0"/>
              </a:rPr>
              <a:t>init</a:t>
            </a:r>
            <a:r>
              <a:rPr lang="en-US" sz="5000" dirty="0">
                <a:latin typeface="Consolas" charset="0"/>
                <a:ea typeface="Consolas" charset="0"/>
                <a:cs typeface="Consolas" charset="0"/>
              </a:rPr>
              <a:t>__(</a:t>
            </a:r>
            <a:r>
              <a:rPr lang="en-US" sz="5000" dirty="0" err="1">
                <a:latin typeface="Consolas" charset="0"/>
                <a:ea typeface="Consolas" charset="0"/>
                <a:cs typeface="Consolas" charset="0"/>
              </a:rPr>
              <a:t>model_data</a:t>
            </a:r>
            <a:r>
              <a:rPr lang="en-US" sz="5000" dirty="0">
                <a:latin typeface="Consolas" charset="0"/>
                <a:ea typeface="Consolas" charset="0"/>
                <a:cs typeface="Consolas" charset="0"/>
              </a:rPr>
              <a:t>)</a:t>
            </a:r>
          </a:p>
          <a:p>
            <a:pPr>
              <a:spcAft>
                <a:spcPts val="1800"/>
              </a:spcAft>
            </a:pPr>
            <a:r>
              <a:rPr lang="en-US" sz="5000" dirty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sz="5000" dirty="0" err="1">
                <a:latin typeface="Consolas" charset="0"/>
                <a:ea typeface="Consolas" charset="0"/>
                <a:cs typeface="Consolas" charset="0"/>
              </a:rPr>
              <a:t>def</a:t>
            </a:r>
            <a:r>
              <a:rPr lang="en-US" sz="50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5000" dirty="0" err="1">
                <a:latin typeface="Consolas" charset="0"/>
                <a:ea typeface="Consolas" charset="0"/>
                <a:cs typeface="Consolas" charset="0"/>
              </a:rPr>
              <a:t>predict_batch</a:t>
            </a:r>
            <a:r>
              <a:rPr lang="en-US" sz="5000" dirty="0">
                <a:latin typeface="Consolas" charset="0"/>
                <a:ea typeface="Consolas" charset="0"/>
                <a:cs typeface="Consolas" charset="0"/>
              </a:rPr>
              <a:t>(inputs)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568037" y="1312418"/>
            <a:ext cx="1023850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i="1" dirty="0">
                <a:latin typeface="Helvetica Neue" charset="0"/>
                <a:ea typeface="Helvetica Neue" charset="0"/>
                <a:cs typeface="Helvetica Neue" charset="0"/>
              </a:rPr>
              <a:t>Implement Model API:</a:t>
            </a:r>
          </a:p>
        </p:txBody>
      </p:sp>
    </p:spTree>
    <p:extLst>
      <p:ext uri="{BB962C8B-B14F-4D97-AF65-F5344CB8AC3E}">
        <p14:creationId xmlns:p14="http://schemas.microsoft.com/office/powerpoint/2010/main" val="26882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4" grpId="0" build="p"/>
      <p:bldP spid="64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917978" y="1996440"/>
            <a:ext cx="6610582" cy="196596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1264920" y="2225040"/>
            <a:ext cx="6263640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class </a:t>
            </a:r>
            <a:r>
              <a:rPr lang="en-US" sz="2800" dirty="0" err="1">
                <a:latin typeface="Consolas" charset="0"/>
                <a:ea typeface="Consolas" charset="0"/>
                <a:cs typeface="Consolas" charset="0"/>
              </a:rPr>
              <a:t>ModelContainer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:</a:t>
            </a:r>
          </a:p>
          <a:p>
            <a:pPr>
              <a:spcAft>
                <a:spcPts val="600"/>
              </a:spcAft>
            </a:pP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sz="2800" dirty="0" err="1">
                <a:latin typeface="Consolas" charset="0"/>
                <a:ea typeface="Consolas" charset="0"/>
                <a:cs typeface="Consolas" charset="0"/>
              </a:rPr>
              <a:t>def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 __</a:t>
            </a:r>
            <a:r>
              <a:rPr lang="en-US" sz="2800" dirty="0" err="1">
                <a:latin typeface="Consolas" charset="0"/>
                <a:ea typeface="Consolas" charset="0"/>
                <a:cs typeface="Consolas" charset="0"/>
              </a:rPr>
              <a:t>init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__(</a:t>
            </a:r>
            <a:r>
              <a:rPr lang="en-US" sz="2800" dirty="0" err="1">
                <a:latin typeface="Consolas" charset="0"/>
                <a:ea typeface="Consolas" charset="0"/>
                <a:cs typeface="Consolas" charset="0"/>
              </a:rPr>
              <a:t>model_data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)</a:t>
            </a:r>
          </a:p>
          <a:p>
            <a:pPr>
              <a:spcAft>
                <a:spcPts val="600"/>
              </a:spcAft>
            </a:pP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sz="2800" dirty="0" err="1">
                <a:latin typeface="Consolas" charset="0"/>
                <a:ea typeface="Consolas" charset="0"/>
                <a:cs typeface="Consolas" charset="0"/>
              </a:rPr>
              <a:t>def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800" dirty="0" err="1">
                <a:latin typeface="Consolas" charset="0"/>
                <a:ea typeface="Consolas" charset="0"/>
                <a:cs typeface="Consolas" charset="0"/>
              </a:rPr>
              <a:t>predict_batch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(inputs)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568037" y="1312418"/>
            <a:ext cx="102385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latin typeface="Helvetica Neue" charset="0"/>
                <a:ea typeface="Helvetica Neue" charset="0"/>
                <a:cs typeface="Helvetica Neue" charset="0"/>
              </a:rPr>
              <a:t>Implement Model API: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45538" y="4127264"/>
            <a:ext cx="1023850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charset="2"/>
              <a:buChar char="Ø"/>
            </a:pPr>
            <a:r>
              <a:rPr lang="en-US" sz="3600" dirty="0">
                <a:latin typeface="Helvetica Neue" charset="0"/>
                <a:ea typeface="Helvetica Neue" charset="0"/>
                <a:cs typeface="Helvetica Neue" charset="0"/>
              </a:rPr>
              <a:t>Implemented in many languages</a:t>
            </a:r>
          </a:p>
          <a:p>
            <a:pPr marL="1028700" lvl="1" indent="-571500">
              <a:buFont typeface="Wingdings" charset="2"/>
              <a:buChar char="Ø"/>
            </a:pPr>
            <a:r>
              <a:rPr lang="en-US" sz="2400" dirty="0">
                <a:latin typeface="Helvetica Neue" charset="0"/>
                <a:ea typeface="Helvetica Neue" charset="0"/>
                <a:cs typeface="Helvetica Neue" charset="0"/>
              </a:rPr>
              <a:t>Python</a:t>
            </a:r>
          </a:p>
          <a:p>
            <a:pPr marL="1028700" lvl="1" indent="-571500">
              <a:buFont typeface="Wingdings" charset="2"/>
              <a:buChar char="Ø"/>
            </a:pPr>
            <a:r>
              <a:rPr lang="en-US" sz="2400" dirty="0">
                <a:latin typeface="Helvetica Neue" charset="0"/>
                <a:ea typeface="Helvetica Neue" charset="0"/>
                <a:cs typeface="Helvetica Neue" charset="0"/>
              </a:rPr>
              <a:t>Java</a:t>
            </a:r>
          </a:p>
          <a:p>
            <a:pPr marL="1028700" lvl="1" indent="-571500">
              <a:buFont typeface="Wingdings" charset="2"/>
              <a:buChar char="Ø"/>
            </a:pPr>
            <a:r>
              <a:rPr lang="en-US" sz="2400" dirty="0">
                <a:latin typeface="Helvetica Neue" charset="0"/>
                <a:ea typeface="Helvetica Neue" charset="0"/>
                <a:cs typeface="Helvetica Neue" charset="0"/>
              </a:rPr>
              <a:t>C/C++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54098" y="-106204"/>
            <a:ext cx="11487382" cy="1325563"/>
          </a:xfrm>
        </p:spPr>
        <p:txBody>
          <a:bodyPr>
            <a:noAutofit/>
          </a:bodyPr>
          <a:lstStyle/>
          <a:p>
            <a:r>
              <a:rPr lang="en-US" sz="5500" dirty="0">
                <a:latin typeface="Helvetica Neue Light" charset="0"/>
                <a:ea typeface="Helvetica Neue Light" charset="0"/>
                <a:cs typeface="Helvetica Neue Light" charset="0"/>
              </a:rPr>
              <a:t>Container-based Model Deployment</a:t>
            </a:r>
          </a:p>
        </p:txBody>
      </p:sp>
    </p:spTree>
    <p:extLst>
      <p:ext uri="{BB962C8B-B14F-4D97-AF65-F5344CB8AC3E}">
        <p14:creationId xmlns:p14="http://schemas.microsoft.com/office/powerpoint/2010/main" val="31127559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/>
          <p:cNvGrpSpPr/>
          <p:nvPr/>
        </p:nvGrpSpPr>
        <p:grpSpPr>
          <a:xfrm>
            <a:off x="12645237" y="5805565"/>
            <a:ext cx="2326716" cy="1095106"/>
            <a:chOff x="5142568" y="1782082"/>
            <a:chExt cx="2913611" cy="1371336"/>
          </a:xfrm>
        </p:grpSpPr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42568" y="1782082"/>
              <a:ext cx="2913611" cy="1068324"/>
            </a:xfrm>
            <a:prstGeom prst="rect">
              <a:avLst/>
            </a:prstGeom>
          </p:spPr>
        </p:pic>
        <p:sp>
          <p:nvSpPr>
            <p:cNvPr id="41" name="TextBox 40"/>
            <p:cNvSpPr txBox="1"/>
            <p:nvPr/>
          </p:nvSpPr>
          <p:spPr>
            <a:xfrm>
              <a:off x="6503490" y="2650350"/>
              <a:ext cx="1106050" cy="5030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>
                  <a:latin typeface="Gill Sans Light" charset="0"/>
                  <a:ea typeface="Gill Sans Light" charset="0"/>
                  <a:cs typeface="Gill Sans Light" charset="0"/>
                </a:rPr>
                <a:t>Create</a:t>
              </a:r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12971397" y="5443752"/>
            <a:ext cx="1711628" cy="1180396"/>
            <a:chOff x="8558827" y="2824768"/>
            <a:chExt cx="1711628" cy="1180396"/>
          </a:xfrm>
        </p:grpSpPr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4" cstate="screen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558827" y="2824768"/>
              <a:ext cx="1593117" cy="1004889"/>
            </a:xfrm>
            <a:prstGeom prst="rect">
              <a:avLst/>
            </a:prstGeom>
          </p:spPr>
        </p:pic>
        <p:sp>
          <p:nvSpPr>
            <p:cNvPr id="47" name="Rectangle 46"/>
            <p:cNvSpPr/>
            <p:nvPr/>
          </p:nvSpPr>
          <p:spPr>
            <a:xfrm>
              <a:off x="9197725" y="3235723"/>
              <a:ext cx="1072730" cy="769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400" b="1">
                  <a:solidFill>
                    <a:schemeClr val="bg1"/>
                  </a:solidFill>
                  <a:latin typeface="HelveticaNeue" charset="0"/>
                </a:rPr>
                <a:t>VW</a:t>
              </a:r>
              <a:endParaRPr lang="en-US" sz="4400">
                <a:solidFill>
                  <a:schemeClr val="bg1"/>
                </a:solidFill>
              </a:endParaRPr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31983" y="5649942"/>
            <a:ext cx="1629157" cy="77607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629806" y="6066011"/>
            <a:ext cx="2047697" cy="49391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774771" y="5230783"/>
            <a:ext cx="2067648" cy="477856"/>
          </a:xfrm>
          <a:prstGeom prst="rect">
            <a:avLst/>
          </a:prstGeom>
        </p:spPr>
      </p:pic>
      <p:sp>
        <p:nvSpPr>
          <p:cNvPr id="54" name="TextBox 53"/>
          <p:cNvSpPr txBox="1"/>
          <p:nvPr/>
        </p:nvSpPr>
        <p:spPr>
          <a:xfrm>
            <a:off x="1611731" y="953865"/>
            <a:ext cx="94881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i="1" dirty="0">
                <a:latin typeface="Helvetica Neue" charset="0"/>
                <a:ea typeface="Helvetica Neue" charset="0"/>
                <a:cs typeface="Helvetica Neue" charset="0"/>
              </a:rPr>
              <a:t>Model implementation packaged in container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1114405" y="1600196"/>
            <a:ext cx="10482824" cy="4848445"/>
            <a:chOff x="445537" y="5304390"/>
            <a:chExt cx="3361842" cy="1374518"/>
          </a:xfrm>
        </p:grpSpPr>
        <p:sp>
          <p:nvSpPr>
            <p:cNvPr id="25" name="Rectangle 24"/>
            <p:cNvSpPr/>
            <p:nvPr/>
          </p:nvSpPr>
          <p:spPr>
            <a:xfrm>
              <a:off x="445538" y="5687743"/>
              <a:ext cx="3361841" cy="99116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445537" y="5304390"/>
              <a:ext cx="3361842" cy="40642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rPr>
                <a:t>Model Container (MC)</a:t>
              </a:r>
            </a:p>
          </p:txBody>
        </p:sp>
      </p:grpSp>
      <p:pic>
        <p:nvPicPr>
          <p:cNvPr id="24" name="Picture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36653" y="4731674"/>
            <a:ext cx="2918693" cy="1552494"/>
          </a:xfrm>
          <a:prstGeom prst="rect">
            <a:avLst/>
          </a:prstGeom>
        </p:spPr>
      </p:pic>
      <p:sp>
        <p:nvSpPr>
          <p:cNvPr id="19" name="Title 1"/>
          <p:cNvSpPr txBox="1">
            <a:spLocks/>
          </p:cNvSpPr>
          <p:nvPr/>
        </p:nvSpPr>
        <p:spPr>
          <a:xfrm>
            <a:off x="354098" y="-106204"/>
            <a:ext cx="1148738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r>
              <a:rPr lang="en-US" sz="5500">
                <a:latin typeface="Helvetica Neue Light" charset="0"/>
                <a:ea typeface="Helvetica Neue Light" charset="0"/>
                <a:cs typeface="Helvetica Neue Light" charset="0"/>
              </a:rPr>
              <a:t>Container-based Model Deployment</a:t>
            </a:r>
            <a:endParaRPr lang="en-US" sz="5500" dirty="0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3232175" y="3109278"/>
            <a:ext cx="5727649" cy="158281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3522661" y="3319965"/>
            <a:ext cx="6263640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class </a:t>
            </a: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ModelContainer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:</a:t>
            </a:r>
          </a:p>
          <a:p>
            <a:pPr>
              <a:spcAft>
                <a:spcPts val="600"/>
              </a:spcAft>
            </a:pP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def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 __</a:t>
            </a: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init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__(</a:t>
            </a: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model_data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)</a:t>
            </a:r>
          </a:p>
          <a:p>
            <a:pPr>
              <a:spcAft>
                <a:spcPts val="600"/>
              </a:spcAft>
            </a:pP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def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predict_batch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(inputs)</a:t>
            </a:r>
          </a:p>
        </p:txBody>
      </p:sp>
    </p:spTree>
    <p:extLst>
      <p:ext uri="{BB962C8B-B14F-4D97-AF65-F5344CB8AC3E}">
        <p14:creationId xmlns:p14="http://schemas.microsoft.com/office/powerpoint/2010/main" val="23397964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56"/>
          <p:cNvSpPr/>
          <p:nvPr/>
        </p:nvSpPr>
        <p:spPr>
          <a:xfrm>
            <a:off x="445567" y="1662532"/>
            <a:ext cx="11344122" cy="1780305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>
              <a:solidFill>
                <a:schemeClr val="tx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5117388" y="2147182"/>
            <a:ext cx="212750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Clipper</a:t>
            </a:r>
          </a:p>
        </p:txBody>
      </p:sp>
      <p:sp>
        <p:nvSpPr>
          <p:cNvPr id="34" name="Rectangle 33"/>
          <p:cNvSpPr/>
          <p:nvPr/>
        </p:nvSpPr>
        <p:spPr>
          <a:xfrm>
            <a:off x="6079346" y="5539725"/>
            <a:ext cx="1810909" cy="4318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4031690" y="4154449"/>
            <a:ext cx="1810909" cy="1374518"/>
            <a:chOff x="4031690" y="5304390"/>
            <a:chExt cx="1810909" cy="1374518"/>
          </a:xfrm>
        </p:grpSpPr>
        <p:sp>
          <p:nvSpPr>
            <p:cNvPr id="56" name="Rectangle 55"/>
            <p:cNvSpPr/>
            <p:nvPr/>
          </p:nvSpPr>
          <p:spPr>
            <a:xfrm>
              <a:off x="4031690" y="5687743"/>
              <a:ext cx="1810909" cy="99116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Rectangle 1"/>
            <p:cNvSpPr/>
            <p:nvPr/>
          </p:nvSpPr>
          <p:spPr>
            <a:xfrm>
              <a:off x="4285691" y="5878308"/>
              <a:ext cx="1359090" cy="769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400" dirty="0" err="1">
                  <a:latin typeface="Beirut" charset="-78"/>
                  <a:ea typeface="Beirut" charset="-78"/>
                  <a:cs typeface="Beirut" charset="-78"/>
                </a:rPr>
                <a:t>Caffe</a:t>
              </a:r>
              <a:endParaRPr lang="en-US" sz="4400" dirty="0">
                <a:latin typeface="Beirut" charset="-78"/>
                <a:ea typeface="Beirut" charset="-78"/>
                <a:cs typeface="Beirut" charset="-78"/>
              </a:endParaRPr>
            </a:p>
          </p:txBody>
        </p:sp>
        <p:sp>
          <p:nvSpPr>
            <p:cNvPr id="69" name="Rectangle 68"/>
            <p:cNvSpPr/>
            <p:nvPr/>
          </p:nvSpPr>
          <p:spPr>
            <a:xfrm>
              <a:off x="4031690" y="5304390"/>
              <a:ext cx="1810909" cy="40642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rPr>
                <a:t>MC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6079346" y="4154449"/>
            <a:ext cx="1810909" cy="1677323"/>
            <a:chOff x="6079346" y="5304390"/>
            <a:chExt cx="1810909" cy="1677323"/>
          </a:xfrm>
        </p:grpSpPr>
        <p:pic>
          <p:nvPicPr>
            <p:cNvPr id="49" name="Picture 48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106711" y="5666228"/>
              <a:ext cx="1764600" cy="1315485"/>
            </a:xfrm>
            <a:prstGeom prst="rect">
              <a:avLst/>
            </a:prstGeom>
          </p:spPr>
        </p:pic>
        <p:sp>
          <p:nvSpPr>
            <p:cNvPr id="58" name="Rectangle 57"/>
            <p:cNvSpPr/>
            <p:nvPr/>
          </p:nvSpPr>
          <p:spPr>
            <a:xfrm>
              <a:off x="6079346" y="5687744"/>
              <a:ext cx="1810909" cy="991164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/>
            <p:cNvSpPr/>
            <p:nvPr/>
          </p:nvSpPr>
          <p:spPr>
            <a:xfrm>
              <a:off x="6079346" y="5304390"/>
              <a:ext cx="1810909" cy="40642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rPr>
                <a:t>MC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8110363" y="4154449"/>
            <a:ext cx="2418934" cy="1374518"/>
            <a:chOff x="8110363" y="5304390"/>
            <a:chExt cx="2418934" cy="1374518"/>
          </a:xfrm>
        </p:grpSpPr>
        <p:sp>
          <p:nvSpPr>
            <p:cNvPr id="60" name="Rectangle 59"/>
            <p:cNvSpPr/>
            <p:nvPr/>
          </p:nvSpPr>
          <p:spPr>
            <a:xfrm>
              <a:off x="8110363" y="5687743"/>
              <a:ext cx="2418934" cy="99116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320058" y="5845977"/>
              <a:ext cx="2032000" cy="736600"/>
            </a:xfrm>
            <a:prstGeom prst="rect">
              <a:avLst/>
            </a:prstGeom>
          </p:spPr>
        </p:pic>
        <p:sp>
          <p:nvSpPr>
            <p:cNvPr id="71" name="Rectangle 70"/>
            <p:cNvSpPr/>
            <p:nvPr/>
          </p:nvSpPr>
          <p:spPr>
            <a:xfrm>
              <a:off x="8110363" y="5304390"/>
              <a:ext cx="2418934" cy="40642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rPr>
                <a:t>MC</a:t>
              </a: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1196853" y="3482262"/>
            <a:ext cx="1197411" cy="635052"/>
            <a:chOff x="1055580" y="4658605"/>
            <a:chExt cx="1197411" cy="635052"/>
          </a:xfrm>
        </p:grpSpPr>
        <p:sp>
          <p:nvSpPr>
            <p:cNvPr id="66" name="Up-Down Arrow 65"/>
            <p:cNvSpPr/>
            <p:nvPr/>
          </p:nvSpPr>
          <p:spPr>
            <a:xfrm>
              <a:off x="1999925" y="4658605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1055580" y="4675478"/>
              <a:ext cx="102784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3200" dirty="0">
                  <a:latin typeface="Helvetica Neue" charset="0"/>
                  <a:ea typeface="Helvetica Neue" charset="0"/>
                  <a:cs typeface="Helvetica Neue" charset="0"/>
                </a:rPr>
                <a:t>RPC</a:t>
              </a:r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4256913" y="3482262"/>
            <a:ext cx="1197411" cy="635052"/>
            <a:chOff x="1055580" y="4658605"/>
            <a:chExt cx="1197411" cy="635052"/>
          </a:xfrm>
        </p:grpSpPr>
        <p:sp>
          <p:nvSpPr>
            <p:cNvPr id="74" name="Up-Down Arrow 73"/>
            <p:cNvSpPr/>
            <p:nvPr/>
          </p:nvSpPr>
          <p:spPr>
            <a:xfrm>
              <a:off x="1999925" y="4658605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1055580" y="4675478"/>
              <a:ext cx="102784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3200" dirty="0">
                  <a:latin typeface="Helvetica Neue" charset="0"/>
                  <a:ea typeface="Helvetica Neue" charset="0"/>
                  <a:cs typeface="Helvetica Neue" charset="0"/>
                </a:rPr>
                <a:t>RPC</a:t>
              </a:r>
            </a:p>
          </p:txBody>
        </p:sp>
      </p:grpSp>
      <p:grpSp>
        <p:nvGrpSpPr>
          <p:cNvPr id="76" name="Group 75"/>
          <p:cNvGrpSpPr/>
          <p:nvPr/>
        </p:nvGrpSpPr>
        <p:grpSpPr>
          <a:xfrm>
            <a:off x="6300548" y="3482262"/>
            <a:ext cx="1197411" cy="635052"/>
            <a:chOff x="1055580" y="4658605"/>
            <a:chExt cx="1197411" cy="635052"/>
          </a:xfrm>
        </p:grpSpPr>
        <p:sp>
          <p:nvSpPr>
            <p:cNvPr id="77" name="Up-Down Arrow 76"/>
            <p:cNvSpPr/>
            <p:nvPr/>
          </p:nvSpPr>
          <p:spPr>
            <a:xfrm>
              <a:off x="1999925" y="4658605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1055580" y="4675478"/>
              <a:ext cx="102784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3200" dirty="0">
                  <a:latin typeface="Helvetica Neue" charset="0"/>
                  <a:ea typeface="Helvetica Neue" charset="0"/>
                  <a:cs typeface="Helvetica Neue" charset="0"/>
                </a:rPr>
                <a:t>RPC</a:t>
              </a:r>
            </a:p>
          </p:txBody>
        </p:sp>
      </p:grpSp>
      <p:grpSp>
        <p:nvGrpSpPr>
          <p:cNvPr id="79" name="Group 78"/>
          <p:cNvGrpSpPr/>
          <p:nvPr/>
        </p:nvGrpSpPr>
        <p:grpSpPr>
          <a:xfrm>
            <a:off x="8624554" y="3482262"/>
            <a:ext cx="1197411" cy="635052"/>
            <a:chOff x="1055580" y="4658605"/>
            <a:chExt cx="1197411" cy="635052"/>
          </a:xfrm>
        </p:grpSpPr>
        <p:sp>
          <p:nvSpPr>
            <p:cNvPr id="80" name="Up-Down Arrow 79"/>
            <p:cNvSpPr/>
            <p:nvPr/>
          </p:nvSpPr>
          <p:spPr>
            <a:xfrm>
              <a:off x="1999925" y="4658605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1055580" y="4675478"/>
              <a:ext cx="102784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3200">
                  <a:latin typeface="Helvetica Neue" charset="0"/>
                  <a:ea typeface="Helvetica Neue" charset="0"/>
                  <a:cs typeface="Helvetica Neue" charset="0"/>
                </a:rPr>
                <a:t>RPC</a:t>
              </a: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10830370" y="4916070"/>
            <a:ext cx="542513" cy="147044"/>
            <a:chOff x="10658591" y="6109729"/>
            <a:chExt cx="874878" cy="237129"/>
          </a:xfrm>
        </p:grpSpPr>
        <p:sp>
          <p:nvSpPr>
            <p:cNvPr id="28" name="Oval 27"/>
            <p:cNvSpPr/>
            <p:nvPr/>
          </p:nvSpPr>
          <p:spPr>
            <a:xfrm>
              <a:off x="10658591" y="6109729"/>
              <a:ext cx="237129" cy="237129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/>
            <p:cNvSpPr/>
            <p:nvPr/>
          </p:nvSpPr>
          <p:spPr>
            <a:xfrm>
              <a:off x="10977466" y="6109729"/>
              <a:ext cx="237129" cy="237129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/>
            <p:cNvSpPr/>
            <p:nvPr/>
          </p:nvSpPr>
          <p:spPr>
            <a:xfrm>
              <a:off x="11296340" y="6109729"/>
              <a:ext cx="237129" cy="237129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12645237" y="4655624"/>
            <a:ext cx="2326716" cy="1095106"/>
            <a:chOff x="5142568" y="1782082"/>
            <a:chExt cx="2913611" cy="1371336"/>
          </a:xfrm>
        </p:grpSpPr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142568" y="1782082"/>
              <a:ext cx="2913611" cy="1068324"/>
            </a:xfrm>
            <a:prstGeom prst="rect">
              <a:avLst/>
            </a:prstGeom>
          </p:spPr>
        </p:pic>
        <p:sp>
          <p:nvSpPr>
            <p:cNvPr id="41" name="TextBox 40"/>
            <p:cNvSpPr txBox="1"/>
            <p:nvPr/>
          </p:nvSpPr>
          <p:spPr>
            <a:xfrm>
              <a:off x="6503490" y="2650350"/>
              <a:ext cx="1106050" cy="5030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>
                  <a:latin typeface="Gill Sans Light" charset="0"/>
                  <a:ea typeface="Gill Sans Light" charset="0"/>
                  <a:cs typeface="Gill Sans Light" charset="0"/>
                </a:rPr>
                <a:t>Create</a:t>
              </a:r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12971397" y="4293811"/>
            <a:ext cx="1711628" cy="1180396"/>
            <a:chOff x="8558827" y="2824768"/>
            <a:chExt cx="1711628" cy="1180396"/>
          </a:xfrm>
        </p:grpSpPr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6" cstate="screen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558827" y="2824768"/>
              <a:ext cx="1593117" cy="1004889"/>
            </a:xfrm>
            <a:prstGeom prst="rect">
              <a:avLst/>
            </a:prstGeom>
          </p:spPr>
        </p:pic>
        <p:sp>
          <p:nvSpPr>
            <p:cNvPr id="47" name="Rectangle 46"/>
            <p:cNvSpPr/>
            <p:nvPr/>
          </p:nvSpPr>
          <p:spPr>
            <a:xfrm>
              <a:off x="9197725" y="3235723"/>
              <a:ext cx="1072730" cy="769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400" b="1">
                  <a:solidFill>
                    <a:schemeClr val="bg1"/>
                  </a:solidFill>
                  <a:latin typeface="HelveticaNeue" charset="0"/>
                </a:rPr>
                <a:t>VW</a:t>
              </a:r>
              <a:endParaRPr lang="en-US" sz="4400">
                <a:solidFill>
                  <a:schemeClr val="bg1"/>
                </a:solidFill>
              </a:endParaRPr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31983" y="4500001"/>
            <a:ext cx="1629157" cy="77607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629806" y="4916070"/>
            <a:ext cx="2047697" cy="49391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774771" y="4080842"/>
            <a:ext cx="2067648" cy="477856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445537" y="4154449"/>
            <a:ext cx="3361842" cy="1374518"/>
            <a:chOff x="445537" y="4154449"/>
            <a:chExt cx="3361842" cy="1374518"/>
          </a:xfrm>
        </p:grpSpPr>
        <p:grpSp>
          <p:nvGrpSpPr>
            <p:cNvPr id="6" name="Group 5"/>
            <p:cNvGrpSpPr/>
            <p:nvPr/>
          </p:nvGrpSpPr>
          <p:grpSpPr>
            <a:xfrm>
              <a:off x="445537" y="4154449"/>
              <a:ext cx="3361842" cy="1374518"/>
              <a:chOff x="445537" y="5304390"/>
              <a:chExt cx="3361842" cy="1374518"/>
            </a:xfrm>
          </p:grpSpPr>
          <p:sp>
            <p:nvSpPr>
              <p:cNvPr id="27" name="Rectangle 26"/>
              <p:cNvSpPr/>
              <p:nvPr/>
            </p:nvSpPr>
            <p:spPr>
              <a:xfrm>
                <a:off x="445538" y="5687743"/>
                <a:ext cx="3361841" cy="99116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445537" y="5304390"/>
                <a:ext cx="3361842" cy="406426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chemeClr val="bg1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Model Container (MC)</a:t>
                </a:r>
              </a:p>
            </p:txBody>
          </p:sp>
        </p:grpSp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72031" y="4579360"/>
              <a:ext cx="1707129" cy="908047"/>
            </a:xfrm>
            <a:prstGeom prst="rect">
              <a:avLst/>
            </a:prstGeom>
          </p:spPr>
        </p:pic>
      </p:grpSp>
      <p:sp>
        <p:nvSpPr>
          <p:cNvPr id="50" name="Title 1"/>
          <p:cNvSpPr txBox="1">
            <a:spLocks/>
          </p:cNvSpPr>
          <p:nvPr/>
        </p:nvSpPr>
        <p:spPr>
          <a:xfrm>
            <a:off x="354098" y="-106204"/>
            <a:ext cx="1148738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r>
              <a:rPr lang="en-US" sz="5500">
                <a:latin typeface="Helvetica Neue Light" charset="0"/>
                <a:ea typeface="Helvetica Neue Light" charset="0"/>
                <a:cs typeface="Helvetica Neue Light" charset="0"/>
              </a:rPr>
              <a:t>Container-based Model Deployment</a:t>
            </a:r>
            <a:endParaRPr lang="en-US" sz="5500" dirty="0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5970444" y="5561241"/>
            <a:ext cx="2028712" cy="4211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17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56"/>
          <p:cNvSpPr/>
          <p:nvPr/>
        </p:nvSpPr>
        <p:spPr>
          <a:xfrm>
            <a:off x="445567" y="-1412681"/>
            <a:ext cx="11344122" cy="2812928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dirty="0">
              <a:solidFill>
                <a:schemeClr val="tx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4949993" y="-1509562"/>
            <a:ext cx="212750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Clipper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634701" y="-740494"/>
            <a:ext cx="10997397" cy="675637"/>
            <a:chOff x="634701" y="3126303"/>
            <a:chExt cx="10997397" cy="675637"/>
          </a:xfrm>
        </p:grpSpPr>
        <p:sp>
          <p:nvSpPr>
            <p:cNvPr id="64" name="Rectangle 63"/>
            <p:cNvSpPr/>
            <p:nvPr/>
          </p:nvSpPr>
          <p:spPr>
            <a:xfrm>
              <a:off x="634701" y="3126303"/>
              <a:ext cx="10997397" cy="675637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Ins="274320" rtlCol="0" anchor="ctr"/>
            <a:lstStyle/>
            <a:p>
              <a:pPr algn="r"/>
              <a:r>
                <a:rPr lang="en-US" sz="3200" dirty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rPr>
                <a:t>Correction Layer</a:t>
              </a: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780876" y="3232105"/>
              <a:ext cx="5042536" cy="474751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Ins="91440"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  <a:latin typeface="Helvetica Neue" charset="0"/>
                  <a:ea typeface="Helvetica Neue" charset="0"/>
                  <a:cs typeface="Helvetica Neue" charset="0"/>
                </a:rPr>
                <a:t>Correction Policy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45537" y="1453913"/>
            <a:ext cx="3361842" cy="2046705"/>
            <a:chOff x="445537" y="1453913"/>
            <a:chExt cx="3361842" cy="2046705"/>
          </a:xfrm>
        </p:grpSpPr>
        <p:sp>
          <p:nvSpPr>
            <p:cNvPr id="27" name="Rectangle 26"/>
            <p:cNvSpPr/>
            <p:nvPr/>
          </p:nvSpPr>
          <p:spPr>
            <a:xfrm>
              <a:off x="445538" y="2509453"/>
              <a:ext cx="3361841" cy="99116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/>
            <p:cNvSpPr/>
            <p:nvPr/>
          </p:nvSpPr>
          <p:spPr>
            <a:xfrm>
              <a:off x="445537" y="2126100"/>
              <a:ext cx="3361842" cy="406426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rPr>
                <a:t>Model Container (MC)</a:t>
              </a:r>
            </a:p>
          </p:txBody>
        </p:sp>
        <p:sp>
          <p:nvSpPr>
            <p:cNvPr id="66" name="Up-Down Arrow 65"/>
            <p:cNvSpPr/>
            <p:nvPr/>
          </p:nvSpPr>
          <p:spPr>
            <a:xfrm>
              <a:off x="2141198" y="1453913"/>
              <a:ext cx="253066" cy="635052"/>
            </a:xfrm>
            <a:prstGeom prst="upDown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1196853" y="1470786"/>
              <a:ext cx="102784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3200" dirty="0">
                  <a:latin typeface="Helvetica Neue" charset="0"/>
                  <a:ea typeface="Helvetica Neue" charset="0"/>
                  <a:cs typeface="Helvetica Neue" charset="0"/>
                </a:rPr>
                <a:t>RPC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031690" y="1453913"/>
            <a:ext cx="1810909" cy="2046705"/>
            <a:chOff x="4031690" y="1453913"/>
            <a:chExt cx="1810909" cy="2046705"/>
          </a:xfrm>
        </p:grpSpPr>
        <p:sp>
          <p:nvSpPr>
            <p:cNvPr id="56" name="Rectangle 55"/>
            <p:cNvSpPr/>
            <p:nvPr/>
          </p:nvSpPr>
          <p:spPr>
            <a:xfrm>
              <a:off x="4031690" y="2509453"/>
              <a:ext cx="1810909" cy="99116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Rectangle 1"/>
            <p:cNvSpPr/>
            <p:nvPr/>
          </p:nvSpPr>
          <p:spPr>
            <a:xfrm>
              <a:off x="4285691" y="2644967"/>
              <a:ext cx="1359090" cy="769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400" dirty="0" err="1">
                  <a:latin typeface="Beirut" charset="-78"/>
                  <a:ea typeface="Beirut" charset="-78"/>
                  <a:cs typeface="Beirut" charset="-78"/>
                </a:rPr>
                <a:t>Caffe</a:t>
              </a:r>
              <a:endParaRPr lang="en-US" sz="4400" dirty="0">
                <a:latin typeface="Beirut" charset="-78"/>
                <a:ea typeface="Beirut" charset="-78"/>
                <a:cs typeface="Beirut" charset="-78"/>
              </a:endParaRPr>
            </a:p>
          </p:txBody>
        </p:sp>
        <p:sp>
          <p:nvSpPr>
            <p:cNvPr id="69" name="Rectangle 68"/>
            <p:cNvSpPr/>
            <p:nvPr/>
          </p:nvSpPr>
          <p:spPr>
            <a:xfrm>
              <a:off x="4031690" y="2126100"/>
              <a:ext cx="1810909" cy="406426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rPr>
                <a:t>MC</a:t>
              </a:r>
            </a:p>
          </p:txBody>
        </p:sp>
        <p:sp>
          <p:nvSpPr>
            <p:cNvPr id="74" name="Up-Down Arrow 73"/>
            <p:cNvSpPr/>
            <p:nvPr/>
          </p:nvSpPr>
          <p:spPr>
            <a:xfrm>
              <a:off x="5201258" y="1453913"/>
              <a:ext cx="253066" cy="635052"/>
            </a:xfrm>
            <a:prstGeom prst="upDown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4256913" y="1470786"/>
              <a:ext cx="102784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3200">
                  <a:latin typeface="Helvetica Neue" charset="0"/>
                  <a:ea typeface="Helvetica Neue" charset="0"/>
                  <a:cs typeface="Helvetica Neue" charset="0"/>
                </a:rPr>
                <a:t>RPC</a:t>
              </a:r>
              <a:endParaRPr lang="en-US" sz="3200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6079346" y="1453913"/>
            <a:ext cx="1810909" cy="2500117"/>
            <a:chOff x="6079346" y="1453913"/>
            <a:chExt cx="1810909" cy="2500117"/>
          </a:xfrm>
        </p:grpSpPr>
        <p:pic>
          <p:nvPicPr>
            <p:cNvPr id="49" name="Picture 48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106711" y="2487938"/>
              <a:ext cx="1764600" cy="1347739"/>
            </a:xfrm>
            <a:prstGeom prst="rect">
              <a:avLst/>
            </a:prstGeom>
          </p:spPr>
        </p:pic>
        <p:sp>
          <p:nvSpPr>
            <p:cNvPr id="58" name="Rectangle 57"/>
            <p:cNvSpPr/>
            <p:nvPr/>
          </p:nvSpPr>
          <p:spPr>
            <a:xfrm>
              <a:off x="6079346" y="2509454"/>
              <a:ext cx="1810909" cy="991164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6079346" y="3522133"/>
              <a:ext cx="1810909" cy="4318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/>
            <p:cNvSpPr/>
            <p:nvPr/>
          </p:nvSpPr>
          <p:spPr>
            <a:xfrm>
              <a:off x="6079346" y="2126100"/>
              <a:ext cx="1810909" cy="406426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rPr>
                <a:t>MC</a:t>
              </a:r>
            </a:p>
          </p:txBody>
        </p:sp>
        <p:sp>
          <p:nvSpPr>
            <p:cNvPr id="77" name="Up-Down Arrow 76"/>
            <p:cNvSpPr/>
            <p:nvPr/>
          </p:nvSpPr>
          <p:spPr>
            <a:xfrm>
              <a:off x="7244893" y="1453913"/>
              <a:ext cx="253066" cy="635052"/>
            </a:xfrm>
            <a:prstGeom prst="upDown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6300548" y="1470786"/>
              <a:ext cx="102784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3200">
                  <a:latin typeface="Helvetica Neue" charset="0"/>
                  <a:ea typeface="Helvetica Neue" charset="0"/>
                  <a:cs typeface="Helvetica Neue" charset="0"/>
                </a:rPr>
                <a:t>RPC</a:t>
              </a:r>
              <a:endParaRPr lang="en-US" sz="3200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8110363" y="1453913"/>
            <a:ext cx="3262520" cy="2046705"/>
            <a:chOff x="8110363" y="1453913"/>
            <a:chExt cx="3262520" cy="2046705"/>
          </a:xfrm>
        </p:grpSpPr>
        <p:sp>
          <p:nvSpPr>
            <p:cNvPr id="60" name="Rectangle 59"/>
            <p:cNvSpPr/>
            <p:nvPr/>
          </p:nvSpPr>
          <p:spPr>
            <a:xfrm>
              <a:off x="8110363" y="2509453"/>
              <a:ext cx="2418934" cy="99116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20058" y="2678370"/>
              <a:ext cx="2032000" cy="736037"/>
            </a:xfrm>
            <a:prstGeom prst="rect">
              <a:avLst/>
            </a:prstGeom>
          </p:spPr>
        </p:pic>
        <p:grpSp>
          <p:nvGrpSpPr>
            <p:cNvPr id="29" name="Group 28"/>
            <p:cNvGrpSpPr/>
            <p:nvPr/>
          </p:nvGrpSpPr>
          <p:grpSpPr>
            <a:xfrm>
              <a:off x="10830370" y="2805909"/>
              <a:ext cx="542513" cy="147044"/>
              <a:chOff x="10658591" y="6109729"/>
              <a:chExt cx="874878" cy="237129"/>
            </a:xfrm>
          </p:grpSpPr>
          <p:sp>
            <p:nvSpPr>
              <p:cNvPr id="28" name="Oval 27"/>
              <p:cNvSpPr/>
              <p:nvPr/>
            </p:nvSpPr>
            <p:spPr>
              <a:xfrm>
                <a:off x="10658591" y="6109729"/>
                <a:ext cx="237129" cy="237129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Oval 61"/>
              <p:cNvSpPr/>
              <p:nvPr/>
            </p:nvSpPr>
            <p:spPr>
              <a:xfrm>
                <a:off x="10977466" y="6109729"/>
                <a:ext cx="237129" cy="237129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Oval 64"/>
              <p:cNvSpPr/>
              <p:nvPr/>
            </p:nvSpPr>
            <p:spPr>
              <a:xfrm>
                <a:off x="11296340" y="6109729"/>
                <a:ext cx="237129" cy="237129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1" name="Rectangle 70"/>
            <p:cNvSpPr/>
            <p:nvPr/>
          </p:nvSpPr>
          <p:spPr>
            <a:xfrm>
              <a:off x="8110363" y="2126100"/>
              <a:ext cx="2418934" cy="406426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rPr>
                <a:t>MC</a:t>
              </a:r>
            </a:p>
          </p:txBody>
        </p:sp>
        <p:sp>
          <p:nvSpPr>
            <p:cNvPr id="80" name="Up-Down Arrow 79"/>
            <p:cNvSpPr/>
            <p:nvPr/>
          </p:nvSpPr>
          <p:spPr>
            <a:xfrm>
              <a:off x="9568899" y="1453913"/>
              <a:ext cx="253066" cy="635052"/>
            </a:xfrm>
            <a:prstGeom prst="upDown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8624554" y="1470786"/>
              <a:ext cx="102784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3200" dirty="0">
                  <a:latin typeface="Helvetica Neue" charset="0"/>
                  <a:ea typeface="Helvetica Neue" charset="0"/>
                  <a:cs typeface="Helvetica Neue" charset="0"/>
                </a:rPr>
                <a:t>RPC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634701" y="79988"/>
            <a:ext cx="10997397" cy="1181124"/>
            <a:chOff x="634701" y="3898271"/>
            <a:chExt cx="10997397" cy="1181124"/>
          </a:xfrm>
        </p:grpSpPr>
        <p:sp>
          <p:nvSpPr>
            <p:cNvPr id="63" name="Rectangle 62"/>
            <p:cNvSpPr/>
            <p:nvPr/>
          </p:nvSpPr>
          <p:spPr>
            <a:xfrm>
              <a:off x="634701" y="3898271"/>
              <a:ext cx="10997397" cy="1181124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Ins="274320" rtlCol="0" anchor="ctr"/>
            <a:lstStyle/>
            <a:p>
              <a:pPr algn="r"/>
              <a:r>
                <a:rPr lang="en-US" sz="320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rPr>
                <a:t>Model Abstraction Layer</a:t>
              </a:r>
              <a:endParaRPr lang="en-US" sz="3200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82" name="Rounded Rectangle 81"/>
            <p:cNvSpPr/>
            <p:nvPr/>
          </p:nvSpPr>
          <p:spPr>
            <a:xfrm>
              <a:off x="780876" y="3971235"/>
              <a:ext cx="5042536" cy="474751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Ins="91440"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  <a:latin typeface="Helvetica Neue" charset="0"/>
                  <a:ea typeface="Helvetica Neue" charset="0"/>
                  <a:cs typeface="Helvetica Neue" charset="0"/>
                </a:rPr>
                <a:t>Caching</a:t>
              </a:r>
            </a:p>
          </p:txBody>
        </p:sp>
        <p:sp>
          <p:nvSpPr>
            <p:cNvPr id="83" name="Rounded Rectangle 82"/>
            <p:cNvSpPr/>
            <p:nvPr/>
          </p:nvSpPr>
          <p:spPr>
            <a:xfrm>
              <a:off x="780876" y="4531828"/>
              <a:ext cx="5042536" cy="474751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Ins="91440"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  <a:latin typeface="Helvetica Neue" charset="0"/>
                  <a:ea typeface="Helvetica Neue" charset="0"/>
                  <a:cs typeface="Helvetica Neue" charset="0"/>
                </a:rPr>
                <a:t>Adaptive Batching</a:t>
              </a:r>
            </a:p>
          </p:txBody>
        </p:sp>
      </p:grpSp>
      <p:sp>
        <p:nvSpPr>
          <p:cNvPr id="84" name="Content Placeholder 3"/>
          <p:cNvSpPr txBox="1">
            <a:spLocks/>
          </p:cNvSpPr>
          <p:nvPr/>
        </p:nvSpPr>
        <p:spPr>
          <a:xfrm>
            <a:off x="361368" y="3733459"/>
            <a:ext cx="11718088" cy="29292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42913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SzPct val="100000"/>
              <a:buFont typeface="Wingdings" charset="2"/>
              <a:buChar char="Ø"/>
              <a:tabLst/>
              <a:defRPr sz="2800" b="0" i="0" kern="120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1pPr>
            <a:lvl2pPr marL="914400" indent="-45720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tabLst/>
              <a:defRPr sz="2400" b="0" i="0" kern="120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2pPr>
            <a:lvl3pPr marL="1373188" indent="-3111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tabLst/>
              <a:defRPr sz="2000" b="0" i="0" kern="120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3pPr>
            <a:lvl4pPr marL="1830388" indent="-236538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tabLst/>
              <a:defRPr sz="1800" b="0" i="0" kern="120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4pPr>
            <a:lvl5pPr marL="2287588" indent="-2349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tabLst/>
              <a:defRPr sz="1800" b="0" i="0" kern="120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287" indent="0">
              <a:buFont typeface="Wingdings" charset="2"/>
              <a:buNone/>
            </a:pPr>
            <a:r>
              <a:rPr lang="en-US" b="1" dirty="0"/>
              <a:t>Common Interface </a:t>
            </a:r>
            <a:r>
              <a:rPr lang="en-US" b="1" dirty="0">
                <a:sym typeface="Wingdings"/>
              </a:rPr>
              <a:t> </a:t>
            </a:r>
            <a:r>
              <a:rPr lang="en-US" b="1" dirty="0"/>
              <a:t>Simplifies Deployment: </a:t>
            </a:r>
          </a:p>
          <a:p>
            <a:r>
              <a:rPr lang="en-US" dirty="0"/>
              <a:t>Evaluate models using original code &amp; systems</a:t>
            </a:r>
          </a:p>
          <a:p>
            <a:r>
              <a:rPr lang="en-US" dirty="0"/>
              <a:t>Models run in separate processes as Docker containers</a:t>
            </a:r>
          </a:p>
          <a:p>
            <a:pPr lvl="1"/>
            <a:r>
              <a:rPr lang="en-US" dirty="0"/>
              <a:t>Resource isolation</a:t>
            </a:r>
          </a:p>
        </p:txBody>
      </p:sp>
      <p:sp>
        <p:nvSpPr>
          <p:cNvPr id="42" name="Rectangle 41"/>
          <p:cNvSpPr/>
          <p:nvPr/>
        </p:nvSpPr>
        <p:spPr>
          <a:xfrm>
            <a:off x="-129473" y="-328812"/>
            <a:ext cx="12409373" cy="1759138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56158" y="2562548"/>
            <a:ext cx="1707129" cy="908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666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1084" y="88898"/>
            <a:ext cx="113538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Basic Linear Models (Often High Dimensional)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0184" y="1343216"/>
            <a:ext cx="11481816" cy="5514784"/>
          </a:xfrm>
        </p:spPr>
        <p:txBody>
          <a:bodyPr>
            <a:normAutofit/>
          </a:bodyPr>
          <a:lstStyle/>
          <a:p>
            <a:r>
              <a:rPr lang="en-US" dirty="0"/>
              <a:t>Common for </a:t>
            </a:r>
            <a:r>
              <a:rPr lang="en-US" b="1" dirty="0"/>
              <a:t>click prediction</a:t>
            </a:r>
            <a:r>
              <a:rPr lang="en-US" dirty="0"/>
              <a:t> and </a:t>
            </a:r>
            <a:r>
              <a:rPr lang="en-US" b="1" dirty="0"/>
              <a:t>text filter models</a:t>
            </a:r>
            <a:r>
              <a:rPr lang="en-US" dirty="0"/>
              <a:t> (spam)</a:t>
            </a:r>
          </a:p>
          <a:p>
            <a:r>
              <a:rPr lang="en-US" dirty="0"/>
              <a:t>Query </a:t>
            </a:r>
            <a:r>
              <a:rPr lang="en-US" i="1" dirty="0"/>
              <a:t>x</a:t>
            </a:r>
            <a:r>
              <a:rPr lang="en-US" dirty="0"/>
              <a:t> encoded in sparse Bag-of-Words: </a:t>
            </a:r>
          </a:p>
          <a:p>
            <a:pPr lvl="1"/>
            <a:r>
              <a:rPr lang="en-US" dirty="0"/>
              <a:t>x = “The quick brown” = {(”brown”, 1), (”the”, 1), (“quick”, 1)}</a:t>
            </a:r>
          </a:p>
          <a:p>
            <a:endParaRPr lang="en-US" dirty="0"/>
          </a:p>
          <a:p>
            <a:r>
              <a:rPr lang="en-US" dirty="0"/>
              <a:t>Rendering a prediction:</a:t>
            </a:r>
          </a:p>
          <a:p>
            <a:pPr marL="14287" indent="0">
              <a:buNone/>
            </a:pPr>
            <a:endParaRPr lang="en-US" dirty="0"/>
          </a:p>
          <a:p>
            <a:r>
              <a:rPr lang="en-US" i="1" dirty="0" err="1"/>
              <a:t>θ</a:t>
            </a:r>
            <a:r>
              <a:rPr lang="en-US" dirty="0"/>
              <a:t> is a large vector of weights for each possible word </a:t>
            </a:r>
          </a:p>
          <a:p>
            <a:pPr lvl="1"/>
            <a:r>
              <a:rPr lang="en-US" dirty="0"/>
              <a:t>or word combination (n-gram models) </a:t>
            </a:r>
            <a:r>
              <a:rPr lang="mr-IN" dirty="0"/>
              <a:t>…</a:t>
            </a:r>
            <a:r>
              <a:rPr lang="en-US" dirty="0"/>
              <a:t> </a:t>
            </a:r>
          </a:p>
          <a:p>
            <a:r>
              <a:rPr lang="en-US" dirty="0"/>
              <a:t>Optimizations?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8649" y="3207114"/>
            <a:ext cx="5448800" cy="1503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91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56"/>
          <p:cNvSpPr/>
          <p:nvPr/>
        </p:nvSpPr>
        <p:spPr>
          <a:xfrm>
            <a:off x="445567" y="-1412681"/>
            <a:ext cx="11344122" cy="2812928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dirty="0">
              <a:solidFill>
                <a:schemeClr val="tx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4949993" y="-1509562"/>
            <a:ext cx="212750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Clipper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634701" y="-740494"/>
            <a:ext cx="10997397" cy="675637"/>
            <a:chOff x="634701" y="3126303"/>
            <a:chExt cx="10997397" cy="675637"/>
          </a:xfrm>
        </p:grpSpPr>
        <p:sp>
          <p:nvSpPr>
            <p:cNvPr id="64" name="Rectangle 63"/>
            <p:cNvSpPr/>
            <p:nvPr/>
          </p:nvSpPr>
          <p:spPr>
            <a:xfrm>
              <a:off x="634701" y="3126303"/>
              <a:ext cx="10997397" cy="675637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Ins="274320" rtlCol="0" anchor="ctr"/>
            <a:lstStyle/>
            <a:p>
              <a:pPr algn="r"/>
              <a:r>
                <a:rPr lang="en-US" sz="3200" dirty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rPr>
                <a:t>Correction Layer</a:t>
              </a: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780876" y="3232105"/>
              <a:ext cx="5042536" cy="474751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Ins="91440"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  <a:latin typeface="Helvetica Neue" charset="0"/>
                  <a:ea typeface="Helvetica Neue" charset="0"/>
                  <a:cs typeface="Helvetica Neue" charset="0"/>
                </a:rPr>
                <a:t>Correction Policy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634701" y="79988"/>
            <a:ext cx="10997397" cy="1181124"/>
            <a:chOff x="634701" y="3898271"/>
            <a:chExt cx="10997397" cy="1181124"/>
          </a:xfrm>
        </p:grpSpPr>
        <p:sp>
          <p:nvSpPr>
            <p:cNvPr id="63" name="Rectangle 62"/>
            <p:cNvSpPr/>
            <p:nvPr/>
          </p:nvSpPr>
          <p:spPr>
            <a:xfrm>
              <a:off x="634701" y="3898271"/>
              <a:ext cx="10997397" cy="1181124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Ins="274320" rtlCol="0" anchor="ctr"/>
            <a:lstStyle/>
            <a:p>
              <a:pPr algn="r"/>
              <a:r>
                <a:rPr lang="en-US" sz="320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rPr>
                <a:t>Model Abstraction Layer</a:t>
              </a:r>
              <a:endParaRPr lang="en-US" sz="3200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82" name="Rounded Rectangle 81"/>
            <p:cNvSpPr/>
            <p:nvPr/>
          </p:nvSpPr>
          <p:spPr>
            <a:xfrm>
              <a:off x="780876" y="3971235"/>
              <a:ext cx="5042536" cy="474751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Ins="91440"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  <a:latin typeface="Helvetica Neue" charset="0"/>
                  <a:ea typeface="Helvetica Neue" charset="0"/>
                  <a:cs typeface="Helvetica Neue" charset="0"/>
                </a:rPr>
                <a:t>Caching</a:t>
              </a:r>
            </a:p>
          </p:txBody>
        </p:sp>
        <p:sp>
          <p:nvSpPr>
            <p:cNvPr id="83" name="Rounded Rectangle 82"/>
            <p:cNvSpPr/>
            <p:nvPr/>
          </p:nvSpPr>
          <p:spPr>
            <a:xfrm>
              <a:off x="780876" y="4531828"/>
              <a:ext cx="5042536" cy="474751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Ins="91440"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  <a:latin typeface="Helvetica Neue" charset="0"/>
                  <a:ea typeface="Helvetica Neue" charset="0"/>
                  <a:cs typeface="Helvetica Neue" charset="0"/>
                </a:rPr>
                <a:t>Adaptive Batching</a:t>
              </a:r>
            </a:p>
          </p:txBody>
        </p:sp>
      </p:grpSp>
      <p:grpSp>
        <p:nvGrpSpPr>
          <p:cNvPr id="90" name="Group 89"/>
          <p:cNvGrpSpPr/>
          <p:nvPr/>
        </p:nvGrpSpPr>
        <p:grpSpPr>
          <a:xfrm>
            <a:off x="-832010" y="1453913"/>
            <a:ext cx="3361842" cy="2046705"/>
            <a:chOff x="445537" y="1453913"/>
            <a:chExt cx="3361842" cy="2046705"/>
          </a:xfrm>
        </p:grpSpPr>
        <p:sp>
          <p:nvSpPr>
            <p:cNvPr id="91" name="Rectangle 90"/>
            <p:cNvSpPr/>
            <p:nvPr/>
          </p:nvSpPr>
          <p:spPr>
            <a:xfrm>
              <a:off x="445538" y="2509453"/>
              <a:ext cx="3361841" cy="99116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Rectangle 92"/>
            <p:cNvSpPr/>
            <p:nvPr/>
          </p:nvSpPr>
          <p:spPr>
            <a:xfrm>
              <a:off x="445537" y="2126100"/>
              <a:ext cx="3361842" cy="406426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rPr>
                <a:t>Model Container (MC)</a:t>
              </a:r>
            </a:p>
          </p:txBody>
        </p:sp>
        <p:sp>
          <p:nvSpPr>
            <p:cNvPr id="94" name="Up-Down Arrow 93"/>
            <p:cNvSpPr/>
            <p:nvPr/>
          </p:nvSpPr>
          <p:spPr>
            <a:xfrm>
              <a:off x="2141198" y="1453913"/>
              <a:ext cx="253066" cy="635052"/>
            </a:xfrm>
            <a:prstGeom prst="upDown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1196853" y="1470786"/>
              <a:ext cx="102784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3200" dirty="0">
                  <a:latin typeface="Helvetica Neue" charset="0"/>
                  <a:ea typeface="Helvetica Neue" charset="0"/>
                  <a:cs typeface="Helvetica Neue" charset="0"/>
                </a:rPr>
                <a:t>RPC</a:t>
              </a:r>
            </a:p>
          </p:txBody>
        </p:sp>
      </p:grpSp>
      <p:grpSp>
        <p:nvGrpSpPr>
          <p:cNvPr id="96" name="Group 95"/>
          <p:cNvGrpSpPr/>
          <p:nvPr/>
        </p:nvGrpSpPr>
        <p:grpSpPr>
          <a:xfrm>
            <a:off x="2754143" y="1453913"/>
            <a:ext cx="1810909" cy="2046705"/>
            <a:chOff x="4031690" y="1453913"/>
            <a:chExt cx="1810909" cy="2046705"/>
          </a:xfrm>
        </p:grpSpPr>
        <p:sp>
          <p:nvSpPr>
            <p:cNvPr id="97" name="Rectangle 96"/>
            <p:cNvSpPr/>
            <p:nvPr/>
          </p:nvSpPr>
          <p:spPr>
            <a:xfrm>
              <a:off x="4031690" y="2509453"/>
              <a:ext cx="1810909" cy="99116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Rectangle 97"/>
            <p:cNvSpPr/>
            <p:nvPr/>
          </p:nvSpPr>
          <p:spPr>
            <a:xfrm>
              <a:off x="4285691" y="2644967"/>
              <a:ext cx="1359090" cy="769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400" dirty="0" err="1">
                  <a:latin typeface="Beirut" charset="-78"/>
                  <a:ea typeface="Beirut" charset="-78"/>
                  <a:cs typeface="Beirut" charset="-78"/>
                </a:rPr>
                <a:t>Caffe</a:t>
              </a:r>
              <a:endParaRPr lang="en-US" sz="4400" dirty="0">
                <a:latin typeface="Beirut" charset="-78"/>
                <a:ea typeface="Beirut" charset="-78"/>
                <a:cs typeface="Beirut" charset="-78"/>
              </a:endParaRPr>
            </a:p>
          </p:txBody>
        </p:sp>
        <p:sp>
          <p:nvSpPr>
            <p:cNvPr id="99" name="Rectangle 98"/>
            <p:cNvSpPr/>
            <p:nvPr/>
          </p:nvSpPr>
          <p:spPr>
            <a:xfrm>
              <a:off x="4031690" y="2126100"/>
              <a:ext cx="1810909" cy="406426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rPr>
                <a:t>MC</a:t>
              </a:r>
            </a:p>
          </p:txBody>
        </p:sp>
        <p:sp>
          <p:nvSpPr>
            <p:cNvPr id="100" name="Up-Down Arrow 99"/>
            <p:cNvSpPr/>
            <p:nvPr/>
          </p:nvSpPr>
          <p:spPr>
            <a:xfrm>
              <a:off x="5201258" y="1453913"/>
              <a:ext cx="253066" cy="635052"/>
            </a:xfrm>
            <a:prstGeom prst="upDown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4256913" y="1470786"/>
              <a:ext cx="102784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3200">
                  <a:latin typeface="Helvetica Neue" charset="0"/>
                  <a:ea typeface="Helvetica Neue" charset="0"/>
                  <a:cs typeface="Helvetica Neue" charset="0"/>
                </a:rPr>
                <a:t>RPC</a:t>
              </a:r>
              <a:endParaRPr lang="en-US" sz="3200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grpSp>
        <p:nvGrpSpPr>
          <p:cNvPr id="102" name="Group 101"/>
          <p:cNvGrpSpPr/>
          <p:nvPr/>
        </p:nvGrpSpPr>
        <p:grpSpPr>
          <a:xfrm>
            <a:off x="4801799" y="1453913"/>
            <a:ext cx="1810909" cy="2500117"/>
            <a:chOff x="6079346" y="1453913"/>
            <a:chExt cx="1810909" cy="2500117"/>
          </a:xfrm>
        </p:grpSpPr>
        <p:pic>
          <p:nvPicPr>
            <p:cNvPr id="103" name="Picture 102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106711" y="2487938"/>
              <a:ext cx="1764600" cy="1347739"/>
            </a:xfrm>
            <a:prstGeom prst="rect">
              <a:avLst/>
            </a:prstGeom>
          </p:spPr>
        </p:pic>
        <p:sp>
          <p:nvSpPr>
            <p:cNvPr id="104" name="Rectangle 103"/>
            <p:cNvSpPr/>
            <p:nvPr/>
          </p:nvSpPr>
          <p:spPr>
            <a:xfrm>
              <a:off x="6079346" y="2509454"/>
              <a:ext cx="1810909" cy="991164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Rectangle 104"/>
            <p:cNvSpPr/>
            <p:nvPr/>
          </p:nvSpPr>
          <p:spPr>
            <a:xfrm>
              <a:off x="6079346" y="3522133"/>
              <a:ext cx="1810909" cy="4318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Rectangle 105"/>
            <p:cNvSpPr/>
            <p:nvPr/>
          </p:nvSpPr>
          <p:spPr>
            <a:xfrm>
              <a:off x="6079346" y="2126100"/>
              <a:ext cx="1810909" cy="406426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rPr>
                <a:t>MC</a:t>
              </a:r>
            </a:p>
          </p:txBody>
        </p:sp>
        <p:sp>
          <p:nvSpPr>
            <p:cNvPr id="107" name="Up-Down Arrow 106"/>
            <p:cNvSpPr/>
            <p:nvPr/>
          </p:nvSpPr>
          <p:spPr>
            <a:xfrm>
              <a:off x="7244893" y="1453913"/>
              <a:ext cx="253066" cy="635052"/>
            </a:xfrm>
            <a:prstGeom prst="upDown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TextBox 107"/>
            <p:cNvSpPr txBox="1"/>
            <p:nvPr/>
          </p:nvSpPr>
          <p:spPr>
            <a:xfrm>
              <a:off x="6300548" y="1470786"/>
              <a:ext cx="102784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3200">
                  <a:latin typeface="Helvetica Neue" charset="0"/>
                  <a:ea typeface="Helvetica Neue" charset="0"/>
                  <a:cs typeface="Helvetica Neue" charset="0"/>
                </a:rPr>
                <a:t>RPC</a:t>
              </a:r>
              <a:endParaRPr lang="en-US" sz="3200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grpSp>
        <p:nvGrpSpPr>
          <p:cNvPr id="109" name="Group 108"/>
          <p:cNvGrpSpPr/>
          <p:nvPr/>
        </p:nvGrpSpPr>
        <p:grpSpPr>
          <a:xfrm>
            <a:off x="10687269" y="1424848"/>
            <a:ext cx="3262520" cy="2046705"/>
            <a:chOff x="8110363" y="1453913"/>
            <a:chExt cx="3262520" cy="2046705"/>
          </a:xfrm>
        </p:grpSpPr>
        <p:sp>
          <p:nvSpPr>
            <p:cNvPr id="110" name="Rectangle 109"/>
            <p:cNvSpPr/>
            <p:nvPr/>
          </p:nvSpPr>
          <p:spPr>
            <a:xfrm>
              <a:off x="8110363" y="2509453"/>
              <a:ext cx="2418934" cy="99116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1" name="Picture 1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20058" y="2678370"/>
              <a:ext cx="2032000" cy="736037"/>
            </a:xfrm>
            <a:prstGeom prst="rect">
              <a:avLst/>
            </a:prstGeom>
          </p:spPr>
        </p:pic>
        <p:grpSp>
          <p:nvGrpSpPr>
            <p:cNvPr id="112" name="Group 111"/>
            <p:cNvGrpSpPr/>
            <p:nvPr/>
          </p:nvGrpSpPr>
          <p:grpSpPr>
            <a:xfrm>
              <a:off x="10830370" y="2805909"/>
              <a:ext cx="542513" cy="147044"/>
              <a:chOff x="10658591" y="6109729"/>
              <a:chExt cx="874878" cy="237129"/>
            </a:xfrm>
          </p:grpSpPr>
          <p:sp>
            <p:nvSpPr>
              <p:cNvPr id="116" name="Oval 115"/>
              <p:cNvSpPr/>
              <p:nvPr/>
            </p:nvSpPr>
            <p:spPr>
              <a:xfrm>
                <a:off x="10658591" y="6109729"/>
                <a:ext cx="237129" cy="237129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Oval 116"/>
              <p:cNvSpPr/>
              <p:nvPr/>
            </p:nvSpPr>
            <p:spPr>
              <a:xfrm>
                <a:off x="10977466" y="6109729"/>
                <a:ext cx="237129" cy="237129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Oval 117"/>
              <p:cNvSpPr/>
              <p:nvPr/>
            </p:nvSpPr>
            <p:spPr>
              <a:xfrm>
                <a:off x="11296340" y="6109729"/>
                <a:ext cx="237129" cy="237129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3" name="Rectangle 112"/>
            <p:cNvSpPr/>
            <p:nvPr/>
          </p:nvSpPr>
          <p:spPr>
            <a:xfrm>
              <a:off x="8110363" y="2126100"/>
              <a:ext cx="2418934" cy="406426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rPr>
                <a:t>MC</a:t>
              </a:r>
            </a:p>
          </p:txBody>
        </p:sp>
        <p:sp>
          <p:nvSpPr>
            <p:cNvPr id="114" name="Up-Down Arrow 113"/>
            <p:cNvSpPr/>
            <p:nvPr/>
          </p:nvSpPr>
          <p:spPr>
            <a:xfrm>
              <a:off x="9568899" y="1453913"/>
              <a:ext cx="253066" cy="635052"/>
            </a:xfrm>
            <a:prstGeom prst="upDown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TextBox 114"/>
            <p:cNvSpPr txBox="1"/>
            <p:nvPr/>
          </p:nvSpPr>
          <p:spPr>
            <a:xfrm>
              <a:off x="8624554" y="1470786"/>
              <a:ext cx="102784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3200" dirty="0">
                  <a:latin typeface="Helvetica Neue" charset="0"/>
                  <a:ea typeface="Helvetica Neue" charset="0"/>
                  <a:cs typeface="Helvetica Neue" charset="0"/>
                </a:rPr>
                <a:t>RPC</a:t>
              </a:r>
            </a:p>
          </p:txBody>
        </p:sp>
      </p:grpSp>
      <p:grpSp>
        <p:nvGrpSpPr>
          <p:cNvPr id="119" name="Group 118"/>
          <p:cNvGrpSpPr/>
          <p:nvPr/>
        </p:nvGrpSpPr>
        <p:grpSpPr>
          <a:xfrm>
            <a:off x="6765985" y="1449291"/>
            <a:ext cx="1810909" cy="2500117"/>
            <a:chOff x="6079346" y="1453913"/>
            <a:chExt cx="1810909" cy="2500117"/>
          </a:xfrm>
        </p:grpSpPr>
        <p:pic>
          <p:nvPicPr>
            <p:cNvPr id="120" name="Picture 119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106711" y="2487938"/>
              <a:ext cx="1764600" cy="1347739"/>
            </a:xfrm>
            <a:prstGeom prst="rect">
              <a:avLst/>
            </a:prstGeom>
          </p:spPr>
        </p:pic>
        <p:sp>
          <p:nvSpPr>
            <p:cNvPr id="121" name="Rectangle 120"/>
            <p:cNvSpPr/>
            <p:nvPr/>
          </p:nvSpPr>
          <p:spPr>
            <a:xfrm>
              <a:off x="6079346" y="2509454"/>
              <a:ext cx="1810909" cy="991164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Rectangle 121"/>
            <p:cNvSpPr/>
            <p:nvPr/>
          </p:nvSpPr>
          <p:spPr>
            <a:xfrm>
              <a:off x="6079346" y="3522133"/>
              <a:ext cx="1810909" cy="4318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Rectangle 122"/>
            <p:cNvSpPr/>
            <p:nvPr/>
          </p:nvSpPr>
          <p:spPr>
            <a:xfrm>
              <a:off x="6079346" y="2126100"/>
              <a:ext cx="1810909" cy="406426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rPr>
                <a:t>MC</a:t>
              </a:r>
            </a:p>
          </p:txBody>
        </p:sp>
        <p:sp>
          <p:nvSpPr>
            <p:cNvPr id="124" name="Up-Down Arrow 123"/>
            <p:cNvSpPr/>
            <p:nvPr/>
          </p:nvSpPr>
          <p:spPr>
            <a:xfrm>
              <a:off x="7244893" y="1453913"/>
              <a:ext cx="253066" cy="635052"/>
            </a:xfrm>
            <a:prstGeom prst="upDown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TextBox 124"/>
            <p:cNvSpPr txBox="1"/>
            <p:nvPr/>
          </p:nvSpPr>
          <p:spPr>
            <a:xfrm>
              <a:off x="6300548" y="1470786"/>
              <a:ext cx="102784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3200">
                  <a:latin typeface="Helvetica Neue" charset="0"/>
                  <a:ea typeface="Helvetica Neue" charset="0"/>
                  <a:cs typeface="Helvetica Neue" charset="0"/>
                </a:rPr>
                <a:t>RPC</a:t>
              </a:r>
              <a:endParaRPr lang="en-US" sz="3200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grpSp>
        <p:nvGrpSpPr>
          <p:cNvPr id="126" name="Group 125"/>
          <p:cNvGrpSpPr/>
          <p:nvPr/>
        </p:nvGrpSpPr>
        <p:grpSpPr>
          <a:xfrm>
            <a:off x="8709353" y="1437479"/>
            <a:ext cx="1810909" cy="2500117"/>
            <a:chOff x="6079346" y="1453913"/>
            <a:chExt cx="1810909" cy="2500117"/>
          </a:xfrm>
        </p:grpSpPr>
        <p:pic>
          <p:nvPicPr>
            <p:cNvPr id="127" name="Picture 126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106711" y="2487938"/>
              <a:ext cx="1764600" cy="1347739"/>
            </a:xfrm>
            <a:prstGeom prst="rect">
              <a:avLst/>
            </a:prstGeom>
          </p:spPr>
        </p:pic>
        <p:sp>
          <p:nvSpPr>
            <p:cNvPr id="128" name="Rectangle 127"/>
            <p:cNvSpPr/>
            <p:nvPr/>
          </p:nvSpPr>
          <p:spPr>
            <a:xfrm>
              <a:off x="6079346" y="2509454"/>
              <a:ext cx="1810909" cy="991164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Rectangle 128"/>
            <p:cNvSpPr/>
            <p:nvPr/>
          </p:nvSpPr>
          <p:spPr>
            <a:xfrm>
              <a:off x="6079346" y="3522133"/>
              <a:ext cx="1810909" cy="4318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Rectangle 129"/>
            <p:cNvSpPr/>
            <p:nvPr/>
          </p:nvSpPr>
          <p:spPr>
            <a:xfrm>
              <a:off x="6079346" y="2126100"/>
              <a:ext cx="1810909" cy="406426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rPr>
                <a:t>MC</a:t>
              </a:r>
            </a:p>
          </p:txBody>
        </p:sp>
        <p:sp>
          <p:nvSpPr>
            <p:cNvPr id="131" name="Up-Down Arrow 130"/>
            <p:cNvSpPr/>
            <p:nvPr/>
          </p:nvSpPr>
          <p:spPr>
            <a:xfrm>
              <a:off x="7244893" y="1453913"/>
              <a:ext cx="253066" cy="635052"/>
            </a:xfrm>
            <a:prstGeom prst="upDown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TextBox 131"/>
            <p:cNvSpPr txBox="1"/>
            <p:nvPr/>
          </p:nvSpPr>
          <p:spPr>
            <a:xfrm>
              <a:off x="6300548" y="1470786"/>
              <a:ext cx="102784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3200">
                  <a:latin typeface="Helvetica Neue" charset="0"/>
                  <a:ea typeface="Helvetica Neue" charset="0"/>
                  <a:cs typeface="Helvetica Neue" charset="0"/>
                </a:rPr>
                <a:t>RPC</a:t>
              </a:r>
              <a:endParaRPr lang="en-US" sz="3200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61368" y="3733459"/>
            <a:ext cx="11718088" cy="2929265"/>
          </a:xfrm>
        </p:spPr>
        <p:txBody>
          <a:bodyPr>
            <a:normAutofit fontScale="92500" lnSpcReduction="10000"/>
          </a:bodyPr>
          <a:lstStyle/>
          <a:p>
            <a:pPr marL="14287" indent="0">
              <a:buNone/>
            </a:pPr>
            <a:r>
              <a:rPr lang="en-US" b="1" dirty="0"/>
              <a:t>Common Interface </a:t>
            </a:r>
            <a:r>
              <a:rPr lang="en-US" b="1" dirty="0">
                <a:sym typeface="Wingdings"/>
              </a:rPr>
              <a:t> </a:t>
            </a:r>
            <a:r>
              <a:rPr lang="en-US" b="1" dirty="0"/>
              <a:t>Simplifies Deployment: </a:t>
            </a:r>
          </a:p>
          <a:p>
            <a:r>
              <a:rPr lang="en-US" dirty="0"/>
              <a:t>Evaluate models using original code &amp; systems</a:t>
            </a:r>
          </a:p>
          <a:p>
            <a:r>
              <a:rPr lang="en-US" dirty="0"/>
              <a:t>Models run in separate processes as Docker containers</a:t>
            </a:r>
          </a:p>
          <a:p>
            <a:pPr lvl="1"/>
            <a:r>
              <a:rPr lang="en-US" dirty="0"/>
              <a:t>Resource isolation</a:t>
            </a:r>
          </a:p>
          <a:p>
            <a:pPr lvl="1"/>
            <a:r>
              <a:rPr lang="en-US" dirty="0"/>
              <a:t>Scale-out</a:t>
            </a:r>
          </a:p>
          <a:p>
            <a:pPr marL="14287" indent="0">
              <a:buNone/>
            </a:pPr>
            <a:r>
              <a:rPr lang="en-US" b="1" dirty="0"/>
              <a:t>Problem:</a:t>
            </a:r>
            <a:r>
              <a:rPr lang="en-US" dirty="0"/>
              <a:t> frameworks optimized for </a:t>
            </a:r>
            <a:r>
              <a:rPr lang="en-US" b="1" dirty="0"/>
              <a:t>batch processing </a:t>
            </a:r>
            <a:r>
              <a:rPr lang="en-US" dirty="0"/>
              <a:t>not </a:t>
            </a:r>
            <a:r>
              <a:rPr lang="en-US" b="1" dirty="0"/>
              <a:t>latency</a:t>
            </a:r>
          </a:p>
        </p:txBody>
      </p:sp>
      <p:sp>
        <p:nvSpPr>
          <p:cNvPr id="56" name="Rectangle 55"/>
          <p:cNvSpPr/>
          <p:nvPr/>
        </p:nvSpPr>
        <p:spPr>
          <a:xfrm>
            <a:off x="-129473" y="-328812"/>
            <a:ext cx="12409373" cy="1759138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9" name="Picture 58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20336" y="2563506"/>
            <a:ext cx="1707129" cy="908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458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/>
          <p:cNvGrpSpPr/>
          <p:nvPr/>
        </p:nvGrpSpPr>
        <p:grpSpPr>
          <a:xfrm>
            <a:off x="726023" y="1852807"/>
            <a:ext cx="3885557" cy="1981277"/>
            <a:chOff x="374332" y="1887984"/>
            <a:chExt cx="3885557" cy="1981277"/>
          </a:xfrm>
        </p:grpSpPr>
        <p:grpSp>
          <p:nvGrpSpPr>
            <p:cNvPr id="41" name="Group 40"/>
            <p:cNvGrpSpPr/>
            <p:nvPr/>
          </p:nvGrpSpPr>
          <p:grpSpPr>
            <a:xfrm>
              <a:off x="374332" y="1887984"/>
              <a:ext cx="1836305" cy="1981277"/>
              <a:chOff x="374332" y="1887984"/>
              <a:chExt cx="1836305" cy="1981277"/>
            </a:xfrm>
          </p:grpSpPr>
          <p:sp>
            <p:nvSpPr>
              <p:cNvPr id="9" name="Rectangle 8"/>
              <p:cNvSpPr/>
              <p:nvPr/>
            </p:nvSpPr>
            <p:spPr>
              <a:xfrm>
                <a:off x="374332" y="1887984"/>
                <a:ext cx="1836305" cy="1981277"/>
              </a:xfrm>
              <a:prstGeom prst="rect">
                <a:avLst/>
              </a:prstGeom>
              <a:ln w="571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493217" y="2023345"/>
                <a:ext cx="1596800" cy="187709"/>
              </a:xfrm>
              <a:prstGeom prst="rect">
                <a:avLst/>
              </a:prstGeom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493217" y="2325958"/>
                <a:ext cx="1596800" cy="1423727"/>
              </a:xfrm>
              <a:prstGeom prst="rect">
                <a:avLst/>
              </a:prstGeom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sp>
          <p:nvSpPr>
            <p:cNvPr id="39" name="Rectangle 38"/>
            <p:cNvSpPr/>
            <p:nvPr/>
          </p:nvSpPr>
          <p:spPr>
            <a:xfrm>
              <a:off x="2256840" y="2093792"/>
              <a:ext cx="2003049" cy="156966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14287" lvl="0"/>
              <a:r>
                <a:rPr lang="en-US" sz="2400" dirty="0">
                  <a:solidFill>
                    <a:srgbClr val="00000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A single </a:t>
              </a:r>
            </a:p>
            <a:p>
              <a:pPr marL="14287" lvl="0"/>
              <a:r>
                <a:rPr lang="en-US" sz="2400" dirty="0">
                  <a:solidFill>
                    <a:srgbClr val="00000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page load </a:t>
              </a:r>
              <a:br>
                <a:rPr lang="en-US" sz="2400" dirty="0">
                  <a:solidFill>
                    <a:srgbClr val="00000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</a:br>
              <a:r>
                <a:rPr lang="en-US" sz="2400" dirty="0">
                  <a:solidFill>
                    <a:srgbClr val="000000"/>
                  </a:solidFill>
                  <a:latin typeface="Helvetica Neue Light" charset="0"/>
                  <a:ea typeface="Helvetica Neue Light" charset="0"/>
                  <a:cs typeface="Helvetica Neue Light" charset="0"/>
                  <a:sym typeface="Wingdings"/>
                </a:rPr>
                <a:t>may generate</a:t>
              </a:r>
            </a:p>
            <a:p>
              <a:pPr marL="14287" lvl="0"/>
              <a:r>
                <a:rPr lang="en-US" sz="2400" dirty="0">
                  <a:solidFill>
                    <a:srgbClr val="000000"/>
                  </a:solidFill>
                  <a:latin typeface="Helvetica Neue Light" charset="0"/>
                  <a:ea typeface="Helvetica Neue Light" charset="0"/>
                  <a:cs typeface="Helvetica Neue Light" charset="0"/>
                  <a:sym typeface="Wingdings"/>
                </a:rPr>
                <a:t>many queries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004" y="-34791"/>
            <a:ext cx="12896828" cy="1325563"/>
          </a:xfrm>
        </p:spPr>
        <p:txBody>
          <a:bodyPr>
            <a:normAutofit/>
          </a:bodyPr>
          <a:lstStyle/>
          <a:p>
            <a:r>
              <a:rPr lang="en-US" i="1" dirty="0"/>
              <a:t>Batching </a:t>
            </a:r>
            <a:r>
              <a:rPr lang="en-US" dirty="0"/>
              <a:t>to Improve Throughput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99538" y="1142658"/>
            <a:ext cx="6843933" cy="1809528"/>
          </a:xfrm>
        </p:spPr>
        <p:txBody>
          <a:bodyPr>
            <a:normAutofit/>
          </a:bodyPr>
          <a:lstStyle/>
          <a:p>
            <a:r>
              <a:rPr lang="en-US" dirty="0"/>
              <a:t>Optimal batch depends on:</a:t>
            </a:r>
          </a:p>
          <a:p>
            <a:pPr lvl="1"/>
            <a:r>
              <a:rPr lang="en-US" dirty="0"/>
              <a:t>hardware configuration</a:t>
            </a:r>
          </a:p>
          <a:p>
            <a:pPr lvl="1"/>
            <a:r>
              <a:rPr lang="en-US" dirty="0"/>
              <a:t>model and framework</a:t>
            </a:r>
          </a:p>
          <a:p>
            <a:pPr lvl="1"/>
            <a:r>
              <a:rPr lang="en-US" dirty="0"/>
              <a:t>system load</a:t>
            </a:r>
          </a:p>
        </p:txBody>
      </p:sp>
      <p:grpSp>
        <p:nvGrpSpPr>
          <p:cNvPr id="43" name="Group 42"/>
          <p:cNvGrpSpPr/>
          <p:nvPr/>
        </p:nvGrpSpPr>
        <p:grpSpPr>
          <a:xfrm>
            <a:off x="979190" y="2447842"/>
            <a:ext cx="1343331" cy="1109784"/>
            <a:chOff x="627499" y="2483019"/>
            <a:chExt cx="1343331" cy="1109784"/>
          </a:xfrm>
        </p:grpSpPr>
        <p:grpSp>
          <p:nvGrpSpPr>
            <p:cNvPr id="40" name="Group 39"/>
            <p:cNvGrpSpPr/>
            <p:nvPr/>
          </p:nvGrpSpPr>
          <p:grpSpPr>
            <a:xfrm>
              <a:off x="627499" y="2483019"/>
              <a:ext cx="641819" cy="616629"/>
              <a:chOff x="627499" y="2483019"/>
              <a:chExt cx="641819" cy="616629"/>
            </a:xfrm>
          </p:grpSpPr>
          <p:sp>
            <p:nvSpPr>
              <p:cNvPr id="21" name="Rectangle 20"/>
              <p:cNvSpPr/>
              <p:nvPr/>
            </p:nvSpPr>
            <p:spPr>
              <a:xfrm>
                <a:off x="627499" y="2483019"/>
                <a:ext cx="641819" cy="616629"/>
              </a:xfrm>
              <a:prstGeom prst="rect">
                <a:avLst/>
              </a:prstGeom>
              <a:solidFill>
                <a:schemeClr val="tx1"/>
              </a:solidFill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22" name="Oval 21"/>
              <p:cNvSpPr/>
              <p:nvPr/>
            </p:nvSpPr>
            <p:spPr>
              <a:xfrm>
                <a:off x="756003" y="2582486"/>
                <a:ext cx="404875" cy="404876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23" name="Triangle 22"/>
              <p:cNvSpPr/>
              <p:nvPr/>
            </p:nvSpPr>
            <p:spPr>
              <a:xfrm rot="5400000">
                <a:off x="876020" y="2681274"/>
                <a:ext cx="240468" cy="207300"/>
              </a:xfrm>
              <a:prstGeom prst="triangl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sp>
          <p:nvSpPr>
            <p:cNvPr id="24" name="Rectangle 23"/>
            <p:cNvSpPr/>
            <p:nvPr/>
          </p:nvSpPr>
          <p:spPr>
            <a:xfrm>
              <a:off x="1436141" y="2483019"/>
              <a:ext cx="534689" cy="315008"/>
            </a:xfrm>
            <a:prstGeom prst="rect">
              <a:avLst/>
            </a:prstGeom>
            <a:solidFill>
              <a:srgbClr val="7030A0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1436141" y="2888193"/>
              <a:ext cx="534689" cy="315008"/>
            </a:xfrm>
            <a:prstGeom prst="rect">
              <a:avLst/>
            </a:prstGeom>
            <a:solidFill>
              <a:schemeClr val="accent4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cxnSp>
          <p:nvCxnSpPr>
            <p:cNvPr id="26" name="Straight Connector 25"/>
            <p:cNvCxnSpPr/>
            <p:nvPr/>
          </p:nvCxnSpPr>
          <p:spPr>
            <a:xfrm>
              <a:off x="716638" y="3219488"/>
              <a:ext cx="513985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33" name="Rectangle 32"/>
            <p:cNvSpPr/>
            <p:nvPr/>
          </p:nvSpPr>
          <p:spPr>
            <a:xfrm>
              <a:off x="642113" y="3349318"/>
              <a:ext cx="359513" cy="243485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1126715" y="3349318"/>
              <a:ext cx="359513" cy="243485"/>
            </a:xfrm>
            <a:prstGeom prst="rect">
              <a:avLst/>
            </a:prstGeom>
            <a:solidFill>
              <a:srgbClr val="FFC000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1611317" y="3349318"/>
              <a:ext cx="359513" cy="243485"/>
            </a:xfrm>
            <a:prstGeom prst="rect">
              <a:avLst/>
            </a:prstGeom>
            <a:solidFill>
              <a:srgbClr val="00B0F0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sp>
        <p:nvSpPr>
          <p:cNvPr id="44" name="Content Placeholder 2"/>
          <p:cNvSpPr txBox="1">
            <a:spLocks/>
          </p:cNvSpPr>
          <p:nvPr/>
        </p:nvSpPr>
        <p:spPr>
          <a:xfrm>
            <a:off x="190004" y="1142657"/>
            <a:ext cx="4421576" cy="16272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42913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SzPct val="100000"/>
              <a:buFont typeface="Wingdings" charset="2"/>
              <a:buChar char="Ø"/>
              <a:tabLst/>
              <a:defRPr sz="2800" b="0" i="0" kern="120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1pPr>
            <a:lvl2pPr marL="914400" indent="-45720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tabLst/>
              <a:defRPr sz="2400" b="0" i="0" kern="120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2pPr>
            <a:lvl3pPr marL="1373188" indent="-3111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tabLst/>
              <a:defRPr sz="2000" b="0" i="0" kern="120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3pPr>
            <a:lvl4pPr marL="1830388" indent="-236538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tabLst/>
              <a:defRPr sz="1800" b="0" i="0" kern="120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4pPr>
            <a:lvl5pPr marL="2287588" indent="-2349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tabLst/>
              <a:defRPr sz="1800" b="0" i="0" kern="120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Why batching helps:</a:t>
            </a:r>
            <a:endParaRPr lang="en-US" b="1" dirty="0"/>
          </a:p>
        </p:txBody>
      </p:sp>
      <p:grpSp>
        <p:nvGrpSpPr>
          <p:cNvPr id="48" name="Group 47"/>
          <p:cNvGrpSpPr/>
          <p:nvPr/>
        </p:nvGrpSpPr>
        <p:grpSpPr>
          <a:xfrm>
            <a:off x="308420" y="4053937"/>
            <a:ext cx="4313691" cy="1111417"/>
            <a:chOff x="319948" y="4321743"/>
            <a:chExt cx="4313691" cy="1111417"/>
          </a:xfrm>
        </p:grpSpPr>
        <p:sp>
          <p:nvSpPr>
            <p:cNvPr id="45" name="Rectangle 44"/>
            <p:cNvSpPr/>
            <p:nvPr/>
          </p:nvSpPr>
          <p:spPr>
            <a:xfrm>
              <a:off x="319948" y="4432481"/>
              <a:ext cx="1833835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14287" lvl="0" algn="r"/>
              <a:r>
                <a:rPr lang="en-US" sz="2400" dirty="0">
                  <a:solidFill>
                    <a:srgbClr val="00000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Hardware</a:t>
              </a:r>
            </a:p>
            <a:p>
              <a:pPr marL="14287" lvl="0" algn="r"/>
              <a:r>
                <a:rPr lang="en-US" sz="2400" dirty="0">
                  <a:solidFill>
                    <a:srgbClr val="00000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Acceleration</a:t>
              </a:r>
              <a:endParaRPr lang="en-US" sz="2400" dirty="0">
                <a:solidFill>
                  <a:srgbClr val="000000"/>
                </a:solidFill>
                <a:latin typeface="Helvetica Neue Light" charset="0"/>
                <a:ea typeface="Helvetica Neue Light" charset="0"/>
                <a:cs typeface="Helvetica Neue Light" charset="0"/>
                <a:sym typeface="Wingdings"/>
              </a:endParaRPr>
            </a:p>
          </p:txBody>
        </p:sp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06070" y="4321743"/>
              <a:ext cx="2427569" cy="1111417"/>
            </a:xfrm>
            <a:prstGeom prst="rect">
              <a:avLst/>
            </a:prstGeom>
          </p:spPr>
        </p:pic>
      </p:grpSp>
      <p:grpSp>
        <p:nvGrpSpPr>
          <p:cNvPr id="51" name="Group 50"/>
          <p:cNvGrpSpPr/>
          <p:nvPr/>
        </p:nvGrpSpPr>
        <p:grpSpPr>
          <a:xfrm>
            <a:off x="526585" y="5386983"/>
            <a:ext cx="4163892" cy="1112190"/>
            <a:chOff x="1036903" y="5632838"/>
            <a:chExt cx="4163892" cy="1112190"/>
          </a:xfrm>
        </p:grpSpPr>
        <p:sp>
          <p:nvSpPr>
            <p:cNvPr id="49" name="Rectangle 48"/>
            <p:cNvSpPr/>
            <p:nvPr/>
          </p:nvSpPr>
          <p:spPr>
            <a:xfrm>
              <a:off x="2738582" y="5773434"/>
              <a:ext cx="2462213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14287" lvl="0"/>
              <a:r>
                <a:rPr lang="en-US" sz="2400" dirty="0">
                  <a:solidFill>
                    <a:srgbClr val="00000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Helps amortize</a:t>
              </a:r>
            </a:p>
            <a:p>
              <a:pPr marL="14287" lvl="0"/>
              <a:r>
                <a:rPr lang="en-US" sz="2400" dirty="0">
                  <a:solidFill>
                    <a:srgbClr val="00000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system overhead</a:t>
              </a:r>
            </a:p>
          </p:txBody>
        </p:sp>
        <p:pic>
          <p:nvPicPr>
            <p:cNvPr id="50" name="Picture 49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036903" y="5632838"/>
              <a:ext cx="1654781" cy="1112190"/>
            </a:xfrm>
            <a:prstGeom prst="rect">
              <a:avLst/>
            </a:prstGeom>
          </p:spPr>
        </p:pic>
      </p:grpSp>
      <p:cxnSp>
        <p:nvCxnSpPr>
          <p:cNvPr id="56" name="Straight Connector 55"/>
          <p:cNvCxnSpPr/>
          <p:nvPr/>
        </p:nvCxnSpPr>
        <p:spPr>
          <a:xfrm>
            <a:off x="4944792" y="1063044"/>
            <a:ext cx="0" cy="553470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9426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/>
          <p:cNvGrpSpPr/>
          <p:nvPr/>
        </p:nvGrpSpPr>
        <p:grpSpPr>
          <a:xfrm>
            <a:off x="726023" y="1852807"/>
            <a:ext cx="3885557" cy="1981277"/>
            <a:chOff x="374332" y="1887984"/>
            <a:chExt cx="3885557" cy="1981277"/>
          </a:xfrm>
        </p:grpSpPr>
        <p:grpSp>
          <p:nvGrpSpPr>
            <p:cNvPr id="41" name="Group 40"/>
            <p:cNvGrpSpPr/>
            <p:nvPr/>
          </p:nvGrpSpPr>
          <p:grpSpPr>
            <a:xfrm>
              <a:off x="374332" y="1887984"/>
              <a:ext cx="1836305" cy="1981277"/>
              <a:chOff x="374332" y="1887984"/>
              <a:chExt cx="1836305" cy="1981277"/>
            </a:xfrm>
          </p:grpSpPr>
          <p:sp>
            <p:nvSpPr>
              <p:cNvPr id="9" name="Rectangle 8"/>
              <p:cNvSpPr/>
              <p:nvPr/>
            </p:nvSpPr>
            <p:spPr>
              <a:xfrm>
                <a:off x="374332" y="1887984"/>
                <a:ext cx="1836305" cy="1981277"/>
              </a:xfrm>
              <a:prstGeom prst="rect">
                <a:avLst/>
              </a:prstGeom>
              <a:ln w="571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493217" y="2023345"/>
                <a:ext cx="1596800" cy="187709"/>
              </a:xfrm>
              <a:prstGeom prst="rect">
                <a:avLst/>
              </a:prstGeom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493217" y="2325958"/>
                <a:ext cx="1596800" cy="1423727"/>
              </a:xfrm>
              <a:prstGeom prst="rect">
                <a:avLst/>
              </a:prstGeom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sp>
          <p:nvSpPr>
            <p:cNvPr id="39" name="Rectangle 38"/>
            <p:cNvSpPr/>
            <p:nvPr/>
          </p:nvSpPr>
          <p:spPr>
            <a:xfrm>
              <a:off x="2256840" y="2093792"/>
              <a:ext cx="2003049" cy="156966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14287" lvl="0"/>
              <a:r>
                <a:rPr lang="en-US" sz="2400" dirty="0">
                  <a:solidFill>
                    <a:srgbClr val="00000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A single </a:t>
              </a:r>
            </a:p>
            <a:p>
              <a:pPr marL="14287" lvl="0"/>
              <a:r>
                <a:rPr lang="en-US" sz="2400" dirty="0">
                  <a:solidFill>
                    <a:srgbClr val="00000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page load </a:t>
              </a:r>
              <a:br>
                <a:rPr lang="en-US" sz="2400" dirty="0">
                  <a:solidFill>
                    <a:srgbClr val="00000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</a:br>
              <a:r>
                <a:rPr lang="en-US" sz="2400" dirty="0">
                  <a:solidFill>
                    <a:srgbClr val="000000"/>
                  </a:solidFill>
                  <a:latin typeface="Helvetica Neue Light" charset="0"/>
                  <a:ea typeface="Helvetica Neue Light" charset="0"/>
                  <a:cs typeface="Helvetica Neue Light" charset="0"/>
                  <a:sym typeface="Wingdings"/>
                </a:rPr>
                <a:t>may generate</a:t>
              </a:r>
            </a:p>
            <a:p>
              <a:pPr marL="14287" lvl="0"/>
              <a:r>
                <a:rPr lang="en-US" sz="2400" dirty="0">
                  <a:solidFill>
                    <a:srgbClr val="000000"/>
                  </a:solidFill>
                  <a:latin typeface="Helvetica Neue Light" charset="0"/>
                  <a:ea typeface="Helvetica Neue Light" charset="0"/>
                  <a:cs typeface="Helvetica Neue Light" charset="0"/>
                  <a:sym typeface="Wingdings"/>
                </a:rPr>
                <a:t>many queries</a:t>
              </a: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99538" y="3557626"/>
            <a:ext cx="7092462" cy="3187830"/>
          </a:xfrm>
        </p:spPr>
        <p:txBody>
          <a:bodyPr>
            <a:normAutofit fontScale="85000" lnSpcReduction="10000"/>
          </a:bodyPr>
          <a:lstStyle/>
          <a:p>
            <a:pPr marL="14287" indent="0">
              <a:buNone/>
            </a:pPr>
            <a:r>
              <a:rPr lang="en-US" b="1" dirty="0"/>
              <a:t>Clipper Solution:</a:t>
            </a:r>
            <a:endParaRPr lang="en-US" b="1" i="1" dirty="0"/>
          </a:p>
          <a:p>
            <a:pPr marL="14287" indent="0" algn="ctr">
              <a:spcBef>
                <a:spcPts val="2200"/>
              </a:spcBef>
              <a:spcAft>
                <a:spcPts val="1200"/>
              </a:spcAft>
              <a:buNone/>
            </a:pPr>
            <a:r>
              <a:rPr lang="en-US" i="1" dirty="0"/>
              <a:t>Adaptively tradeoff latency and throughput</a:t>
            </a:r>
            <a:r>
              <a:rPr lang="is-IS" i="1" dirty="0"/>
              <a:t>…</a:t>
            </a:r>
            <a:endParaRPr lang="en-US" i="1" dirty="0"/>
          </a:p>
          <a:p>
            <a:r>
              <a:rPr lang="en-US" dirty="0"/>
              <a:t>Inc. batch size </a:t>
            </a:r>
            <a:r>
              <a:rPr lang="en-US" i="1" dirty="0"/>
              <a:t>until the latency objective is exceeded </a:t>
            </a:r>
            <a:r>
              <a:rPr lang="en-US" dirty="0"/>
              <a:t>(</a:t>
            </a:r>
            <a:r>
              <a:rPr lang="en-US" b="1" dirty="0"/>
              <a:t>Additive Increase</a:t>
            </a:r>
            <a:r>
              <a:rPr lang="en-US" dirty="0"/>
              <a:t>)</a:t>
            </a:r>
          </a:p>
          <a:p>
            <a:r>
              <a:rPr lang="en-US" dirty="0"/>
              <a:t>If latency exceeds SLO cut batch size by a fraction (</a:t>
            </a:r>
            <a:r>
              <a:rPr lang="en-US" b="1" dirty="0"/>
              <a:t>Multiplicative Decrease</a:t>
            </a:r>
            <a:r>
              <a:rPr lang="en-US" dirty="0"/>
              <a:t>)</a:t>
            </a:r>
          </a:p>
        </p:txBody>
      </p:sp>
      <p:grpSp>
        <p:nvGrpSpPr>
          <p:cNvPr id="43" name="Group 42"/>
          <p:cNvGrpSpPr/>
          <p:nvPr/>
        </p:nvGrpSpPr>
        <p:grpSpPr>
          <a:xfrm>
            <a:off x="979190" y="2447842"/>
            <a:ext cx="1343331" cy="1109784"/>
            <a:chOff x="627499" y="2483019"/>
            <a:chExt cx="1343331" cy="1109784"/>
          </a:xfrm>
        </p:grpSpPr>
        <p:grpSp>
          <p:nvGrpSpPr>
            <p:cNvPr id="40" name="Group 39"/>
            <p:cNvGrpSpPr/>
            <p:nvPr/>
          </p:nvGrpSpPr>
          <p:grpSpPr>
            <a:xfrm>
              <a:off x="627499" y="2483019"/>
              <a:ext cx="641819" cy="616629"/>
              <a:chOff x="627499" y="2483019"/>
              <a:chExt cx="641819" cy="616629"/>
            </a:xfrm>
          </p:grpSpPr>
          <p:sp>
            <p:nvSpPr>
              <p:cNvPr id="21" name="Rectangle 20"/>
              <p:cNvSpPr/>
              <p:nvPr/>
            </p:nvSpPr>
            <p:spPr>
              <a:xfrm>
                <a:off x="627499" y="2483019"/>
                <a:ext cx="641819" cy="616629"/>
              </a:xfrm>
              <a:prstGeom prst="rect">
                <a:avLst/>
              </a:prstGeom>
              <a:solidFill>
                <a:schemeClr val="tx1"/>
              </a:solidFill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22" name="Oval 21"/>
              <p:cNvSpPr/>
              <p:nvPr/>
            </p:nvSpPr>
            <p:spPr>
              <a:xfrm>
                <a:off x="756003" y="2582486"/>
                <a:ext cx="404875" cy="404876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23" name="Triangle 22"/>
              <p:cNvSpPr/>
              <p:nvPr/>
            </p:nvSpPr>
            <p:spPr>
              <a:xfrm rot="5400000">
                <a:off x="876020" y="2681274"/>
                <a:ext cx="240468" cy="207300"/>
              </a:xfrm>
              <a:prstGeom prst="triangl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sp>
          <p:nvSpPr>
            <p:cNvPr id="24" name="Rectangle 23"/>
            <p:cNvSpPr/>
            <p:nvPr/>
          </p:nvSpPr>
          <p:spPr>
            <a:xfrm>
              <a:off x="1436141" y="2483019"/>
              <a:ext cx="534689" cy="315008"/>
            </a:xfrm>
            <a:prstGeom prst="rect">
              <a:avLst/>
            </a:prstGeom>
            <a:solidFill>
              <a:srgbClr val="7030A0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1436141" y="2888193"/>
              <a:ext cx="534689" cy="315008"/>
            </a:xfrm>
            <a:prstGeom prst="rect">
              <a:avLst/>
            </a:prstGeom>
            <a:solidFill>
              <a:schemeClr val="accent4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cxnSp>
          <p:nvCxnSpPr>
            <p:cNvPr id="26" name="Straight Connector 25"/>
            <p:cNvCxnSpPr/>
            <p:nvPr/>
          </p:nvCxnSpPr>
          <p:spPr>
            <a:xfrm>
              <a:off x="716638" y="3219488"/>
              <a:ext cx="513985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33" name="Rectangle 32"/>
            <p:cNvSpPr/>
            <p:nvPr/>
          </p:nvSpPr>
          <p:spPr>
            <a:xfrm>
              <a:off x="642113" y="3349318"/>
              <a:ext cx="359513" cy="243485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1126715" y="3349318"/>
              <a:ext cx="359513" cy="243485"/>
            </a:xfrm>
            <a:prstGeom prst="rect">
              <a:avLst/>
            </a:prstGeom>
            <a:solidFill>
              <a:srgbClr val="FFC000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1611317" y="3349318"/>
              <a:ext cx="359513" cy="243485"/>
            </a:xfrm>
            <a:prstGeom prst="rect">
              <a:avLst/>
            </a:prstGeom>
            <a:solidFill>
              <a:srgbClr val="00B0F0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sp>
        <p:nvSpPr>
          <p:cNvPr id="44" name="Content Placeholder 2"/>
          <p:cNvSpPr txBox="1">
            <a:spLocks/>
          </p:cNvSpPr>
          <p:nvPr/>
        </p:nvSpPr>
        <p:spPr>
          <a:xfrm>
            <a:off x="190004" y="1142657"/>
            <a:ext cx="4421576" cy="16272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42913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SzPct val="100000"/>
              <a:buFont typeface="Wingdings" charset="2"/>
              <a:buChar char="Ø"/>
              <a:tabLst/>
              <a:defRPr sz="2800" b="0" i="0" kern="120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1pPr>
            <a:lvl2pPr marL="914400" indent="-45720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tabLst/>
              <a:defRPr sz="2400" b="0" i="0" kern="120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2pPr>
            <a:lvl3pPr marL="1373188" indent="-3111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tabLst/>
              <a:defRPr sz="2000" b="0" i="0" kern="120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3pPr>
            <a:lvl4pPr marL="1830388" indent="-236538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tabLst/>
              <a:defRPr sz="1800" b="0" i="0" kern="120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4pPr>
            <a:lvl5pPr marL="2287588" indent="-2349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tabLst/>
              <a:defRPr sz="1800" b="0" i="0" kern="120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Why batching helps:</a:t>
            </a:r>
            <a:endParaRPr lang="en-US" b="1" dirty="0"/>
          </a:p>
        </p:txBody>
      </p:sp>
      <p:grpSp>
        <p:nvGrpSpPr>
          <p:cNvPr id="48" name="Group 47"/>
          <p:cNvGrpSpPr/>
          <p:nvPr/>
        </p:nvGrpSpPr>
        <p:grpSpPr>
          <a:xfrm>
            <a:off x="308420" y="4053937"/>
            <a:ext cx="4313691" cy="1111417"/>
            <a:chOff x="319948" y="4321743"/>
            <a:chExt cx="4313691" cy="1111417"/>
          </a:xfrm>
        </p:grpSpPr>
        <p:sp>
          <p:nvSpPr>
            <p:cNvPr id="45" name="Rectangle 44"/>
            <p:cNvSpPr/>
            <p:nvPr/>
          </p:nvSpPr>
          <p:spPr>
            <a:xfrm>
              <a:off x="319948" y="4432481"/>
              <a:ext cx="1833835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14287" lvl="0" algn="r"/>
              <a:r>
                <a:rPr lang="en-US" sz="2400" dirty="0">
                  <a:solidFill>
                    <a:srgbClr val="00000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Hardware</a:t>
              </a:r>
            </a:p>
            <a:p>
              <a:pPr marL="14287" lvl="0" algn="r"/>
              <a:r>
                <a:rPr lang="en-US" sz="2400" dirty="0">
                  <a:solidFill>
                    <a:srgbClr val="00000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Acceleration</a:t>
              </a:r>
              <a:endParaRPr lang="en-US" sz="2400" dirty="0">
                <a:solidFill>
                  <a:srgbClr val="000000"/>
                </a:solidFill>
                <a:latin typeface="Helvetica Neue Light" charset="0"/>
                <a:ea typeface="Helvetica Neue Light" charset="0"/>
                <a:cs typeface="Helvetica Neue Light" charset="0"/>
                <a:sym typeface="Wingdings"/>
              </a:endParaRPr>
            </a:p>
          </p:txBody>
        </p:sp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06070" y="4321743"/>
              <a:ext cx="2427569" cy="1111417"/>
            </a:xfrm>
            <a:prstGeom prst="rect">
              <a:avLst/>
            </a:prstGeom>
          </p:spPr>
        </p:pic>
      </p:grpSp>
      <p:grpSp>
        <p:nvGrpSpPr>
          <p:cNvPr id="51" name="Group 50"/>
          <p:cNvGrpSpPr/>
          <p:nvPr/>
        </p:nvGrpSpPr>
        <p:grpSpPr>
          <a:xfrm>
            <a:off x="526585" y="5386983"/>
            <a:ext cx="4163892" cy="1112190"/>
            <a:chOff x="1036903" y="5632838"/>
            <a:chExt cx="4163892" cy="1112190"/>
          </a:xfrm>
        </p:grpSpPr>
        <p:sp>
          <p:nvSpPr>
            <p:cNvPr id="49" name="Rectangle 48"/>
            <p:cNvSpPr/>
            <p:nvPr/>
          </p:nvSpPr>
          <p:spPr>
            <a:xfrm>
              <a:off x="2738582" y="5773434"/>
              <a:ext cx="2462213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14287" lvl="0"/>
              <a:r>
                <a:rPr lang="en-US" sz="2400" dirty="0">
                  <a:solidFill>
                    <a:srgbClr val="00000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Helps amortize</a:t>
              </a:r>
            </a:p>
            <a:p>
              <a:pPr marL="14287" lvl="0"/>
              <a:r>
                <a:rPr lang="en-US" sz="2400" dirty="0">
                  <a:solidFill>
                    <a:srgbClr val="00000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system overhead</a:t>
              </a:r>
            </a:p>
          </p:txBody>
        </p:sp>
        <p:pic>
          <p:nvPicPr>
            <p:cNvPr id="50" name="Picture 49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036903" y="5632838"/>
              <a:ext cx="1654781" cy="1112190"/>
            </a:xfrm>
            <a:prstGeom prst="rect">
              <a:avLst/>
            </a:prstGeom>
          </p:spPr>
        </p:pic>
      </p:grpSp>
      <p:cxnSp>
        <p:nvCxnSpPr>
          <p:cNvPr id="56" name="Straight Connector 55"/>
          <p:cNvCxnSpPr/>
          <p:nvPr/>
        </p:nvCxnSpPr>
        <p:spPr>
          <a:xfrm>
            <a:off x="4944792" y="1063044"/>
            <a:ext cx="0" cy="553470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0" name="Content Placeholder 2"/>
          <p:cNvSpPr txBox="1">
            <a:spLocks/>
          </p:cNvSpPr>
          <p:nvPr/>
        </p:nvSpPr>
        <p:spPr>
          <a:xfrm>
            <a:off x="5099538" y="1142658"/>
            <a:ext cx="6843933" cy="18095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42913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SzPct val="100000"/>
              <a:buFont typeface="Wingdings" charset="2"/>
              <a:buChar char="Ø"/>
              <a:tabLst/>
              <a:defRPr sz="2800" b="0" i="0" kern="120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1pPr>
            <a:lvl2pPr marL="914400" indent="-45720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tabLst/>
              <a:defRPr sz="2400" b="0" i="0" kern="120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2pPr>
            <a:lvl3pPr marL="1373188" indent="-3111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tabLst/>
              <a:defRPr sz="2000" b="0" i="0" kern="120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3pPr>
            <a:lvl4pPr marL="1830388" indent="-236538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tabLst/>
              <a:defRPr sz="1800" b="0" i="0" kern="120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4pPr>
            <a:lvl5pPr marL="2287588" indent="-2349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tabLst/>
              <a:defRPr sz="1800" b="0" i="0" kern="120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Optimal batch depends on:</a:t>
            </a:r>
          </a:p>
          <a:p>
            <a:pPr lvl="1"/>
            <a:r>
              <a:rPr lang="en-US" dirty="0"/>
              <a:t>hardware configuration</a:t>
            </a:r>
          </a:p>
          <a:p>
            <a:pPr lvl="1"/>
            <a:r>
              <a:rPr lang="en-US" dirty="0"/>
              <a:t>model and framework</a:t>
            </a:r>
          </a:p>
          <a:p>
            <a:pPr lvl="1"/>
            <a:r>
              <a:rPr lang="en-US" dirty="0"/>
              <a:t>system load</a:t>
            </a:r>
          </a:p>
        </p:txBody>
      </p:sp>
      <p:sp>
        <p:nvSpPr>
          <p:cNvPr id="36" name="Title 1"/>
          <p:cNvSpPr>
            <a:spLocks noGrp="1"/>
          </p:cNvSpPr>
          <p:nvPr>
            <p:ph type="title"/>
          </p:nvPr>
        </p:nvSpPr>
        <p:spPr>
          <a:xfrm>
            <a:off x="2717439" y="-22873"/>
            <a:ext cx="9226032" cy="1325563"/>
          </a:xfrm>
        </p:spPr>
        <p:txBody>
          <a:bodyPr>
            <a:normAutofit/>
          </a:bodyPr>
          <a:lstStyle/>
          <a:p>
            <a:r>
              <a:rPr lang="en-US" i="1" dirty="0"/>
              <a:t>Batching </a:t>
            </a:r>
            <a:r>
              <a:rPr lang="en-US" dirty="0"/>
              <a:t>to Improve Throughput</a:t>
            </a:r>
            <a:endParaRPr lang="en-US" i="1" dirty="0"/>
          </a:p>
        </p:txBody>
      </p:sp>
      <p:sp>
        <p:nvSpPr>
          <p:cNvPr id="37" name="Title 1"/>
          <p:cNvSpPr txBox="1">
            <a:spLocks/>
          </p:cNvSpPr>
          <p:nvPr/>
        </p:nvSpPr>
        <p:spPr>
          <a:xfrm>
            <a:off x="328771" y="-36625"/>
            <a:ext cx="333758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r>
              <a:rPr lang="en-US" i="1"/>
              <a:t>Adaptive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0324114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9007" y="2025087"/>
            <a:ext cx="407034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377"/>
            <a:r>
              <a:rPr lang="en-US" sz="3200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Throughput</a:t>
            </a:r>
            <a:br>
              <a:rPr lang="en-US" sz="3200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</a:br>
            <a:r>
              <a:rPr lang="en-US" sz="3200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(Queries Per Second)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1663" y="97305"/>
            <a:ext cx="10515600" cy="1325563"/>
          </a:xfrm>
        </p:spPr>
        <p:txBody>
          <a:bodyPr>
            <a:normAutofit/>
          </a:bodyPr>
          <a:lstStyle/>
          <a:p>
            <a:r>
              <a:rPr lang="en-US" sz="4800" dirty="0"/>
              <a:t>Tensor Flow Conv. Net (GPU)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45911"/>
          <a:stretch/>
        </p:blipFill>
        <p:spPr>
          <a:xfrm>
            <a:off x="4406024" y="1106220"/>
            <a:ext cx="7763256" cy="266826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832251" y="3704524"/>
            <a:ext cx="21499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377"/>
            <a:r>
              <a:rPr lang="en-US" sz="320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Batch Size</a:t>
            </a:r>
            <a:endParaRPr lang="en-US" sz="3200" dirty="0">
              <a:solidFill>
                <a:srgbClr val="000000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1" name="Down Arrow 10"/>
          <p:cNvSpPr/>
          <p:nvPr/>
        </p:nvSpPr>
        <p:spPr>
          <a:xfrm rot="10800000">
            <a:off x="3992950" y="1503780"/>
            <a:ext cx="550127" cy="1234250"/>
          </a:xfrm>
          <a:prstGeom prst="down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2" name="TextBox 11"/>
          <p:cNvSpPr txBox="1"/>
          <p:nvPr/>
        </p:nvSpPr>
        <p:spPr>
          <a:xfrm>
            <a:off x="3712639" y="958402"/>
            <a:ext cx="10054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latin typeface="Helvetica" charset="0"/>
                <a:ea typeface="Helvetica" charset="0"/>
                <a:cs typeface="Helvetica" charset="0"/>
              </a:rPr>
              <a:t>Better</a:t>
            </a:r>
          </a:p>
        </p:txBody>
      </p:sp>
    </p:spTree>
    <p:extLst>
      <p:ext uri="{BB962C8B-B14F-4D97-AF65-F5344CB8AC3E}">
        <p14:creationId xmlns:p14="http://schemas.microsoft.com/office/powerpoint/2010/main" val="359668471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1663" y="97305"/>
            <a:ext cx="10515600" cy="1325563"/>
          </a:xfrm>
        </p:spPr>
        <p:txBody>
          <a:bodyPr>
            <a:normAutofit/>
          </a:bodyPr>
          <a:lstStyle/>
          <a:p>
            <a:r>
              <a:rPr lang="en-US" sz="4800" dirty="0"/>
              <a:t>Tensor Flow Conv. Net (GPU)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32008" y="1137706"/>
            <a:ext cx="7759992" cy="5069342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7535625" y="6136701"/>
            <a:ext cx="21499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377"/>
            <a:r>
              <a:rPr lang="en-US" sz="320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Batch Size</a:t>
            </a:r>
            <a:endParaRPr lang="en-US" sz="3200" dirty="0">
              <a:solidFill>
                <a:srgbClr val="000000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139920" y="4622482"/>
            <a:ext cx="25138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377"/>
            <a:r>
              <a:rPr lang="en-US" sz="3200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Latency (</a:t>
            </a:r>
            <a:r>
              <a:rPr lang="en-US" sz="3200" dirty="0" err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ms</a:t>
            </a:r>
            <a:r>
              <a:rPr lang="en-US" sz="3200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)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79007" y="2025087"/>
            <a:ext cx="407034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377"/>
            <a:r>
              <a:rPr lang="en-US" sz="3200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Throughput</a:t>
            </a:r>
            <a:br>
              <a:rPr lang="en-US" sz="3200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</a:br>
            <a:r>
              <a:rPr lang="en-US" sz="3200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(Queries Per Second)</a:t>
            </a:r>
          </a:p>
        </p:txBody>
      </p:sp>
      <p:sp>
        <p:nvSpPr>
          <p:cNvPr id="32" name="Down Arrow 31"/>
          <p:cNvSpPr/>
          <p:nvPr/>
        </p:nvSpPr>
        <p:spPr>
          <a:xfrm rot="10800000">
            <a:off x="3992950" y="1503780"/>
            <a:ext cx="550127" cy="1234250"/>
          </a:xfrm>
          <a:prstGeom prst="down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3" name="TextBox 32"/>
          <p:cNvSpPr txBox="1"/>
          <p:nvPr/>
        </p:nvSpPr>
        <p:spPr>
          <a:xfrm>
            <a:off x="3712639" y="958402"/>
            <a:ext cx="10054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latin typeface="Helvetica" charset="0"/>
                <a:ea typeface="Helvetica" charset="0"/>
                <a:cs typeface="Helvetica" charset="0"/>
              </a:rPr>
              <a:t>Better</a:t>
            </a:r>
          </a:p>
        </p:txBody>
      </p:sp>
      <p:sp>
        <p:nvSpPr>
          <p:cNvPr id="34" name="Down Arrow 33"/>
          <p:cNvSpPr/>
          <p:nvPr/>
        </p:nvSpPr>
        <p:spPr>
          <a:xfrm>
            <a:off x="4075624" y="3932320"/>
            <a:ext cx="550127" cy="1227062"/>
          </a:xfrm>
          <a:prstGeom prst="down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5" name="TextBox 34"/>
          <p:cNvSpPr txBox="1"/>
          <p:nvPr/>
        </p:nvSpPr>
        <p:spPr>
          <a:xfrm>
            <a:off x="3837334" y="5159382"/>
            <a:ext cx="10054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latin typeface="Helvetica" charset="0"/>
                <a:ea typeface="Helvetica" charset="0"/>
                <a:cs typeface="Helvetica" charset="0"/>
              </a:rPr>
              <a:t>Better</a:t>
            </a:r>
          </a:p>
        </p:txBody>
      </p:sp>
    </p:spTree>
    <p:extLst>
      <p:ext uri="{BB962C8B-B14F-4D97-AF65-F5344CB8AC3E}">
        <p14:creationId xmlns:p14="http://schemas.microsoft.com/office/powerpoint/2010/main" val="2078027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1663" y="97305"/>
            <a:ext cx="10515600" cy="1325563"/>
          </a:xfrm>
        </p:spPr>
        <p:txBody>
          <a:bodyPr>
            <a:normAutofit/>
          </a:bodyPr>
          <a:lstStyle/>
          <a:p>
            <a:r>
              <a:rPr lang="en-US" sz="4800" dirty="0"/>
              <a:t>Tensor Flow Conv. Net (GPU)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28744" y="1149801"/>
            <a:ext cx="7763256" cy="507147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535625" y="6136701"/>
            <a:ext cx="21499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377"/>
            <a:r>
              <a:rPr lang="en-US" sz="320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Batch Size</a:t>
            </a:r>
            <a:endParaRPr lang="en-US" sz="3200" dirty="0">
              <a:solidFill>
                <a:srgbClr val="000000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6096000" y="705852"/>
            <a:ext cx="4019218" cy="5430849"/>
            <a:chOff x="2891249" y="-658358"/>
            <a:chExt cx="4019216" cy="6388198"/>
          </a:xfrm>
        </p:grpSpPr>
        <p:sp>
          <p:nvSpPr>
            <p:cNvPr id="17" name="TextBox 16"/>
            <p:cNvSpPr txBox="1"/>
            <p:nvPr/>
          </p:nvSpPr>
          <p:spPr>
            <a:xfrm>
              <a:off x="2891249" y="1604968"/>
              <a:ext cx="3483645" cy="6516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 defTabSz="914377"/>
              <a:r>
                <a:rPr lang="en-US" sz="3000" dirty="0">
                  <a:solidFill>
                    <a:srgbClr val="ED7D31"/>
                  </a:solidFill>
                  <a:latin typeface="Helvetica Neue" charset="0"/>
                  <a:ea typeface="Helvetica Neue" charset="0"/>
                  <a:cs typeface="Helvetica Neue" charset="0"/>
                </a:rPr>
                <a:t>Optimal Batch Size</a:t>
              </a:r>
            </a:p>
          </p:txBody>
        </p:sp>
        <p:grpSp>
          <p:nvGrpSpPr>
            <p:cNvPr id="18" name="Group 17"/>
            <p:cNvGrpSpPr/>
            <p:nvPr/>
          </p:nvGrpSpPr>
          <p:grpSpPr>
            <a:xfrm>
              <a:off x="5901129" y="-658358"/>
              <a:ext cx="1009336" cy="6388198"/>
              <a:chOff x="5901129" y="-688338"/>
              <a:chExt cx="1009336" cy="6388198"/>
            </a:xfrm>
          </p:grpSpPr>
          <p:cxnSp>
            <p:nvCxnSpPr>
              <p:cNvPr id="20" name="Straight Connector 19"/>
              <p:cNvCxnSpPr/>
              <p:nvPr/>
            </p:nvCxnSpPr>
            <p:spPr>
              <a:xfrm flipV="1">
                <a:off x="6405797" y="-688338"/>
                <a:ext cx="0" cy="5829966"/>
              </a:xfrm>
              <a:prstGeom prst="line">
                <a:avLst/>
              </a:prstGeom>
              <a:ln w="57150"/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21" name="Rectangle 20"/>
              <p:cNvSpPr/>
              <p:nvPr/>
            </p:nvSpPr>
            <p:spPr>
              <a:xfrm>
                <a:off x="5901129" y="5141627"/>
                <a:ext cx="1009336" cy="558233"/>
              </a:xfrm>
              <a:prstGeom prst="rect">
                <a:avLst/>
              </a:prstGeom>
              <a:ln w="57150"/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defTabSz="914377"/>
                <a:endParaRPr lang="en-US" sz="2400">
                  <a:solidFill>
                    <a:srgbClr val="000000"/>
                  </a:solidFill>
                </a:endParaRPr>
              </a:p>
            </p:txBody>
          </p:sp>
        </p:grpSp>
      </p:grpSp>
      <p:sp>
        <p:nvSpPr>
          <p:cNvPr id="22" name="TextBox 21"/>
          <p:cNvSpPr txBox="1"/>
          <p:nvPr/>
        </p:nvSpPr>
        <p:spPr>
          <a:xfrm>
            <a:off x="1139920" y="4622482"/>
            <a:ext cx="25138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377"/>
            <a:r>
              <a:rPr lang="en-US" sz="3200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Latency (</a:t>
            </a:r>
            <a:r>
              <a:rPr lang="en-US" sz="3200" dirty="0" err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ms</a:t>
            </a:r>
            <a:r>
              <a:rPr lang="en-US" sz="3200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)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9007" y="2025087"/>
            <a:ext cx="407034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377"/>
            <a:r>
              <a:rPr lang="en-US" sz="3200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Throughput</a:t>
            </a:r>
            <a:br>
              <a:rPr lang="en-US" sz="3200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</a:br>
            <a:r>
              <a:rPr lang="en-US" sz="3200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(Queries Per Second)</a:t>
            </a:r>
          </a:p>
        </p:txBody>
      </p:sp>
      <p:sp>
        <p:nvSpPr>
          <p:cNvPr id="24" name="Down Arrow 23"/>
          <p:cNvSpPr/>
          <p:nvPr/>
        </p:nvSpPr>
        <p:spPr>
          <a:xfrm rot="10800000">
            <a:off x="3992950" y="1503780"/>
            <a:ext cx="550127" cy="1234250"/>
          </a:xfrm>
          <a:prstGeom prst="down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7" name="TextBox 26"/>
          <p:cNvSpPr txBox="1"/>
          <p:nvPr/>
        </p:nvSpPr>
        <p:spPr>
          <a:xfrm>
            <a:off x="3712639" y="958402"/>
            <a:ext cx="10054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latin typeface="Helvetica" charset="0"/>
                <a:ea typeface="Helvetica" charset="0"/>
                <a:cs typeface="Helvetica" charset="0"/>
              </a:rPr>
              <a:t>Better</a:t>
            </a:r>
          </a:p>
        </p:txBody>
      </p:sp>
      <p:sp>
        <p:nvSpPr>
          <p:cNvPr id="28" name="Down Arrow 27"/>
          <p:cNvSpPr/>
          <p:nvPr/>
        </p:nvSpPr>
        <p:spPr>
          <a:xfrm>
            <a:off x="4075624" y="3932320"/>
            <a:ext cx="550127" cy="1227062"/>
          </a:xfrm>
          <a:prstGeom prst="down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9" name="TextBox 28"/>
          <p:cNvSpPr txBox="1"/>
          <p:nvPr/>
        </p:nvSpPr>
        <p:spPr>
          <a:xfrm>
            <a:off x="3837334" y="5159382"/>
            <a:ext cx="10054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latin typeface="Helvetica" charset="0"/>
                <a:ea typeface="Helvetica" charset="0"/>
                <a:cs typeface="Helvetica" charset="0"/>
              </a:rPr>
              <a:t>Better</a:t>
            </a:r>
          </a:p>
        </p:txBody>
      </p:sp>
    </p:spTree>
    <p:extLst>
      <p:ext uri="{BB962C8B-B14F-4D97-AF65-F5344CB8AC3E}">
        <p14:creationId xmlns:p14="http://schemas.microsoft.com/office/powerpoint/2010/main" val="3076729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06144" y="166324"/>
            <a:ext cx="9290304" cy="462762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6101" y="1233548"/>
            <a:ext cx="227818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latin typeface="Helvetica" charset="0"/>
                <a:ea typeface="Helvetica" charset="0"/>
                <a:cs typeface="Helvetica" charset="0"/>
              </a:rPr>
              <a:t>Throughput</a:t>
            </a:r>
          </a:p>
          <a:p>
            <a:pPr algn="ctr"/>
            <a:r>
              <a:rPr lang="en-US" sz="3200" dirty="0">
                <a:latin typeface="Helvetica" charset="0"/>
                <a:ea typeface="Helvetica" charset="0"/>
                <a:cs typeface="Helvetica" charset="0"/>
              </a:rPr>
              <a:t>(QPS)</a:t>
            </a:r>
          </a:p>
        </p:txBody>
      </p:sp>
      <p:sp>
        <p:nvSpPr>
          <p:cNvPr id="9" name="Down Arrow 8"/>
          <p:cNvSpPr/>
          <p:nvPr/>
        </p:nvSpPr>
        <p:spPr>
          <a:xfrm rot="10800000">
            <a:off x="2364290" y="1155032"/>
            <a:ext cx="550127" cy="1234250"/>
          </a:xfrm>
          <a:prstGeom prst="down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0" name="TextBox 9"/>
          <p:cNvSpPr txBox="1"/>
          <p:nvPr/>
        </p:nvSpPr>
        <p:spPr>
          <a:xfrm>
            <a:off x="2136651" y="654109"/>
            <a:ext cx="10054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latin typeface="Helvetica" charset="0"/>
                <a:ea typeface="Helvetica" charset="0"/>
                <a:cs typeface="Helvetica" charset="0"/>
              </a:rPr>
              <a:t>Better</a:t>
            </a:r>
          </a:p>
        </p:txBody>
      </p:sp>
    </p:spTree>
    <p:extLst>
      <p:ext uri="{BB962C8B-B14F-4D97-AF65-F5344CB8AC3E}">
        <p14:creationId xmlns:p14="http://schemas.microsoft.com/office/powerpoint/2010/main" val="236992442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6101" y="1233548"/>
            <a:ext cx="227818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latin typeface="Helvetica" charset="0"/>
                <a:ea typeface="Helvetica" charset="0"/>
                <a:cs typeface="Helvetica" charset="0"/>
              </a:rPr>
              <a:t>Throughput</a:t>
            </a:r>
          </a:p>
          <a:p>
            <a:pPr algn="ctr"/>
            <a:r>
              <a:rPr lang="en-US" sz="3200" dirty="0">
                <a:latin typeface="Helvetica" charset="0"/>
                <a:ea typeface="Helvetica" charset="0"/>
                <a:cs typeface="Helvetica" charset="0"/>
              </a:rPr>
              <a:t>(QPS)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48327" y="261551"/>
            <a:ext cx="9343673" cy="4195118"/>
          </a:xfrm>
          <a:prstGeom prst="rect">
            <a:avLst/>
          </a:prstGeom>
        </p:spPr>
      </p:pic>
      <p:sp>
        <p:nvSpPr>
          <p:cNvPr id="6" name="Down Arrow 5"/>
          <p:cNvSpPr/>
          <p:nvPr/>
        </p:nvSpPr>
        <p:spPr>
          <a:xfrm rot="10800000">
            <a:off x="2364290" y="1155032"/>
            <a:ext cx="550127" cy="1234250"/>
          </a:xfrm>
          <a:prstGeom prst="down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7" name="TextBox 6"/>
          <p:cNvSpPr txBox="1"/>
          <p:nvPr/>
        </p:nvSpPr>
        <p:spPr>
          <a:xfrm>
            <a:off x="2136651" y="654109"/>
            <a:ext cx="10054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latin typeface="Helvetica" charset="0"/>
                <a:ea typeface="Helvetica" charset="0"/>
                <a:cs typeface="Helvetica" charset="0"/>
              </a:rPr>
              <a:t>Better</a:t>
            </a:r>
          </a:p>
        </p:txBody>
      </p:sp>
    </p:spTree>
    <p:extLst>
      <p:ext uri="{BB962C8B-B14F-4D97-AF65-F5344CB8AC3E}">
        <p14:creationId xmlns:p14="http://schemas.microsoft.com/office/powerpoint/2010/main" val="244043263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69652" y="275438"/>
            <a:ext cx="8156074" cy="610985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63377" y="3739816"/>
            <a:ext cx="246253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latin typeface="Helvetica" charset="0"/>
                <a:ea typeface="Helvetica" charset="0"/>
                <a:cs typeface="Helvetica" charset="0"/>
              </a:rPr>
              <a:t>P99 Latency</a:t>
            </a:r>
          </a:p>
          <a:p>
            <a:pPr algn="ctr"/>
            <a:r>
              <a:rPr lang="en-US" sz="3200" dirty="0">
                <a:latin typeface="Helvetica" charset="0"/>
                <a:ea typeface="Helvetica" charset="0"/>
                <a:cs typeface="Helvetica" charset="0"/>
              </a:rPr>
              <a:t>(</a:t>
            </a:r>
            <a:r>
              <a:rPr lang="en-US" sz="3200" dirty="0" err="1">
                <a:latin typeface="Helvetica" charset="0"/>
                <a:ea typeface="Helvetica" charset="0"/>
                <a:cs typeface="Helvetica" charset="0"/>
              </a:rPr>
              <a:t>ms</a:t>
            </a:r>
            <a:r>
              <a:rPr lang="en-US" sz="3200" dirty="0">
                <a:latin typeface="Helvetica" charset="0"/>
                <a:ea typeface="Helvetica" charset="0"/>
                <a:cs typeface="Helvetica" charset="0"/>
              </a:rPr>
              <a:t>)</a:t>
            </a:r>
          </a:p>
        </p:txBody>
      </p:sp>
      <p:sp>
        <p:nvSpPr>
          <p:cNvPr id="10" name="Down Arrow 9"/>
          <p:cNvSpPr/>
          <p:nvPr/>
        </p:nvSpPr>
        <p:spPr>
          <a:xfrm>
            <a:off x="2625911" y="3739816"/>
            <a:ext cx="550127" cy="1227062"/>
          </a:xfrm>
          <a:prstGeom prst="down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1" name="TextBox 10"/>
          <p:cNvSpPr txBox="1"/>
          <p:nvPr/>
        </p:nvSpPr>
        <p:spPr>
          <a:xfrm>
            <a:off x="236003" y="4919271"/>
            <a:ext cx="193033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i="1" dirty="0">
                <a:latin typeface="Helvetica" charset="0"/>
                <a:ea typeface="Helvetica" charset="0"/>
                <a:cs typeface="Helvetica" charset="0"/>
              </a:rPr>
              <a:t>20 </a:t>
            </a:r>
            <a:r>
              <a:rPr lang="en-US" sz="2400" i="1" dirty="0" err="1">
                <a:latin typeface="Helvetica" charset="0"/>
                <a:ea typeface="Helvetica" charset="0"/>
                <a:cs typeface="Helvetica" charset="0"/>
              </a:rPr>
              <a:t>ms</a:t>
            </a:r>
            <a:r>
              <a:rPr lang="en-US" sz="2400" i="1" dirty="0">
                <a:latin typeface="Helvetica" charset="0"/>
                <a:ea typeface="Helvetica" charset="0"/>
                <a:cs typeface="Helvetica" charset="0"/>
              </a:rPr>
              <a:t> is</a:t>
            </a:r>
          </a:p>
          <a:p>
            <a:pPr algn="ctr"/>
            <a:r>
              <a:rPr lang="en-US" sz="2400" i="1" dirty="0">
                <a:latin typeface="Helvetica" charset="0"/>
                <a:ea typeface="Helvetica" charset="0"/>
                <a:cs typeface="Helvetica" charset="0"/>
              </a:rPr>
              <a:t>Fast Enough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6101" y="1233548"/>
            <a:ext cx="227818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latin typeface="Helvetica" charset="0"/>
                <a:ea typeface="Helvetica" charset="0"/>
                <a:cs typeface="Helvetica" charset="0"/>
              </a:rPr>
              <a:t>Throughput</a:t>
            </a:r>
          </a:p>
          <a:p>
            <a:pPr algn="ctr"/>
            <a:r>
              <a:rPr lang="en-US" sz="3200" dirty="0">
                <a:latin typeface="Helvetica" charset="0"/>
                <a:ea typeface="Helvetica" charset="0"/>
                <a:cs typeface="Helvetica" charset="0"/>
              </a:rPr>
              <a:t>(QPS)</a:t>
            </a:r>
          </a:p>
        </p:txBody>
      </p:sp>
      <p:sp>
        <p:nvSpPr>
          <p:cNvPr id="13" name="Down Arrow 12"/>
          <p:cNvSpPr/>
          <p:nvPr/>
        </p:nvSpPr>
        <p:spPr>
          <a:xfrm rot="10800000">
            <a:off x="2543237" y="1215024"/>
            <a:ext cx="550127" cy="1234250"/>
          </a:xfrm>
          <a:prstGeom prst="down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4" name="TextBox 13"/>
          <p:cNvSpPr txBox="1"/>
          <p:nvPr/>
        </p:nvSpPr>
        <p:spPr>
          <a:xfrm>
            <a:off x="2262926" y="669646"/>
            <a:ext cx="10054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latin typeface="Helvetica" charset="0"/>
                <a:ea typeface="Helvetica" charset="0"/>
                <a:cs typeface="Helvetica" charset="0"/>
              </a:rPr>
              <a:t>Better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387621" y="4966878"/>
            <a:ext cx="10054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latin typeface="Helvetica" charset="0"/>
                <a:ea typeface="Helvetica" charset="0"/>
                <a:cs typeface="Helvetica" charset="0"/>
              </a:rPr>
              <a:t>Better</a:t>
            </a:r>
          </a:p>
        </p:txBody>
      </p:sp>
    </p:spTree>
    <p:extLst>
      <p:ext uri="{BB962C8B-B14F-4D97-AF65-F5344CB8AC3E}">
        <p14:creationId xmlns:p14="http://schemas.microsoft.com/office/powerpoint/2010/main" val="287365125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05166" y="1111800"/>
            <a:ext cx="202651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latin typeface="Helvetica" charset="0"/>
                <a:ea typeface="Helvetica" charset="0"/>
                <a:cs typeface="Helvetica" charset="0"/>
              </a:rPr>
              <a:t>Throughput</a:t>
            </a:r>
          </a:p>
          <a:p>
            <a:pPr algn="ctr"/>
            <a:r>
              <a:rPr lang="en-US" sz="2800" dirty="0">
                <a:latin typeface="Helvetica" charset="0"/>
                <a:ea typeface="Helvetica" charset="0"/>
                <a:cs typeface="Helvetica" charset="0"/>
              </a:rPr>
              <a:t>(QPS)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67514" y="136356"/>
            <a:ext cx="9560543" cy="660132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64717" y="2711088"/>
            <a:ext cx="218361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latin typeface="Helvetica" charset="0"/>
                <a:ea typeface="Helvetica" charset="0"/>
                <a:cs typeface="Helvetica" charset="0"/>
              </a:rPr>
              <a:t>P99 Latency</a:t>
            </a:r>
          </a:p>
          <a:p>
            <a:pPr algn="ctr"/>
            <a:r>
              <a:rPr lang="en-US" sz="2800" dirty="0">
                <a:latin typeface="Helvetica" charset="0"/>
                <a:ea typeface="Helvetica" charset="0"/>
                <a:cs typeface="Helvetica" charset="0"/>
              </a:rPr>
              <a:t>(</a:t>
            </a:r>
            <a:r>
              <a:rPr lang="en-US" sz="2800" dirty="0" err="1">
                <a:latin typeface="Helvetica" charset="0"/>
                <a:ea typeface="Helvetica" charset="0"/>
                <a:cs typeface="Helvetica" charset="0"/>
              </a:rPr>
              <a:t>ms</a:t>
            </a:r>
            <a:r>
              <a:rPr lang="en-US" sz="2800" dirty="0">
                <a:latin typeface="Helvetica" charset="0"/>
                <a:ea typeface="Helvetica" charset="0"/>
                <a:cs typeface="Helvetica" charset="0"/>
              </a:rPr>
              <a:t>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46845" y="4310376"/>
            <a:ext cx="19014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 dirty="0">
                <a:latin typeface="Helvetica" charset="0"/>
                <a:ea typeface="Helvetica" charset="0"/>
                <a:cs typeface="Helvetica" charset="0"/>
              </a:rPr>
              <a:t>Batch Size</a:t>
            </a:r>
          </a:p>
        </p:txBody>
      </p:sp>
      <p:sp>
        <p:nvSpPr>
          <p:cNvPr id="5" name="Rectangle 4"/>
          <p:cNvSpPr/>
          <p:nvPr/>
        </p:nvSpPr>
        <p:spPr>
          <a:xfrm>
            <a:off x="2848327" y="3665195"/>
            <a:ext cx="8413231" cy="1580573"/>
          </a:xfrm>
          <a:prstGeom prst="rect">
            <a:avLst/>
          </a:prstGeom>
          <a:noFill/>
          <a:ln w="57150">
            <a:solidFill>
              <a:srgbClr val="E1671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0065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3165" y="587067"/>
            <a:ext cx="10935457" cy="321890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30907" y="3328889"/>
            <a:ext cx="8066033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entury Gothic" panose="020B0502020202020204" pitchFamily="34" charset="0"/>
                <a:ea typeface="Helvetica Neue Light" charset="0"/>
                <a:cs typeface="Helvetica Neue Light" charset="0"/>
              </a:rPr>
              <a:t>Models getting more complex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Wingdings" charset="2"/>
              <a:buChar char="Ø"/>
              <a:tabLst/>
              <a:defRPr/>
            </a:pPr>
            <a:r>
              <a:rPr kumimoji="0" lang="en-US" sz="2400" b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entury Gothic" panose="020B0502020202020204" pitchFamily="34" charset="0"/>
                <a:ea typeface="Helvetica Neue Light" charset="0"/>
                <a:cs typeface="Helvetica Neue Light" charset="0"/>
              </a:rPr>
              <a:t>10s of GFLOPs [1]</a:t>
            </a:r>
          </a:p>
        </p:txBody>
      </p:sp>
      <p:sp>
        <p:nvSpPr>
          <p:cNvPr id="52" name="Rectangle 51"/>
          <p:cNvSpPr/>
          <p:nvPr/>
        </p:nvSpPr>
        <p:spPr>
          <a:xfrm>
            <a:off x="0" y="213129"/>
            <a:ext cx="1097280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entury Gothic" panose="020B0502020202020204" pitchFamily="34" charset="0"/>
                <a:ea typeface="Helvetica Neue Medium" charset="0"/>
                <a:cs typeface="Helvetica Neue Medium" charset="0"/>
              </a:rPr>
              <a:t>Support low-latency, high-throughput serving workloads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7A78833-AA38-EB4D-964D-9A66F37557DE}"/>
              </a:ext>
            </a:extLst>
          </p:cNvPr>
          <p:cNvGrpSpPr/>
          <p:nvPr/>
        </p:nvGrpSpPr>
        <p:grpSpPr>
          <a:xfrm>
            <a:off x="5963242" y="3378935"/>
            <a:ext cx="5935380" cy="3150831"/>
            <a:chOff x="5963242" y="3378935"/>
            <a:chExt cx="5935380" cy="3150831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552329">
              <a:off x="8486438" y="3378935"/>
              <a:ext cx="3061506" cy="2310480"/>
            </a:xfrm>
            <a:prstGeom prst="rect">
              <a:avLst/>
            </a:prstGeom>
          </p:spPr>
        </p:pic>
        <p:sp>
          <p:nvSpPr>
            <p:cNvPr id="55" name="TextBox 54"/>
            <p:cNvSpPr txBox="1"/>
            <p:nvPr/>
          </p:nvSpPr>
          <p:spPr>
            <a:xfrm>
              <a:off x="5963242" y="5360215"/>
              <a:ext cx="5935380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500" b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entury Gothic" panose="020B0502020202020204" pitchFamily="34" charset="0"/>
                  <a:ea typeface="Helvetica Neue Light" charset="0"/>
                  <a:cs typeface="Helvetica Neue Light" charset="0"/>
                </a:rPr>
                <a:t>Using specialized hardware for predictions</a:t>
              </a:r>
            </a:p>
          </p:txBody>
        </p:sp>
      </p:grpSp>
      <p:sp>
        <p:nvSpPr>
          <p:cNvPr id="9" name="Rectangle 8"/>
          <p:cNvSpPr/>
          <p:nvPr/>
        </p:nvSpPr>
        <p:spPr>
          <a:xfrm>
            <a:off x="330907" y="4632012"/>
            <a:ext cx="7010400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entury Gothic" panose="020B0502020202020204" pitchFamily="34" charset="0"/>
                <a:ea typeface="Helvetica Neue Light" charset="0"/>
                <a:cs typeface="Helvetica Neue Light" charset="0"/>
              </a:rPr>
              <a:t>Deployed on critical path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Wingdings" charset="2"/>
              <a:buChar char="Ø"/>
              <a:tabLst/>
              <a:defRPr/>
            </a:pPr>
            <a:r>
              <a:rPr kumimoji="0" lang="en-US" sz="2400" b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entury Gothic" panose="020B0502020202020204" pitchFamily="34" charset="0"/>
                <a:ea typeface="Helvetica Neue Light" charset="0"/>
                <a:cs typeface="Helvetica Neue Light" charset="0"/>
              </a:rPr>
              <a:t>Maintain SLOs under heavy load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25641" y="6529766"/>
            <a:ext cx="59034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t>[1] Deep Residual Learning for Image Recognition.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t> He et al. CVPR 2015.</a:t>
            </a:r>
            <a:endParaRPr kumimoji="0" lang="en-US" sz="140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84385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  <p:bldP spid="9" grpId="0" uiExpand="1" build="p"/>
      <p:bldP spid="2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itle 1"/>
          <p:cNvSpPr txBox="1">
            <a:spLocks/>
          </p:cNvSpPr>
          <p:nvPr/>
        </p:nvSpPr>
        <p:spPr>
          <a:xfrm>
            <a:off x="643128" y="-838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r>
              <a:rPr lang="en-US" dirty="0"/>
              <a:t>Overhead of decoupled architecture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445537" y="1118351"/>
            <a:ext cx="11344153" cy="6003212"/>
            <a:chOff x="445537" y="1118351"/>
            <a:chExt cx="11344153" cy="6003212"/>
          </a:xfrm>
        </p:grpSpPr>
        <p:sp>
          <p:nvSpPr>
            <p:cNvPr id="57" name="Rectangle 56"/>
            <p:cNvSpPr/>
            <p:nvPr/>
          </p:nvSpPr>
          <p:spPr>
            <a:xfrm>
              <a:off x="445567" y="3088505"/>
              <a:ext cx="11344122" cy="1504273"/>
            </a:xfrm>
            <a:prstGeom prst="rect">
              <a:avLst/>
            </a:pr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4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4949993" y="3455921"/>
              <a:ext cx="2127505" cy="769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400" b="1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rPr>
                <a:t>Clipper</a:t>
              </a:r>
            </a:p>
          </p:txBody>
        </p:sp>
        <p:grpSp>
          <p:nvGrpSpPr>
            <p:cNvPr id="26" name="Group 25"/>
            <p:cNvGrpSpPr/>
            <p:nvPr/>
          </p:nvGrpSpPr>
          <p:grpSpPr>
            <a:xfrm>
              <a:off x="783991" y="2298303"/>
              <a:ext cx="1736806" cy="635052"/>
              <a:chOff x="783991" y="2298303"/>
              <a:chExt cx="1736806" cy="635052"/>
            </a:xfrm>
          </p:grpSpPr>
          <p:sp>
            <p:nvSpPr>
              <p:cNvPr id="22" name="TextBox 21"/>
              <p:cNvSpPr txBox="1"/>
              <p:nvPr/>
            </p:nvSpPr>
            <p:spPr>
              <a:xfrm>
                <a:off x="783991" y="2323442"/>
                <a:ext cx="1483740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3200" dirty="0">
                    <a:latin typeface="Helvetica Neue" charset="0"/>
                    <a:ea typeface="Helvetica Neue" charset="0"/>
                    <a:cs typeface="Helvetica Neue" charset="0"/>
                  </a:rPr>
                  <a:t>Predict</a:t>
                </a:r>
              </a:p>
            </p:txBody>
          </p:sp>
          <p:sp>
            <p:nvSpPr>
              <p:cNvPr id="23" name="Up-Down Arrow 22"/>
              <p:cNvSpPr/>
              <p:nvPr/>
            </p:nvSpPr>
            <p:spPr>
              <a:xfrm>
                <a:off x="2267731" y="2298303"/>
                <a:ext cx="253066" cy="635052"/>
              </a:xfrm>
              <a:prstGeom prst="upDownArrow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" name="Group 24"/>
            <p:cNvGrpSpPr/>
            <p:nvPr/>
          </p:nvGrpSpPr>
          <p:grpSpPr>
            <a:xfrm>
              <a:off x="9352297" y="2298303"/>
              <a:ext cx="2242656" cy="635052"/>
              <a:chOff x="9498601" y="2298303"/>
              <a:chExt cx="2242656" cy="635052"/>
            </a:xfrm>
          </p:grpSpPr>
          <p:sp>
            <p:nvSpPr>
              <p:cNvPr id="50" name="TextBox 49"/>
              <p:cNvSpPr txBox="1"/>
              <p:nvPr/>
            </p:nvSpPr>
            <p:spPr>
              <a:xfrm>
                <a:off x="9741992" y="2323442"/>
                <a:ext cx="199926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>
                    <a:latin typeface="Helvetica Neue" charset="0"/>
                    <a:ea typeface="Helvetica Neue" charset="0"/>
                    <a:cs typeface="Helvetica Neue" charset="0"/>
                  </a:rPr>
                  <a:t>Feedback</a:t>
                </a:r>
              </a:p>
            </p:txBody>
          </p:sp>
          <p:sp>
            <p:nvSpPr>
              <p:cNvPr id="51" name="Up-Down Arrow 50"/>
              <p:cNvSpPr/>
              <p:nvPr/>
            </p:nvSpPr>
            <p:spPr>
              <a:xfrm>
                <a:off x="9498601" y="2298303"/>
                <a:ext cx="253066" cy="635052"/>
              </a:xfrm>
              <a:prstGeom prst="upDownArrow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2" name="TextBox 51"/>
            <p:cNvSpPr txBox="1"/>
            <p:nvPr/>
          </p:nvSpPr>
          <p:spPr>
            <a:xfrm>
              <a:off x="4054677" y="2323442"/>
              <a:ext cx="415370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latin typeface="Helvetica Neue" charset="0"/>
                  <a:ea typeface="Helvetica Neue" charset="0"/>
                  <a:cs typeface="Helvetica Neue" charset="0"/>
                </a:rPr>
                <a:t>RPC/REST Interface</a:t>
              </a: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6079346" y="6689666"/>
              <a:ext cx="1810909" cy="4318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4031690" y="5304390"/>
              <a:ext cx="1810909" cy="1374518"/>
              <a:chOff x="4031690" y="5304390"/>
              <a:chExt cx="1810909" cy="1374518"/>
            </a:xfrm>
          </p:grpSpPr>
          <p:sp>
            <p:nvSpPr>
              <p:cNvPr id="56" name="Rectangle 55"/>
              <p:cNvSpPr/>
              <p:nvPr/>
            </p:nvSpPr>
            <p:spPr>
              <a:xfrm>
                <a:off x="4031690" y="5687743"/>
                <a:ext cx="1810909" cy="99116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" name="Rectangle 1"/>
              <p:cNvSpPr/>
              <p:nvPr/>
            </p:nvSpPr>
            <p:spPr>
              <a:xfrm>
                <a:off x="4285691" y="5878308"/>
                <a:ext cx="1359090" cy="769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4400" dirty="0" err="1">
                    <a:latin typeface="Beirut" charset="-78"/>
                    <a:ea typeface="Beirut" charset="-78"/>
                    <a:cs typeface="Beirut" charset="-78"/>
                  </a:rPr>
                  <a:t>Caffe</a:t>
                </a:r>
                <a:endParaRPr lang="en-US" sz="4400" dirty="0">
                  <a:latin typeface="Beirut" charset="-78"/>
                  <a:ea typeface="Beirut" charset="-78"/>
                  <a:cs typeface="Beirut" charset="-78"/>
                </a:endParaRPr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4031690" y="5304390"/>
                <a:ext cx="1810909" cy="406426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>
                    <a:solidFill>
                      <a:schemeClr val="bg1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MC</a:t>
                </a:r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6079346" y="5304390"/>
              <a:ext cx="1810909" cy="1677323"/>
              <a:chOff x="6079346" y="5304390"/>
              <a:chExt cx="1810909" cy="1677323"/>
            </a:xfrm>
          </p:grpSpPr>
          <p:pic>
            <p:nvPicPr>
              <p:cNvPr id="49" name="Picture 48"/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106711" y="5666228"/>
                <a:ext cx="1764600" cy="1315485"/>
              </a:xfrm>
              <a:prstGeom prst="rect">
                <a:avLst/>
              </a:prstGeom>
            </p:spPr>
          </p:pic>
          <p:sp>
            <p:nvSpPr>
              <p:cNvPr id="58" name="Rectangle 57"/>
              <p:cNvSpPr/>
              <p:nvPr/>
            </p:nvSpPr>
            <p:spPr>
              <a:xfrm>
                <a:off x="6079346" y="5687744"/>
                <a:ext cx="1810909" cy="991164"/>
              </a:xfrm>
              <a:prstGeom prst="rect">
                <a:avLst/>
              </a:prstGeom>
              <a:noFill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6079346" y="5304390"/>
                <a:ext cx="1810909" cy="406426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>
                    <a:solidFill>
                      <a:schemeClr val="bg1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MC</a:t>
                </a:r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8110363" y="5304390"/>
              <a:ext cx="2418934" cy="1374518"/>
              <a:chOff x="8110363" y="5304390"/>
              <a:chExt cx="2418934" cy="1374518"/>
            </a:xfrm>
          </p:grpSpPr>
          <p:sp>
            <p:nvSpPr>
              <p:cNvPr id="60" name="Rectangle 59"/>
              <p:cNvSpPr/>
              <p:nvPr/>
            </p:nvSpPr>
            <p:spPr>
              <a:xfrm>
                <a:off x="8110363" y="5687743"/>
                <a:ext cx="2418934" cy="99116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0" name="Picture 29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320058" y="5845977"/>
                <a:ext cx="2032000" cy="736600"/>
              </a:xfrm>
              <a:prstGeom prst="rect">
                <a:avLst/>
              </a:prstGeom>
            </p:spPr>
          </p:pic>
          <p:sp>
            <p:nvSpPr>
              <p:cNvPr id="71" name="Rectangle 70"/>
              <p:cNvSpPr/>
              <p:nvPr/>
            </p:nvSpPr>
            <p:spPr>
              <a:xfrm>
                <a:off x="8110363" y="5304390"/>
                <a:ext cx="2418934" cy="406426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>
                    <a:solidFill>
                      <a:schemeClr val="bg1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MC</a:t>
                </a:r>
              </a:p>
            </p:txBody>
          </p:sp>
        </p:grpSp>
        <p:grpSp>
          <p:nvGrpSpPr>
            <p:cNvPr id="35" name="Group 34"/>
            <p:cNvGrpSpPr/>
            <p:nvPr/>
          </p:nvGrpSpPr>
          <p:grpSpPr>
            <a:xfrm>
              <a:off x="1196853" y="4632203"/>
              <a:ext cx="1197411" cy="635052"/>
              <a:chOff x="1055580" y="4658605"/>
              <a:chExt cx="1197411" cy="635052"/>
            </a:xfrm>
          </p:grpSpPr>
          <p:sp>
            <p:nvSpPr>
              <p:cNvPr id="66" name="Up-Down Arrow 65"/>
              <p:cNvSpPr/>
              <p:nvPr/>
            </p:nvSpPr>
            <p:spPr>
              <a:xfrm>
                <a:off x="1999925" y="4658605"/>
                <a:ext cx="253066" cy="635052"/>
              </a:xfrm>
              <a:prstGeom prst="upDownArrow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TextBox 71"/>
              <p:cNvSpPr txBox="1"/>
              <p:nvPr/>
            </p:nvSpPr>
            <p:spPr>
              <a:xfrm>
                <a:off x="1055580" y="4675478"/>
                <a:ext cx="102784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3200" dirty="0">
                    <a:latin typeface="Helvetica Neue" charset="0"/>
                    <a:ea typeface="Helvetica Neue" charset="0"/>
                    <a:cs typeface="Helvetica Neue" charset="0"/>
                  </a:rPr>
                  <a:t>RPC</a:t>
                </a:r>
              </a:p>
            </p:txBody>
          </p:sp>
        </p:grpSp>
        <p:grpSp>
          <p:nvGrpSpPr>
            <p:cNvPr id="73" name="Group 72"/>
            <p:cNvGrpSpPr/>
            <p:nvPr/>
          </p:nvGrpSpPr>
          <p:grpSpPr>
            <a:xfrm>
              <a:off x="4256913" y="4632203"/>
              <a:ext cx="1197411" cy="635052"/>
              <a:chOff x="1055580" y="4658605"/>
              <a:chExt cx="1197411" cy="635052"/>
            </a:xfrm>
          </p:grpSpPr>
          <p:sp>
            <p:nvSpPr>
              <p:cNvPr id="74" name="Up-Down Arrow 73"/>
              <p:cNvSpPr/>
              <p:nvPr/>
            </p:nvSpPr>
            <p:spPr>
              <a:xfrm>
                <a:off x="1999925" y="4658605"/>
                <a:ext cx="253066" cy="635052"/>
              </a:xfrm>
              <a:prstGeom prst="upDownArrow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TextBox 74"/>
              <p:cNvSpPr txBox="1"/>
              <p:nvPr/>
            </p:nvSpPr>
            <p:spPr>
              <a:xfrm>
                <a:off x="1055580" y="4675478"/>
                <a:ext cx="102784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3200" dirty="0">
                    <a:latin typeface="Helvetica Neue" charset="0"/>
                    <a:ea typeface="Helvetica Neue" charset="0"/>
                    <a:cs typeface="Helvetica Neue" charset="0"/>
                  </a:rPr>
                  <a:t>RPC</a:t>
                </a:r>
              </a:p>
            </p:txBody>
          </p:sp>
        </p:grpSp>
        <p:grpSp>
          <p:nvGrpSpPr>
            <p:cNvPr id="76" name="Group 75"/>
            <p:cNvGrpSpPr/>
            <p:nvPr/>
          </p:nvGrpSpPr>
          <p:grpSpPr>
            <a:xfrm>
              <a:off x="6300548" y="4632203"/>
              <a:ext cx="1197411" cy="635052"/>
              <a:chOff x="1055580" y="4658605"/>
              <a:chExt cx="1197411" cy="635052"/>
            </a:xfrm>
          </p:grpSpPr>
          <p:sp>
            <p:nvSpPr>
              <p:cNvPr id="77" name="Up-Down Arrow 76"/>
              <p:cNvSpPr/>
              <p:nvPr/>
            </p:nvSpPr>
            <p:spPr>
              <a:xfrm>
                <a:off x="1999925" y="4658605"/>
                <a:ext cx="253066" cy="635052"/>
              </a:xfrm>
              <a:prstGeom prst="upDownArrow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TextBox 77"/>
              <p:cNvSpPr txBox="1"/>
              <p:nvPr/>
            </p:nvSpPr>
            <p:spPr>
              <a:xfrm>
                <a:off x="1055580" y="4675478"/>
                <a:ext cx="102784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3200" dirty="0">
                    <a:latin typeface="Helvetica Neue" charset="0"/>
                    <a:ea typeface="Helvetica Neue" charset="0"/>
                    <a:cs typeface="Helvetica Neue" charset="0"/>
                  </a:rPr>
                  <a:t>RPC</a:t>
                </a:r>
              </a:p>
            </p:txBody>
          </p:sp>
        </p:grpSp>
        <p:grpSp>
          <p:nvGrpSpPr>
            <p:cNvPr id="79" name="Group 78"/>
            <p:cNvGrpSpPr/>
            <p:nvPr/>
          </p:nvGrpSpPr>
          <p:grpSpPr>
            <a:xfrm>
              <a:off x="8624554" y="4632203"/>
              <a:ext cx="1197411" cy="635052"/>
              <a:chOff x="1055580" y="4658605"/>
              <a:chExt cx="1197411" cy="635052"/>
            </a:xfrm>
          </p:grpSpPr>
          <p:sp>
            <p:nvSpPr>
              <p:cNvPr id="80" name="Up-Down Arrow 79"/>
              <p:cNvSpPr/>
              <p:nvPr/>
            </p:nvSpPr>
            <p:spPr>
              <a:xfrm>
                <a:off x="1999925" y="4658605"/>
                <a:ext cx="253066" cy="635052"/>
              </a:xfrm>
              <a:prstGeom prst="upDownArrow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TextBox 80"/>
              <p:cNvSpPr txBox="1"/>
              <p:nvPr/>
            </p:nvSpPr>
            <p:spPr>
              <a:xfrm>
                <a:off x="1055580" y="4675478"/>
                <a:ext cx="102784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3200">
                    <a:latin typeface="Helvetica Neue" charset="0"/>
                    <a:ea typeface="Helvetica Neue" charset="0"/>
                    <a:cs typeface="Helvetica Neue" charset="0"/>
                  </a:rPr>
                  <a:t>RPC</a:t>
                </a:r>
              </a:p>
            </p:txBody>
          </p:sp>
        </p:grpSp>
        <p:sp>
          <p:nvSpPr>
            <p:cNvPr id="10" name="Rectangle 9"/>
            <p:cNvSpPr/>
            <p:nvPr/>
          </p:nvSpPr>
          <p:spPr>
            <a:xfrm>
              <a:off x="445538" y="1118351"/>
              <a:ext cx="11344152" cy="1045703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408471" y="1209029"/>
              <a:ext cx="1909438" cy="867668"/>
            </a:xfrm>
            <a:prstGeom prst="rect">
              <a:avLst/>
            </a:prstGeom>
          </p:spPr>
        </p:pic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467685" y="1209029"/>
              <a:ext cx="1828581" cy="867668"/>
            </a:xfrm>
            <a:prstGeom prst="rect">
              <a:avLst/>
            </a:prstGeom>
          </p:spPr>
        </p:pic>
        <p:pic>
          <p:nvPicPr>
            <p:cNvPr id="59" name="Picture 58"/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30114" y="1209029"/>
              <a:ext cx="1194440" cy="867668"/>
            </a:xfrm>
            <a:prstGeom prst="rect">
              <a:avLst/>
            </a:prstGeom>
          </p:spPr>
        </p:pic>
        <p:pic>
          <p:nvPicPr>
            <p:cNvPr id="61" name="Picture 60"/>
            <p:cNvPicPr>
              <a:picLocks noChangeAspect="1"/>
            </p:cNvPicPr>
            <p:nvPr/>
          </p:nvPicPr>
          <p:blipFill rotWithShape="1"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736759" y="1132711"/>
              <a:ext cx="1166301" cy="1019157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015263" y="1209029"/>
              <a:ext cx="1652740" cy="867668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>
              <a:off x="445537" y="1356555"/>
              <a:ext cx="302214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latin typeface="Helvetica Neue" charset="0"/>
                  <a:ea typeface="Helvetica Neue" charset="0"/>
                  <a:cs typeface="Helvetica Neue" charset="0"/>
                </a:rPr>
                <a:t>Applications</a:t>
              </a:r>
            </a:p>
          </p:txBody>
        </p:sp>
        <p:grpSp>
          <p:nvGrpSpPr>
            <p:cNvPr id="29" name="Group 28"/>
            <p:cNvGrpSpPr/>
            <p:nvPr/>
          </p:nvGrpSpPr>
          <p:grpSpPr>
            <a:xfrm>
              <a:off x="10830370" y="6066011"/>
              <a:ext cx="542513" cy="147044"/>
              <a:chOff x="10658591" y="6109729"/>
              <a:chExt cx="874878" cy="237129"/>
            </a:xfrm>
          </p:grpSpPr>
          <p:sp>
            <p:nvSpPr>
              <p:cNvPr id="28" name="Oval 27"/>
              <p:cNvSpPr/>
              <p:nvPr/>
            </p:nvSpPr>
            <p:spPr>
              <a:xfrm>
                <a:off x="10658591" y="6109729"/>
                <a:ext cx="237129" cy="237129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Oval 61"/>
              <p:cNvSpPr/>
              <p:nvPr/>
            </p:nvSpPr>
            <p:spPr>
              <a:xfrm>
                <a:off x="10977466" y="6109729"/>
                <a:ext cx="237129" cy="237129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Oval 64"/>
              <p:cNvSpPr/>
              <p:nvPr/>
            </p:nvSpPr>
            <p:spPr>
              <a:xfrm>
                <a:off x="11296340" y="6109729"/>
                <a:ext cx="237129" cy="237129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3" name="Group 62"/>
            <p:cNvGrpSpPr/>
            <p:nvPr/>
          </p:nvGrpSpPr>
          <p:grpSpPr>
            <a:xfrm>
              <a:off x="445537" y="5315148"/>
              <a:ext cx="3361842" cy="1374518"/>
              <a:chOff x="445537" y="4154449"/>
              <a:chExt cx="3361842" cy="1374518"/>
            </a:xfrm>
          </p:grpSpPr>
          <p:grpSp>
            <p:nvGrpSpPr>
              <p:cNvPr id="64" name="Group 63"/>
              <p:cNvGrpSpPr/>
              <p:nvPr/>
            </p:nvGrpSpPr>
            <p:grpSpPr>
              <a:xfrm>
                <a:off x="445537" y="4154449"/>
                <a:ext cx="3361842" cy="1374518"/>
                <a:chOff x="445537" y="5304390"/>
                <a:chExt cx="3361842" cy="1374518"/>
              </a:xfrm>
            </p:grpSpPr>
            <p:sp>
              <p:nvSpPr>
                <p:cNvPr id="82" name="Rectangle 81"/>
                <p:cNvSpPr/>
                <p:nvPr/>
              </p:nvSpPr>
              <p:spPr>
                <a:xfrm>
                  <a:off x="445538" y="5687743"/>
                  <a:ext cx="3361841" cy="991165"/>
                </a:xfrm>
                <a:prstGeom prst="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" name="Rectangle 82"/>
                <p:cNvSpPr/>
                <p:nvPr/>
              </p:nvSpPr>
              <p:spPr>
                <a:xfrm>
                  <a:off x="445537" y="5304390"/>
                  <a:ext cx="3361842" cy="406426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400" dirty="0">
                      <a:solidFill>
                        <a:schemeClr val="bg1"/>
                      </a:solidFill>
                      <a:latin typeface="Helvetica Neue" charset="0"/>
                      <a:ea typeface="Helvetica Neue" charset="0"/>
                      <a:cs typeface="Helvetica Neue" charset="0"/>
                    </a:rPr>
                    <a:t>MC</a:t>
                  </a:r>
                </a:p>
              </p:txBody>
            </p:sp>
          </p:grpSp>
          <p:pic>
            <p:nvPicPr>
              <p:cNvPr id="68" name="Picture 67"/>
              <p:cNvPicPr>
                <a:picLocks noChangeAspect="1"/>
              </p:cNvPicPr>
              <p:nvPr/>
            </p:nvPicPr>
            <p:blipFill>
              <a:blip r:embed="rId10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272031" y="4579360"/>
                <a:ext cx="1707129" cy="908047"/>
              </a:xfrm>
              <a:prstGeom prst="rect">
                <a:avLst/>
              </a:prstGeom>
            </p:spPr>
          </p:pic>
        </p:grpSp>
        <p:sp>
          <p:nvSpPr>
            <p:cNvPr id="84" name="Rectangle 83"/>
            <p:cNvSpPr/>
            <p:nvPr/>
          </p:nvSpPr>
          <p:spPr>
            <a:xfrm>
              <a:off x="6117614" y="6703168"/>
              <a:ext cx="1753697" cy="3590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6259612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tangle 83"/>
          <p:cNvSpPr/>
          <p:nvPr/>
        </p:nvSpPr>
        <p:spPr>
          <a:xfrm>
            <a:off x="8407255" y="3326934"/>
            <a:ext cx="3542216" cy="2974817"/>
          </a:xfrm>
          <a:prstGeom prst="rect">
            <a:avLst/>
          </a:prstGeom>
          <a:solidFill>
            <a:srgbClr val="4C72B0"/>
          </a:solidFill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>
              <a:solidFill>
                <a:schemeClr val="tx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8569813" y="3446808"/>
            <a:ext cx="3230535" cy="1261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800" b="1" dirty="0" err="1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TensorFlow</a:t>
            </a:r>
            <a:r>
              <a:rPr lang="en-US" sz="3800" b="1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-Serving</a:t>
            </a:r>
          </a:p>
        </p:txBody>
      </p:sp>
      <p:grpSp>
        <p:nvGrpSpPr>
          <p:cNvPr id="86" name="Group 85"/>
          <p:cNvGrpSpPr/>
          <p:nvPr/>
        </p:nvGrpSpPr>
        <p:grpSpPr>
          <a:xfrm>
            <a:off x="8300632" y="2854175"/>
            <a:ext cx="1250060" cy="428787"/>
            <a:chOff x="3195697" y="2216314"/>
            <a:chExt cx="2029397" cy="733939"/>
          </a:xfrm>
        </p:grpSpPr>
        <p:sp>
          <p:nvSpPr>
            <p:cNvPr id="128" name="TextBox 127"/>
            <p:cNvSpPr txBox="1"/>
            <p:nvPr/>
          </p:nvSpPr>
          <p:spPr>
            <a:xfrm>
              <a:off x="3195697" y="2240818"/>
              <a:ext cx="1776331" cy="7094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2200" dirty="0">
                  <a:latin typeface="Helvetica Neue" charset="0"/>
                  <a:ea typeface="Helvetica Neue" charset="0"/>
                  <a:cs typeface="Helvetica Neue" charset="0"/>
                </a:rPr>
                <a:t>Predict</a:t>
              </a:r>
            </a:p>
          </p:txBody>
        </p:sp>
        <p:sp>
          <p:nvSpPr>
            <p:cNvPr id="129" name="Up-Down Arrow 128"/>
            <p:cNvSpPr/>
            <p:nvPr/>
          </p:nvSpPr>
          <p:spPr>
            <a:xfrm>
              <a:off x="4972028" y="2216314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9768401" y="2821668"/>
            <a:ext cx="22365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latin typeface="Helvetica Neue" charset="0"/>
                <a:ea typeface="Helvetica Neue" charset="0"/>
                <a:cs typeface="Helvetica Neue" charset="0"/>
              </a:rPr>
              <a:t>RPC </a:t>
            </a:r>
            <a:r>
              <a:rPr lang="en-US" sz="2400" b="1" dirty="0">
                <a:latin typeface="Helvetica Neue" charset="0"/>
                <a:ea typeface="Helvetica Neue" charset="0"/>
                <a:cs typeface="Helvetica Neue" charset="0"/>
              </a:rPr>
              <a:t>Interface</a:t>
            </a:r>
          </a:p>
        </p:txBody>
      </p:sp>
      <p:sp>
        <p:nvSpPr>
          <p:cNvPr id="89" name="Rectangle 88"/>
          <p:cNvSpPr/>
          <p:nvPr/>
        </p:nvSpPr>
        <p:spPr>
          <a:xfrm>
            <a:off x="3810361" y="5535413"/>
            <a:ext cx="1115477" cy="2523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3" name="Picture 9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29135" y="4748242"/>
            <a:ext cx="2021290" cy="1429177"/>
          </a:xfrm>
          <a:prstGeom prst="rect">
            <a:avLst/>
          </a:prstGeom>
        </p:spPr>
      </p:pic>
      <p:sp>
        <p:nvSpPr>
          <p:cNvPr id="103" name="Rectangle 102"/>
          <p:cNvSpPr/>
          <p:nvPr/>
        </p:nvSpPr>
        <p:spPr>
          <a:xfrm>
            <a:off x="8405061" y="2141504"/>
            <a:ext cx="3560038" cy="61092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TextBox 108"/>
          <p:cNvSpPr txBox="1"/>
          <p:nvPr/>
        </p:nvSpPr>
        <p:spPr>
          <a:xfrm>
            <a:off x="9144015" y="2200121"/>
            <a:ext cx="1861570" cy="4144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latin typeface="Helvetica Neue" charset="0"/>
                <a:ea typeface="Helvetica Neue" charset="0"/>
                <a:cs typeface="Helvetica Neue" charset="0"/>
              </a:rPr>
              <a:t>Applications</a:t>
            </a:r>
          </a:p>
        </p:txBody>
      </p:sp>
      <p:sp>
        <p:nvSpPr>
          <p:cNvPr id="130" name="Title 1"/>
          <p:cNvSpPr txBox="1">
            <a:spLocks/>
          </p:cNvSpPr>
          <p:nvPr/>
        </p:nvSpPr>
        <p:spPr>
          <a:xfrm>
            <a:off x="643128" y="-838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r>
              <a:rPr lang="en-US"/>
              <a:t>Overhead of decoupled architecture</a:t>
            </a:r>
            <a:endParaRPr lang="en-US" dirty="0"/>
          </a:p>
        </p:txBody>
      </p:sp>
      <p:grpSp>
        <p:nvGrpSpPr>
          <p:cNvPr id="206" name="Group 205"/>
          <p:cNvGrpSpPr/>
          <p:nvPr/>
        </p:nvGrpSpPr>
        <p:grpSpPr>
          <a:xfrm>
            <a:off x="572112" y="2334527"/>
            <a:ext cx="7233357" cy="3804169"/>
            <a:chOff x="445537" y="1118351"/>
            <a:chExt cx="11414682" cy="6003212"/>
          </a:xfrm>
        </p:grpSpPr>
        <p:sp>
          <p:nvSpPr>
            <p:cNvPr id="207" name="Rectangle 206"/>
            <p:cNvSpPr/>
            <p:nvPr/>
          </p:nvSpPr>
          <p:spPr>
            <a:xfrm>
              <a:off x="445567" y="3088505"/>
              <a:ext cx="11344122" cy="1504273"/>
            </a:xfrm>
            <a:prstGeom prst="rect">
              <a:avLst/>
            </a:pr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4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208" name="Rectangle 207"/>
            <p:cNvSpPr/>
            <p:nvPr/>
          </p:nvSpPr>
          <p:spPr>
            <a:xfrm>
              <a:off x="4949993" y="3455921"/>
              <a:ext cx="2127505" cy="769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400" b="1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rPr>
                <a:t>Clipper</a:t>
              </a:r>
            </a:p>
          </p:txBody>
        </p:sp>
        <p:grpSp>
          <p:nvGrpSpPr>
            <p:cNvPr id="209" name="Group 208"/>
            <p:cNvGrpSpPr/>
            <p:nvPr/>
          </p:nvGrpSpPr>
          <p:grpSpPr>
            <a:xfrm>
              <a:off x="565183" y="2298303"/>
              <a:ext cx="1955614" cy="705106"/>
              <a:chOff x="565183" y="2298303"/>
              <a:chExt cx="1955614" cy="705106"/>
            </a:xfrm>
          </p:grpSpPr>
          <p:sp>
            <p:nvSpPr>
              <p:cNvPr id="256" name="TextBox 255"/>
              <p:cNvSpPr txBox="1"/>
              <p:nvPr/>
            </p:nvSpPr>
            <p:spPr>
              <a:xfrm>
                <a:off x="565183" y="2323442"/>
                <a:ext cx="1702548" cy="67996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2200" dirty="0">
                    <a:latin typeface="Helvetica Neue" charset="0"/>
                    <a:ea typeface="Helvetica Neue" charset="0"/>
                    <a:cs typeface="Helvetica Neue" charset="0"/>
                  </a:rPr>
                  <a:t>Predict</a:t>
                </a:r>
              </a:p>
            </p:txBody>
          </p:sp>
          <p:sp>
            <p:nvSpPr>
              <p:cNvPr id="257" name="Up-Down Arrow 256"/>
              <p:cNvSpPr/>
              <p:nvPr/>
            </p:nvSpPr>
            <p:spPr>
              <a:xfrm>
                <a:off x="2267731" y="2298303"/>
                <a:ext cx="253066" cy="635052"/>
              </a:xfrm>
              <a:prstGeom prst="upDownArrow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10" name="Group 209"/>
            <p:cNvGrpSpPr/>
            <p:nvPr/>
          </p:nvGrpSpPr>
          <p:grpSpPr>
            <a:xfrm>
              <a:off x="9352297" y="2298303"/>
              <a:ext cx="2507922" cy="705106"/>
              <a:chOff x="9498601" y="2298303"/>
              <a:chExt cx="2507922" cy="705106"/>
            </a:xfrm>
          </p:grpSpPr>
          <p:sp>
            <p:nvSpPr>
              <p:cNvPr id="254" name="TextBox 253"/>
              <p:cNvSpPr txBox="1"/>
              <p:nvPr/>
            </p:nvSpPr>
            <p:spPr>
              <a:xfrm>
                <a:off x="9741992" y="2323442"/>
                <a:ext cx="2264531" cy="67996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>
                    <a:latin typeface="Helvetica Neue" charset="0"/>
                    <a:ea typeface="Helvetica Neue" charset="0"/>
                    <a:cs typeface="Helvetica Neue" charset="0"/>
                  </a:rPr>
                  <a:t>Feedback</a:t>
                </a:r>
              </a:p>
            </p:txBody>
          </p:sp>
          <p:sp>
            <p:nvSpPr>
              <p:cNvPr id="255" name="Up-Down Arrow 254"/>
              <p:cNvSpPr/>
              <p:nvPr/>
            </p:nvSpPr>
            <p:spPr>
              <a:xfrm>
                <a:off x="9498601" y="2298303"/>
                <a:ext cx="253066" cy="635052"/>
              </a:xfrm>
              <a:prstGeom prst="upDownArrow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11" name="TextBox 210"/>
            <p:cNvSpPr txBox="1"/>
            <p:nvPr/>
          </p:nvSpPr>
          <p:spPr>
            <a:xfrm>
              <a:off x="4054677" y="2323442"/>
              <a:ext cx="4591797" cy="6799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latin typeface="Helvetica Neue" charset="0"/>
                  <a:ea typeface="Helvetica Neue" charset="0"/>
                  <a:cs typeface="Helvetica Neue" charset="0"/>
                </a:rPr>
                <a:t>RPC/REST Interface</a:t>
              </a:r>
            </a:p>
          </p:txBody>
        </p:sp>
        <p:sp>
          <p:nvSpPr>
            <p:cNvPr id="212" name="Rectangle 211"/>
            <p:cNvSpPr/>
            <p:nvPr/>
          </p:nvSpPr>
          <p:spPr>
            <a:xfrm>
              <a:off x="6079346" y="6689666"/>
              <a:ext cx="1810909" cy="4318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13" name="Group 212"/>
            <p:cNvGrpSpPr/>
            <p:nvPr/>
          </p:nvGrpSpPr>
          <p:grpSpPr>
            <a:xfrm>
              <a:off x="4031690" y="5304390"/>
              <a:ext cx="1810909" cy="1448162"/>
              <a:chOff x="4031690" y="5304390"/>
              <a:chExt cx="1810909" cy="1448162"/>
            </a:xfrm>
          </p:grpSpPr>
          <p:sp>
            <p:nvSpPr>
              <p:cNvPr id="251" name="Rectangle 250"/>
              <p:cNvSpPr/>
              <p:nvPr/>
            </p:nvSpPr>
            <p:spPr>
              <a:xfrm>
                <a:off x="4031690" y="5687743"/>
                <a:ext cx="1810909" cy="99116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2" name="Rectangle 251"/>
              <p:cNvSpPr/>
              <p:nvPr/>
            </p:nvSpPr>
            <p:spPr>
              <a:xfrm>
                <a:off x="4285692" y="5878309"/>
                <a:ext cx="1553399" cy="8742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3000" dirty="0" err="1">
                    <a:latin typeface="Beirut" charset="-78"/>
                    <a:ea typeface="Beirut" charset="-78"/>
                    <a:cs typeface="Beirut" charset="-78"/>
                  </a:rPr>
                  <a:t>Caffe</a:t>
                </a:r>
                <a:endParaRPr lang="en-US" sz="3000" dirty="0">
                  <a:latin typeface="Beirut" charset="-78"/>
                  <a:ea typeface="Beirut" charset="-78"/>
                  <a:cs typeface="Beirut" charset="-78"/>
                </a:endParaRPr>
              </a:p>
            </p:txBody>
          </p:sp>
          <p:sp>
            <p:nvSpPr>
              <p:cNvPr id="253" name="Rectangle 252"/>
              <p:cNvSpPr/>
              <p:nvPr/>
            </p:nvSpPr>
            <p:spPr>
              <a:xfrm>
                <a:off x="4031690" y="5304390"/>
                <a:ext cx="1810909" cy="406426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chemeClr val="bg1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MC</a:t>
                </a:r>
              </a:p>
            </p:txBody>
          </p:sp>
        </p:grpSp>
        <p:grpSp>
          <p:nvGrpSpPr>
            <p:cNvPr id="214" name="Group 213"/>
            <p:cNvGrpSpPr/>
            <p:nvPr/>
          </p:nvGrpSpPr>
          <p:grpSpPr>
            <a:xfrm>
              <a:off x="6079346" y="5304390"/>
              <a:ext cx="1810909" cy="1677323"/>
              <a:chOff x="6079346" y="5304390"/>
              <a:chExt cx="1810909" cy="1677323"/>
            </a:xfrm>
          </p:grpSpPr>
          <p:pic>
            <p:nvPicPr>
              <p:cNvPr id="248" name="Picture 247"/>
              <p:cNvPicPr>
                <a:picLocks noChangeAspect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106711" y="5666228"/>
                <a:ext cx="1764600" cy="1315485"/>
              </a:xfrm>
              <a:prstGeom prst="rect">
                <a:avLst/>
              </a:prstGeom>
            </p:spPr>
          </p:pic>
          <p:sp>
            <p:nvSpPr>
              <p:cNvPr id="249" name="Rectangle 248"/>
              <p:cNvSpPr/>
              <p:nvPr/>
            </p:nvSpPr>
            <p:spPr>
              <a:xfrm>
                <a:off x="6079346" y="5687744"/>
                <a:ext cx="1810909" cy="991164"/>
              </a:xfrm>
              <a:prstGeom prst="rect">
                <a:avLst/>
              </a:prstGeom>
              <a:noFill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0" name="Rectangle 249"/>
              <p:cNvSpPr/>
              <p:nvPr/>
            </p:nvSpPr>
            <p:spPr>
              <a:xfrm>
                <a:off x="6079346" y="5304390"/>
                <a:ext cx="1810909" cy="406426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chemeClr val="bg1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MC</a:t>
                </a:r>
              </a:p>
            </p:txBody>
          </p:sp>
        </p:grpSp>
        <p:grpSp>
          <p:nvGrpSpPr>
            <p:cNvPr id="215" name="Group 214"/>
            <p:cNvGrpSpPr/>
            <p:nvPr/>
          </p:nvGrpSpPr>
          <p:grpSpPr>
            <a:xfrm>
              <a:off x="8110363" y="5304390"/>
              <a:ext cx="2418934" cy="1374518"/>
              <a:chOff x="8110363" y="5304390"/>
              <a:chExt cx="2418934" cy="1374518"/>
            </a:xfrm>
          </p:grpSpPr>
          <p:sp>
            <p:nvSpPr>
              <p:cNvPr id="245" name="Rectangle 244"/>
              <p:cNvSpPr/>
              <p:nvPr/>
            </p:nvSpPr>
            <p:spPr>
              <a:xfrm>
                <a:off x="8110363" y="5687743"/>
                <a:ext cx="2418934" cy="99116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46" name="Picture 245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320058" y="5845977"/>
                <a:ext cx="2032000" cy="736600"/>
              </a:xfrm>
              <a:prstGeom prst="rect">
                <a:avLst/>
              </a:prstGeom>
            </p:spPr>
          </p:pic>
          <p:sp>
            <p:nvSpPr>
              <p:cNvPr id="247" name="Rectangle 246"/>
              <p:cNvSpPr/>
              <p:nvPr/>
            </p:nvSpPr>
            <p:spPr>
              <a:xfrm>
                <a:off x="8110363" y="5304390"/>
                <a:ext cx="2418934" cy="406426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chemeClr val="bg1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MC</a:t>
                </a:r>
              </a:p>
            </p:txBody>
          </p:sp>
        </p:grpSp>
        <p:grpSp>
          <p:nvGrpSpPr>
            <p:cNvPr id="216" name="Group 215"/>
            <p:cNvGrpSpPr/>
            <p:nvPr/>
          </p:nvGrpSpPr>
          <p:grpSpPr>
            <a:xfrm>
              <a:off x="1017555" y="4632203"/>
              <a:ext cx="1376709" cy="696840"/>
              <a:chOff x="876282" y="4658605"/>
              <a:chExt cx="1376709" cy="696840"/>
            </a:xfrm>
          </p:grpSpPr>
          <p:sp>
            <p:nvSpPr>
              <p:cNvPr id="243" name="Up-Down Arrow 242"/>
              <p:cNvSpPr/>
              <p:nvPr/>
            </p:nvSpPr>
            <p:spPr>
              <a:xfrm>
                <a:off x="1999925" y="4658605"/>
                <a:ext cx="253066" cy="635052"/>
              </a:xfrm>
              <a:prstGeom prst="upDownArrow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4" name="TextBox 243"/>
              <p:cNvSpPr txBox="1"/>
              <p:nvPr/>
            </p:nvSpPr>
            <p:spPr>
              <a:xfrm>
                <a:off x="876282" y="4675478"/>
                <a:ext cx="1207144" cy="67996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2200" dirty="0">
                    <a:latin typeface="Helvetica Neue" charset="0"/>
                    <a:ea typeface="Helvetica Neue" charset="0"/>
                    <a:cs typeface="Helvetica Neue" charset="0"/>
                  </a:rPr>
                  <a:t>RPC</a:t>
                </a:r>
              </a:p>
            </p:txBody>
          </p:sp>
        </p:grpSp>
        <p:grpSp>
          <p:nvGrpSpPr>
            <p:cNvPr id="217" name="Group 216"/>
            <p:cNvGrpSpPr/>
            <p:nvPr/>
          </p:nvGrpSpPr>
          <p:grpSpPr>
            <a:xfrm>
              <a:off x="4077615" y="4632203"/>
              <a:ext cx="1376709" cy="696840"/>
              <a:chOff x="876282" y="4658605"/>
              <a:chExt cx="1376709" cy="696840"/>
            </a:xfrm>
          </p:grpSpPr>
          <p:sp>
            <p:nvSpPr>
              <p:cNvPr id="241" name="Up-Down Arrow 240"/>
              <p:cNvSpPr/>
              <p:nvPr/>
            </p:nvSpPr>
            <p:spPr>
              <a:xfrm>
                <a:off x="1999925" y="4658605"/>
                <a:ext cx="253066" cy="635052"/>
              </a:xfrm>
              <a:prstGeom prst="upDownArrow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2" name="TextBox 241"/>
              <p:cNvSpPr txBox="1"/>
              <p:nvPr/>
            </p:nvSpPr>
            <p:spPr>
              <a:xfrm>
                <a:off x="876282" y="4675478"/>
                <a:ext cx="1207144" cy="67996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2200" dirty="0">
                    <a:latin typeface="Helvetica Neue" charset="0"/>
                    <a:ea typeface="Helvetica Neue" charset="0"/>
                    <a:cs typeface="Helvetica Neue" charset="0"/>
                  </a:rPr>
                  <a:t>RPC</a:t>
                </a:r>
              </a:p>
            </p:txBody>
          </p:sp>
        </p:grpSp>
        <p:grpSp>
          <p:nvGrpSpPr>
            <p:cNvPr id="218" name="Group 217"/>
            <p:cNvGrpSpPr/>
            <p:nvPr/>
          </p:nvGrpSpPr>
          <p:grpSpPr>
            <a:xfrm>
              <a:off x="6121250" y="4632203"/>
              <a:ext cx="1376709" cy="696840"/>
              <a:chOff x="876282" y="4658605"/>
              <a:chExt cx="1376709" cy="696840"/>
            </a:xfrm>
          </p:grpSpPr>
          <p:sp>
            <p:nvSpPr>
              <p:cNvPr id="239" name="Up-Down Arrow 238"/>
              <p:cNvSpPr/>
              <p:nvPr/>
            </p:nvSpPr>
            <p:spPr>
              <a:xfrm>
                <a:off x="1999925" y="4658605"/>
                <a:ext cx="253066" cy="635052"/>
              </a:xfrm>
              <a:prstGeom prst="upDownArrow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0" name="TextBox 239"/>
              <p:cNvSpPr txBox="1"/>
              <p:nvPr/>
            </p:nvSpPr>
            <p:spPr>
              <a:xfrm>
                <a:off x="876282" y="4675478"/>
                <a:ext cx="1207144" cy="67996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2200" dirty="0">
                    <a:latin typeface="Helvetica Neue" charset="0"/>
                    <a:ea typeface="Helvetica Neue" charset="0"/>
                    <a:cs typeface="Helvetica Neue" charset="0"/>
                  </a:rPr>
                  <a:t>RPC</a:t>
                </a:r>
              </a:p>
            </p:txBody>
          </p:sp>
        </p:grpSp>
        <p:grpSp>
          <p:nvGrpSpPr>
            <p:cNvPr id="219" name="Group 218"/>
            <p:cNvGrpSpPr/>
            <p:nvPr/>
          </p:nvGrpSpPr>
          <p:grpSpPr>
            <a:xfrm>
              <a:off x="8445256" y="4632203"/>
              <a:ext cx="1376709" cy="696840"/>
              <a:chOff x="876282" y="4658605"/>
              <a:chExt cx="1376709" cy="696840"/>
            </a:xfrm>
          </p:grpSpPr>
          <p:sp>
            <p:nvSpPr>
              <p:cNvPr id="237" name="Up-Down Arrow 236"/>
              <p:cNvSpPr/>
              <p:nvPr/>
            </p:nvSpPr>
            <p:spPr>
              <a:xfrm>
                <a:off x="1999925" y="4658605"/>
                <a:ext cx="253066" cy="635052"/>
              </a:xfrm>
              <a:prstGeom prst="upDownArrow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8" name="TextBox 237"/>
              <p:cNvSpPr txBox="1"/>
              <p:nvPr/>
            </p:nvSpPr>
            <p:spPr>
              <a:xfrm>
                <a:off x="876282" y="4675478"/>
                <a:ext cx="1207144" cy="67996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2200">
                    <a:latin typeface="Helvetica Neue" charset="0"/>
                    <a:ea typeface="Helvetica Neue" charset="0"/>
                    <a:cs typeface="Helvetica Neue" charset="0"/>
                  </a:rPr>
                  <a:t>RPC</a:t>
                </a:r>
              </a:p>
            </p:txBody>
          </p:sp>
        </p:grpSp>
        <p:sp>
          <p:nvSpPr>
            <p:cNvPr id="220" name="Rectangle 219"/>
            <p:cNvSpPr/>
            <p:nvPr/>
          </p:nvSpPr>
          <p:spPr>
            <a:xfrm>
              <a:off x="445538" y="1118351"/>
              <a:ext cx="11344152" cy="1045703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1" name="Picture 220"/>
            <p:cNvPicPr>
              <a:picLocks noChangeAspect="1"/>
            </p:cNvPicPr>
            <p:nvPr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408471" y="1209029"/>
              <a:ext cx="1909438" cy="867668"/>
            </a:xfrm>
            <a:prstGeom prst="rect">
              <a:avLst/>
            </a:prstGeom>
          </p:spPr>
        </p:pic>
        <p:pic>
          <p:nvPicPr>
            <p:cNvPr id="222" name="Picture 221"/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467685" y="1209029"/>
              <a:ext cx="1828581" cy="867668"/>
            </a:xfrm>
            <a:prstGeom prst="rect">
              <a:avLst/>
            </a:prstGeom>
          </p:spPr>
        </p:pic>
        <p:pic>
          <p:nvPicPr>
            <p:cNvPr id="223" name="Picture 222"/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30114" y="1209029"/>
              <a:ext cx="1194440" cy="867668"/>
            </a:xfrm>
            <a:prstGeom prst="rect">
              <a:avLst/>
            </a:prstGeom>
          </p:spPr>
        </p:pic>
        <p:pic>
          <p:nvPicPr>
            <p:cNvPr id="224" name="Picture 223"/>
            <p:cNvPicPr>
              <a:picLocks noChangeAspect="1"/>
            </p:cNvPicPr>
            <p:nvPr/>
          </p:nvPicPr>
          <p:blipFill rotWithShape="1"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736759" y="1132711"/>
              <a:ext cx="1166301" cy="1019157"/>
            </a:xfrm>
            <a:prstGeom prst="rect">
              <a:avLst/>
            </a:prstGeom>
          </p:spPr>
        </p:pic>
        <p:pic>
          <p:nvPicPr>
            <p:cNvPr id="225" name="Picture 224"/>
            <p:cNvPicPr>
              <a:picLocks noChangeAspect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015263" y="1209029"/>
              <a:ext cx="1652740" cy="867668"/>
            </a:xfrm>
            <a:prstGeom prst="rect">
              <a:avLst/>
            </a:prstGeom>
          </p:spPr>
        </p:pic>
        <p:sp>
          <p:nvSpPr>
            <p:cNvPr id="226" name="TextBox 225"/>
            <p:cNvSpPr txBox="1"/>
            <p:nvPr/>
          </p:nvSpPr>
          <p:spPr>
            <a:xfrm>
              <a:off x="445537" y="1356555"/>
              <a:ext cx="3022147" cy="6799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>
                  <a:latin typeface="Helvetica Neue" charset="0"/>
                  <a:ea typeface="Helvetica Neue" charset="0"/>
                  <a:cs typeface="Helvetica Neue" charset="0"/>
                </a:rPr>
                <a:t>Applications</a:t>
              </a:r>
            </a:p>
          </p:txBody>
        </p:sp>
        <p:grpSp>
          <p:nvGrpSpPr>
            <p:cNvPr id="227" name="Group 226"/>
            <p:cNvGrpSpPr/>
            <p:nvPr/>
          </p:nvGrpSpPr>
          <p:grpSpPr>
            <a:xfrm>
              <a:off x="10830370" y="6066011"/>
              <a:ext cx="542513" cy="147044"/>
              <a:chOff x="10658591" y="6109729"/>
              <a:chExt cx="874878" cy="237129"/>
            </a:xfrm>
          </p:grpSpPr>
          <p:sp>
            <p:nvSpPr>
              <p:cNvPr id="234" name="Oval 233"/>
              <p:cNvSpPr/>
              <p:nvPr/>
            </p:nvSpPr>
            <p:spPr>
              <a:xfrm>
                <a:off x="10658591" y="6109729"/>
                <a:ext cx="237129" cy="237129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5" name="Oval 234"/>
              <p:cNvSpPr/>
              <p:nvPr/>
            </p:nvSpPr>
            <p:spPr>
              <a:xfrm>
                <a:off x="10977466" y="6109729"/>
                <a:ext cx="237129" cy="237129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6" name="Oval 235"/>
              <p:cNvSpPr/>
              <p:nvPr/>
            </p:nvSpPr>
            <p:spPr>
              <a:xfrm>
                <a:off x="11296340" y="6109729"/>
                <a:ext cx="237129" cy="237129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28" name="Group 227"/>
            <p:cNvGrpSpPr/>
            <p:nvPr/>
          </p:nvGrpSpPr>
          <p:grpSpPr>
            <a:xfrm>
              <a:off x="445537" y="5315148"/>
              <a:ext cx="3361842" cy="1374518"/>
              <a:chOff x="445537" y="4154449"/>
              <a:chExt cx="3361842" cy="1374518"/>
            </a:xfrm>
          </p:grpSpPr>
          <p:grpSp>
            <p:nvGrpSpPr>
              <p:cNvPr id="230" name="Group 229"/>
              <p:cNvGrpSpPr/>
              <p:nvPr/>
            </p:nvGrpSpPr>
            <p:grpSpPr>
              <a:xfrm>
                <a:off x="445537" y="4154449"/>
                <a:ext cx="3361842" cy="1374518"/>
                <a:chOff x="445537" y="5304390"/>
                <a:chExt cx="3361842" cy="1374518"/>
              </a:xfrm>
            </p:grpSpPr>
            <p:sp>
              <p:nvSpPr>
                <p:cNvPr id="232" name="Rectangle 231"/>
                <p:cNvSpPr/>
                <p:nvPr/>
              </p:nvSpPr>
              <p:spPr>
                <a:xfrm>
                  <a:off x="445538" y="5687743"/>
                  <a:ext cx="3361841" cy="991165"/>
                </a:xfrm>
                <a:prstGeom prst="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3" name="Rectangle 232"/>
                <p:cNvSpPr/>
                <p:nvPr/>
              </p:nvSpPr>
              <p:spPr>
                <a:xfrm>
                  <a:off x="445537" y="5304390"/>
                  <a:ext cx="3361842" cy="406426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bg1"/>
                      </a:solidFill>
                      <a:latin typeface="Helvetica Neue" charset="0"/>
                      <a:ea typeface="Helvetica Neue" charset="0"/>
                      <a:cs typeface="Helvetica Neue" charset="0"/>
                    </a:rPr>
                    <a:t>MC</a:t>
                  </a:r>
                </a:p>
              </p:txBody>
            </p:sp>
          </p:grpSp>
          <p:pic>
            <p:nvPicPr>
              <p:cNvPr id="231" name="Picture 230"/>
              <p:cNvPicPr>
                <a:picLocks noChangeAspect="1"/>
              </p:cNvPicPr>
              <p:nvPr/>
            </p:nvPicPr>
            <p:blipFill>
              <a:blip r:embed="rId11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272031" y="4579360"/>
                <a:ext cx="1707129" cy="908047"/>
              </a:xfrm>
              <a:prstGeom prst="rect">
                <a:avLst/>
              </a:prstGeom>
            </p:spPr>
          </p:pic>
        </p:grpSp>
        <p:sp>
          <p:nvSpPr>
            <p:cNvPr id="229" name="Rectangle 228"/>
            <p:cNvSpPr/>
            <p:nvPr/>
          </p:nvSpPr>
          <p:spPr>
            <a:xfrm>
              <a:off x="6117614" y="6703168"/>
              <a:ext cx="1753697" cy="3590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496476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365327" y="2145046"/>
            <a:ext cx="6992509" cy="3646154"/>
            <a:chOff x="445537" y="1118351"/>
            <a:chExt cx="11512820" cy="6003212"/>
          </a:xfrm>
        </p:grpSpPr>
        <p:sp>
          <p:nvSpPr>
            <p:cNvPr id="57" name="Rectangle 56"/>
            <p:cNvSpPr/>
            <p:nvPr/>
          </p:nvSpPr>
          <p:spPr>
            <a:xfrm>
              <a:off x="445567" y="3088505"/>
              <a:ext cx="11344122" cy="1504273"/>
            </a:xfrm>
            <a:prstGeom prst="rect">
              <a:avLst/>
            </a:pr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4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4054677" y="3191614"/>
              <a:ext cx="3786765" cy="126684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4400" b="1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rPr>
                <a:t>Clipper</a:t>
              </a:r>
            </a:p>
          </p:txBody>
        </p:sp>
        <p:grpSp>
          <p:nvGrpSpPr>
            <p:cNvPr id="26" name="Group 25"/>
            <p:cNvGrpSpPr/>
            <p:nvPr/>
          </p:nvGrpSpPr>
          <p:grpSpPr>
            <a:xfrm>
              <a:off x="491400" y="2298303"/>
              <a:ext cx="2029397" cy="734574"/>
              <a:chOff x="491400" y="2298303"/>
              <a:chExt cx="2029397" cy="734574"/>
            </a:xfrm>
          </p:grpSpPr>
          <p:sp>
            <p:nvSpPr>
              <p:cNvPr id="22" name="TextBox 21"/>
              <p:cNvSpPr txBox="1"/>
              <p:nvPr/>
            </p:nvSpPr>
            <p:spPr>
              <a:xfrm>
                <a:off x="491400" y="2323443"/>
                <a:ext cx="1776331" cy="7094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2200" dirty="0">
                    <a:latin typeface="Helvetica Neue" charset="0"/>
                    <a:ea typeface="Helvetica Neue" charset="0"/>
                    <a:cs typeface="Helvetica Neue" charset="0"/>
                  </a:rPr>
                  <a:t>Predict</a:t>
                </a:r>
              </a:p>
            </p:txBody>
          </p:sp>
          <p:sp>
            <p:nvSpPr>
              <p:cNvPr id="23" name="Up-Down Arrow 22"/>
              <p:cNvSpPr/>
              <p:nvPr/>
            </p:nvSpPr>
            <p:spPr>
              <a:xfrm>
                <a:off x="2267731" y="2298303"/>
                <a:ext cx="253066" cy="635052"/>
              </a:xfrm>
              <a:prstGeom prst="upDownArrow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" name="Group 24"/>
            <p:cNvGrpSpPr/>
            <p:nvPr/>
          </p:nvGrpSpPr>
          <p:grpSpPr>
            <a:xfrm>
              <a:off x="9352297" y="2298303"/>
              <a:ext cx="2606060" cy="734574"/>
              <a:chOff x="9498601" y="2298303"/>
              <a:chExt cx="2606060" cy="734574"/>
            </a:xfrm>
          </p:grpSpPr>
          <p:sp>
            <p:nvSpPr>
              <p:cNvPr id="50" name="TextBox 49"/>
              <p:cNvSpPr txBox="1"/>
              <p:nvPr/>
            </p:nvSpPr>
            <p:spPr>
              <a:xfrm>
                <a:off x="9741992" y="2323443"/>
                <a:ext cx="2362669" cy="7094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dirty="0">
                    <a:latin typeface="Helvetica Neue" charset="0"/>
                    <a:ea typeface="Helvetica Neue" charset="0"/>
                    <a:cs typeface="Helvetica Neue" charset="0"/>
                  </a:rPr>
                  <a:t>Feedback</a:t>
                </a:r>
              </a:p>
            </p:txBody>
          </p:sp>
          <p:sp>
            <p:nvSpPr>
              <p:cNvPr id="51" name="Up-Down Arrow 50"/>
              <p:cNvSpPr/>
              <p:nvPr/>
            </p:nvSpPr>
            <p:spPr>
              <a:xfrm>
                <a:off x="9498601" y="2298303"/>
                <a:ext cx="253066" cy="635052"/>
              </a:xfrm>
              <a:prstGeom prst="upDownArrow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2" name="TextBox 51"/>
            <p:cNvSpPr txBox="1"/>
            <p:nvPr/>
          </p:nvSpPr>
          <p:spPr>
            <a:xfrm>
              <a:off x="4054677" y="2323442"/>
              <a:ext cx="5202519" cy="76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latin typeface="Helvetica Neue" charset="0"/>
                  <a:ea typeface="Helvetica Neue" charset="0"/>
                  <a:cs typeface="Helvetica Neue" charset="0"/>
                </a:rPr>
                <a:t>RPC/REST Interface</a:t>
              </a: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6079346" y="6689666"/>
              <a:ext cx="1810909" cy="4318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/>
            <p:cNvSpPr/>
            <p:nvPr/>
          </p:nvSpPr>
          <p:spPr>
            <a:xfrm>
              <a:off x="4031690" y="5687743"/>
              <a:ext cx="1810909" cy="99116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Rectangle 1"/>
            <p:cNvSpPr/>
            <p:nvPr/>
          </p:nvSpPr>
          <p:spPr>
            <a:xfrm>
              <a:off x="4285690" y="5878308"/>
              <a:ext cx="1530035" cy="86145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dirty="0" err="1">
                  <a:latin typeface="Beirut" charset="-78"/>
                  <a:ea typeface="Beirut" charset="-78"/>
                  <a:cs typeface="Beirut" charset="-78"/>
                </a:rPr>
                <a:t>Caffe</a:t>
              </a:r>
              <a:endParaRPr lang="en-US" sz="2800" dirty="0">
                <a:latin typeface="Beirut" charset="-78"/>
                <a:ea typeface="Beirut" charset="-78"/>
                <a:cs typeface="Beirut" charset="-78"/>
              </a:endParaRPr>
            </a:p>
          </p:txBody>
        </p:sp>
        <p:sp>
          <p:nvSpPr>
            <p:cNvPr id="69" name="Rectangle 68"/>
            <p:cNvSpPr/>
            <p:nvPr/>
          </p:nvSpPr>
          <p:spPr>
            <a:xfrm>
              <a:off x="4031690" y="5304390"/>
              <a:ext cx="1810909" cy="40642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rPr>
                <a:t>MC</a:t>
              </a:r>
            </a:p>
          </p:txBody>
        </p:sp>
        <p:pic>
          <p:nvPicPr>
            <p:cNvPr id="49" name="Picture 48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106711" y="5666228"/>
              <a:ext cx="1764600" cy="1315485"/>
            </a:xfrm>
            <a:prstGeom prst="rect">
              <a:avLst/>
            </a:prstGeom>
          </p:spPr>
        </p:pic>
        <p:sp>
          <p:nvSpPr>
            <p:cNvPr id="58" name="Rectangle 57"/>
            <p:cNvSpPr/>
            <p:nvPr/>
          </p:nvSpPr>
          <p:spPr>
            <a:xfrm>
              <a:off x="6079346" y="5687744"/>
              <a:ext cx="1810909" cy="991164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/>
            <p:cNvSpPr/>
            <p:nvPr/>
          </p:nvSpPr>
          <p:spPr>
            <a:xfrm>
              <a:off x="6079346" y="5304390"/>
              <a:ext cx="1810909" cy="40642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rPr>
                <a:t>MC</a:t>
              </a: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8110363" y="5687743"/>
              <a:ext cx="2418934" cy="99116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320058" y="5845977"/>
              <a:ext cx="2032000" cy="736600"/>
            </a:xfrm>
            <a:prstGeom prst="rect">
              <a:avLst/>
            </a:prstGeom>
          </p:spPr>
        </p:pic>
        <p:sp>
          <p:nvSpPr>
            <p:cNvPr id="71" name="Rectangle 70"/>
            <p:cNvSpPr/>
            <p:nvPr/>
          </p:nvSpPr>
          <p:spPr>
            <a:xfrm>
              <a:off x="8110363" y="5304390"/>
              <a:ext cx="2418934" cy="40642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rPr>
                <a:t>MC</a:t>
              </a:r>
            </a:p>
          </p:txBody>
        </p:sp>
        <p:grpSp>
          <p:nvGrpSpPr>
            <p:cNvPr id="35" name="Group 34"/>
            <p:cNvGrpSpPr/>
            <p:nvPr/>
          </p:nvGrpSpPr>
          <p:grpSpPr>
            <a:xfrm>
              <a:off x="965242" y="4632203"/>
              <a:ext cx="1429022" cy="726307"/>
              <a:chOff x="823969" y="4658605"/>
              <a:chExt cx="1429022" cy="726307"/>
            </a:xfrm>
          </p:grpSpPr>
          <p:sp>
            <p:nvSpPr>
              <p:cNvPr id="66" name="Up-Down Arrow 65"/>
              <p:cNvSpPr/>
              <p:nvPr/>
            </p:nvSpPr>
            <p:spPr>
              <a:xfrm>
                <a:off x="1999925" y="4658605"/>
                <a:ext cx="253066" cy="635052"/>
              </a:xfrm>
              <a:prstGeom prst="upDownArrow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TextBox 71"/>
              <p:cNvSpPr txBox="1"/>
              <p:nvPr/>
            </p:nvSpPr>
            <p:spPr>
              <a:xfrm>
                <a:off x="823969" y="4675478"/>
                <a:ext cx="1259457" cy="7094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2200" dirty="0">
                    <a:latin typeface="Helvetica Neue" charset="0"/>
                    <a:ea typeface="Helvetica Neue" charset="0"/>
                    <a:cs typeface="Helvetica Neue" charset="0"/>
                  </a:rPr>
                  <a:t>RPC</a:t>
                </a:r>
              </a:p>
            </p:txBody>
          </p:sp>
        </p:grpSp>
        <p:grpSp>
          <p:nvGrpSpPr>
            <p:cNvPr id="73" name="Group 72"/>
            <p:cNvGrpSpPr/>
            <p:nvPr/>
          </p:nvGrpSpPr>
          <p:grpSpPr>
            <a:xfrm>
              <a:off x="4025302" y="4632203"/>
              <a:ext cx="1429022" cy="726307"/>
              <a:chOff x="823969" y="4658605"/>
              <a:chExt cx="1429022" cy="726307"/>
            </a:xfrm>
          </p:grpSpPr>
          <p:sp>
            <p:nvSpPr>
              <p:cNvPr id="74" name="Up-Down Arrow 73"/>
              <p:cNvSpPr/>
              <p:nvPr/>
            </p:nvSpPr>
            <p:spPr>
              <a:xfrm>
                <a:off x="1999925" y="4658605"/>
                <a:ext cx="253066" cy="635052"/>
              </a:xfrm>
              <a:prstGeom prst="upDownArrow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TextBox 74"/>
              <p:cNvSpPr txBox="1"/>
              <p:nvPr/>
            </p:nvSpPr>
            <p:spPr>
              <a:xfrm>
                <a:off x="823969" y="4675478"/>
                <a:ext cx="1259457" cy="7094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2200" dirty="0">
                    <a:latin typeface="Helvetica Neue" charset="0"/>
                    <a:ea typeface="Helvetica Neue" charset="0"/>
                    <a:cs typeface="Helvetica Neue" charset="0"/>
                  </a:rPr>
                  <a:t>RPC</a:t>
                </a:r>
              </a:p>
            </p:txBody>
          </p:sp>
        </p:grpSp>
        <p:grpSp>
          <p:nvGrpSpPr>
            <p:cNvPr id="76" name="Group 75"/>
            <p:cNvGrpSpPr/>
            <p:nvPr/>
          </p:nvGrpSpPr>
          <p:grpSpPr>
            <a:xfrm>
              <a:off x="6068937" y="4632203"/>
              <a:ext cx="1429022" cy="726307"/>
              <a:chOff x="823969" y="4658605"/>
              <a:chExt cx="1429022" cy="726307"/>
            </a:xfrm>
          </p:grpSpPr>
          <p:sp>
            <p:nvSpPr>
              <p:cNvPr id="77" name="Up-Down Arrow 76"/>
              <p:cNvSpPr/>
              <p:nvPr/>
            </p:nvSpPr>
            <p:spPr>
              <a:xfrm>
                <a:off x="1999925" y="4658605"/>
                <a:ext cx="253066" cy="635052"/>
              </a:xfrm>
              <a:prstGeom prst="upDownArrow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TextBox 77"/>
              <p:cNvSpPr txBox="1"/>
              <p:nvPr/>
            </p:nvSpPr>
            <p:spPr>
              <a:xfrm>
                <a:off x="823969" y="4675478"/>
                <a:ext cx="1259457" cy="7094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2200" dirty="0">
                    <a:latin typeface="Helvetica Neue" charset="0"/>
                    <a:ea typeface="Helvetica Neue" charset="0"/>
                    <a:cs typeface="Helvetica Neue" charset="0"/>
                  </a:rPr>
                  <a:t>RPC</a:t>
                </a:r>
              </a:p>
            </p:txBody>
          </p:sp>
        </p:grpSp>
        <p:grpSp>
          <p:nvGrpSpPr>
            <p:cNvPr id="79" name="Group 78"/>
            <p:cNvGrpSpPr/>
            <p:nvPr/>
          </p:nvGrpSpPr>
          <p:grpSpPr>
            <a:xfrm>
              <a:off x="8392943" y="4632203"/>
              <a:ext cx="1429022" cy="726307"/>
              <a:chOff x="823969" y="4658605"/>
              <a:chExt cx="1429022" cy="726307"/>
            </a:xfrm>
          </p:grpSpPr>
          <p:sp>
            <p:nvSpPr>
              <p:cNvPr id="80" name="Up-Down Arrow 79"/>
              <p:cNvSpPr/>
              <p:nvPr/>
            </p:nvSpPr>
            <p:spPr>
              <a:xfrm>
                <a:off x="1999925" y="4658605"/>
                <a:ext cx="253066" cy="635052"/>
              </a:xfrm>
              <a:prstGeom prst="upDownArrow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TextBox 80"/>
              <p:cNvSpPr txBox="1"/>
              <p:nvPr/>
            </p:nvSpPr>
            <p:spPr>
              <a:xfrm>
                <a:off x="823969" y="4675478"/>
                <a:ext cx="1259457" cy="7094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2200">
                    <a:latin typeface="Helvetica Neue" charset="0"/>
                    <a:ea typeface="Helvetica Neue" charset="0"/>
                    <a:cs typeface="Helvetica Neue" charset="0"/>
                  </a:rPr>
                  <a:t>RPC</a:t>
                </a:r>
              </a:p>
            </p:txBody>
          </p:sp>
        </p:grpSp>
        <p:sp>
          <p:nvSpPr>
            <p:cNvPr id="10" name="Rectangle 9"/>
            <p:cNvSpPr/>
            <p:nvPr/>
          </p:nvSpPr>
          <p:spPr>
            <a:xfrm>
              <a:off x="445538" y="1118351"/>
              <a:ext cx="11344152" cy="1045703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408471" y="1209029"/>
              <a:ext cx="1909438" cy="867668"/>
            </a:xfrm>
            <a:prstGeom prst="rect">
              <a:avLst/>
            </a:prstGeom>
          </p:spPr>
        </p:pic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467685" y="1209029"/>
              <a:ext cx="1828581" cy="867668"/>
            </a:xfrm>
            <a:prstGeom prst="rect">
              <a:avLst/>
            </a:prstGeom>
          </p:spPr>
        </p:pic>
        <p:pic>
          <p:nvPicPr>
            <p:cNvPr id="59" name="Picture 58"/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30114" y="1209029"/>
              <a:ext cx="1194440" cy="867668"/>
            </a:xfrm>
            <a:prstGeom prst="rect">
              <a:avLst/>
            </a:prstGeom>
          </p:spPr>
        </p:pic>
        <p:pic>
          <p:nvPicPr>
            <p:cNvPr id="61" name="Picture 60"/>
            <p:cNvPicPr>
              <a:picLocks noChangeAspect="1"/>
            </p:cNvPicPr>
            <p:nvPr/>
          </p:nvPicPr>
          <p:blipFill rotWithShape="1"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736759" y="1132711"/>
              <a:ext cx="1166301" cy="1019157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015263" y="1209029"/>
              <a:ext cx="1652740" cy="867668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>
              <a:off x="445537" y="1356555"/>
              <a:ext cx="3022147" cy="709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>
                  <a:latin typeface="Helvetica Neue" charset="0"/>
                  <a:ea typeface="Helvetica Neue" charset="0"/>
                  <a:cs typeface="Helvetica Neue" charset="0"/>
                </a:rPr>
                <a:t>Applications</a:t>
              </a:r>
            </a:p>
          </p:txBody>
        </p:sp>
        <p:grpSp>
          <p:nvGrpSpPr>
            <p:cNvPr id="29" name="Group 28"/>
            <p:cNvGrpSpPr/>
            <p:nvPr/>
          </p:nvGrpSpPr>
          <p:grpSpPr>
            <a:xfrm>
              <a:off x="10830370" y="6066011"/>
              <a:ext cx="542513" cy="147044"/>
              <a:chOff x="10658591" y="6109729"/>
              <a:chExt cx="874878" cy="237129"/>
            </a:xfrm>
          </p:grpSpPr>
          <p:sp>
            <p:nvSpPr>
              <p:cNvPr id="28" name="Oval 27"/>
              <p:cNvSpPr/>
              <p:nvPr/>
            </p:nvSpPr>
            <p:spPr>
              <a:xfrm>
                <a:off x="10658591" y="6109729"/>
                <a:ext cx="237129" cy="237129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Oval 61"/>
              <p:cNvSpPr/>
              <p:nvPr/>
            </p:nvSpPr>
            <p:spPr>
              <a:xfrm>
                <a:off x="10977466" y="6109729"/>
                <a:ext cx="237129" cy="237129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Oval 64"/>
              <p:cNvSpPr/>
              <p:nvPr/>
            </p:nvSpPr>
            <p:spPr>
              <a:xfrm>
                <a:off x="11296340" y="6109729"/>
                <a:ext cx="237129" cy="237129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4" name="Group 63"/>
            <p:cNvGrpSpPr/>
            <p:nvPr/>
          </p:nvGrpSpPr>
          <p:grpSpPr>
            <a:xfrm>
              <a:off x="445537" y="5315148"/>
              <a:ext cx="3361842" cy="1374518"/>
              <a:chOff x="445537" y="5304390"/>
              <a:chExt cx="3361842" cy="1374518"/>
            </a:xfrm>
          </p:grpSpPr>
          <p:sp>
            <p:nvSpPr>
              <p:cNvPr id="82" name="Rectangle 81"/>
              <p:cNvSpPr/>
              <p:nvPr/>
            </p:nvSpPr>
            <p:spPr>
              <a:xfrm>
                <a:off x="445538" y="5687743"/>
                <a:ext cx="3361841" cy="99116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445537" y="5304390"/>
                <a:ext cx="3361842" cy="406426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Model Container</a:t>
                </a:r>
              </a:p>
            </p:txBody>
          </p:sp>
        </p:grpSp>
        <p:pic>
          <p:nvPicPr>
            <p:cNvPr id="68" name="Picture 67"/>
            <p:cNvPicPr>
              <a:picLocks noChangeAspect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72031" y="5740059"/>
              <a:ext cx="1707129" cy="908047"/>
            </a:xfrm>
            <a:prstGeom prst="rect">
              <a:avLst/>
            </a:prstGeom>
          </p:spPr>
        </p:pic>
      </p:grpSp>
      <p:sp>
        <p:nvSpPr>
          <p:cNvPr id="84" name="Rectangle 83"/>
          <p:cNvSpPr/>
          <p:nvPr/>
        </p:nvSpPr>
        <p:spPr>
          <a:xfrm>
            <a:off x="8407255" y="3326934"/>
            <a:ext cx="3542216" cy="2974817"/>
          </a:xfrm>
          <a:prstGeom prst="rect">
            <a:avLst/>
          </a:prstGeom>
          <a:solidFill>
            <a:srgbClr val="4C72B0"/>
          </a:solidFill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>
              <a:solidFill>
                <a:schemeClr val="tx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8569813" y="3446808"/>
            <a:ext cx="3230535" cy="1261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800" b="1" dirty="0" err="1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TensorFlow</a:t>
            </a:r>
            <a:r>
              <a:rPr lang="en-US" sz="3800" b="1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-Serving</a:t>
            </a:r>
          </a:p>
        </p:txBody>
      </p:sp>
      <p:grpSp>
        <p:nvGrpSpPr>
          <p:cNvPr id="86" name="Group 85"/>
          <p:cNvGrpSpPr/>
          <p:nvPr/>
        </p:nvGrpSpPr>
        <p:grpSpPr>
          <a:xfrm>
            <a:off x="8300632" y="2854175"/>
            <a:ext cx="1250060" cy="428787"/>
            <a:chOff x="3195697" y="2216314"/>
            <a:chExt cx="2029397" cy="733939"/>
          </a:xfrm>
        </p:grpSpPr>
        <p:sp>
          <p:nvSpPr>
            <p:cNvPr id="128" name="TextBox 127"/>
            <p:cNvSpPr txBox="1"/>
            <p:nvPr/>
          </p:nvSpPr>
          <p:spPr>
            <a:xfrm>
              <a:off x="3195697" y="2240818"/>
              <a:ext cx="1776331" cy="7094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2200" dirty="0">
                  <a:latin typeface="Helvetica Neue" charset="0"/>
                  <a:ea typeface="Helvetica Neue" charset="0"/>
                  <a:cs typeface="Helvetica Neue" charset="0"/>
                </a:rPr>
                <a:t>Predict</a:t>
              </a:r>
            </a:p>
          </p:txBody>
        </p:sp>
        <p:sp>
          <p:nvSpPr>
            <p:cNvPr id="129" name="Up-Down Arrow 128"/>
            <p:cNvSpPr/>
            <p:nvPr/>
          </p:nvSpPr>
          <p:spPr>
            <a:xfrm>
              <a:off x="4972028" y="2216314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9768401" y="2821668"/>
            <a:ext cx="22365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latin typeface="Helvetica Neue" charset="0"/>
                <a:ea typeface="Helvetica Neue" charset="0"/>
                <a:cs typeface="Helvetica Neue" charset="0"/>
              </a:rPr>
              <a:t>RPC </a:t>
            </a:r>
            <a:r>
              <a:rPr lang="en-US" sz="2400" b="1" dirty="0">
                <a:latin typeface="Helvetica Neue" charset="0"/>
                <a:ea typeface="Helvetica Neue" charset="0"/>
                <a:cs typeface="Helvetica Neue" charset="0"/>
              </a:rPr>
              <a:t>Interface</a:t>
            </a:r>
          </a:p>
        </p:txBody>
      </p:sp>
      <p:sp>
        <p:nvSpPr>
          <p:cNvPr id="89" name="Rectangle 88"/>
          <p:cNvSpPr/>
          <p:nvPr/>
        </p:nvSpPr>
        <p:spPr>
          <a:xfrm>
            <a:off x="3810361" y="5535413"/>
            <a:ext cx="1115477" cy="2523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3" name="Picture 92"/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29135" y="4748242"/>
            <a:ext cx="2021290" cy="1429177"/>
          </a:xfrm>
          <a:prstGeom prst="rect">
            <a:avLst/>
          </a:prstGeom>
        </p:spPr>
      </p:pic>
      <p:sp>
        <p:nvSpPr>
          <p:cNvPr id="103" name="Rectangle 102"/>
          <p:cNvSpPr/>
          <p:nvPr/>
        </p:nvSpPr>
        <p:spPr>
          <a:xfrm>
            <a:off x="8405061" y="2141504"/>
            <a:ext cx="3560038" cy="61092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TextBox 108"/>
          <p:cNvSpPr txBox="1"/>
          <p:nvPr/>
        </p:nvSpPr>
        <p:spPr>
          <a:xfrm>
            <a:off x="9144015" y="2200121"/>
            <a:ext cx="1861570" cy="4144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latin typeface="Helvetica Neue" charset="0"/>
                <a:ea typeface="Helvetica Neue" charset="0"/>
                <a:cs typeface="Helvetica Neue" charset="0"/>
              </a:rPr>
              <a:t>Applications</a:t>
            </a:r>
          </a:p>
        </p:txBody>
      </p:sp>
      <p:sp>
        <p:nvSpPr>
          <p:cNvPr id="130" name="Title 1"/>
          <p:cNvSpPr txBox="1">
            <a:spLocks/>
          </p:cNvSpPr>
          <p:nvPr/>
        </p:nvSpPr>
        <p:spPr>
          <a:xfrm>
            <a:off x="643128" y="-838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r>
              <a:rPr lang="en-US"/>
              <a:t>Overhead of decoupled architecture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5565983"/>
      </p:ext>
    </p:extLst>
  </p:cSld>
  <p:clrMapOvr>
    <a:masterClrMapping/>
  </p:clrMapOvr>
  <p:transition spd="slow">
    <p:push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128" y="-130300"/>
            <a:ext cx="10515600" cy="1325563"/>
          </a:xfrm>
        </p:spPr>
        <p:txBody>
          <a:bodyPr/>
          <a:lstStyle/>
          <a:p>
            <a:r>
              <a:rPr lang="en-US" dirty="0"/>
              <a:t>Overhead of decoupled architecture</a:t>
            </a:r>
          </a:p>
        </p:txBody>
      </p:sp>
      <p:grpSp>
        <p:nvGrpSpPr>
          <p:cNvPr id="32" name="Group 31"/>
          <p:cNvGrpSpPr/>
          <p:nvPr/>
        </p:nvGrpSpPr>
        <p:grpSpPr>
          <a:xfrm>
            <a:off x="148595" y="1972296"/>
            <a:ext cx="5786430" cy="4660463"/>
            <a:chOff x="148595" y="1972296"/>
            <a:chExt cx="5786430" cy="4660463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511181" y="1972296"/>
              <a:ext cx="4157390" cy="3701418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148595" y="4561982"/>
              <a:ext cx="177574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Helvetica Neue" charset="0"/>
                  <a:ea typeface="Helvetica Neue" charset="0"/>
                  <a:cs typeface="Helvetica Neue" charset="0"/>
                </a:rPr>
                <a:t>Throughput</a:t>
              </a:r>
            </a:p>
            <a:p>
              <a:pPr algn="ctr"/>
              <a:r>
                <a:rPr lang="en-US" sz="2400" dirty="0">
                  <a:latin typeface="Helvetica Neue" charset="0"/>
                  <a:ea typeface="Helvetica Neue" charset="0"/>
                  <a:cs typeface="Helvetica Neue" charset="0"/>
                </a:rPr>
                <a:t>(QPS)</a:t>
              </a:r>
            </a:p>
          </p:txBody>
        </p:sp>
        <p:sp>
          <p:nvSpPr>
            <p:cNvPr id="20" name="Down Arrow 19"/>
            <p:cNvSpPr/>
            <p:nvPr/>
          </p:nvSpPr>
          <p:spPr>
            <a:xfrm rot="10800000">
              <a:off x="778050" y="3261394"/>
              <a:ext cx="550127" cy="1234250"/>
            </a:xfrm>
            <a:prstGeom prst="downArrow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97739" y="2716016"/>
              <a:ext cx="100540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dirty="0">
                  <a:latin typeface="Helvetica" charset="0"/>
                  <a:ea typeface="Helvetica" charset="0"/>
                  <a:cs typeface="Helvetica" charset="0"/>
                </a:rPr>
                <a:t>Better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 rot="1639793">
              <a:off x="4311928" y="5624021"/>
              <a:ext cx="162309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rgbClr val="C44D51"/>
                  </a:solidFill>
                  <a:latin typeface="Helvetica Neue Medium" charset="0"/>
                  <a:ea typeface="Helvetica Neue Medium" charset="0"/>
                  <a:cs typeface="Helvetica Neue Medium" charset="0"/>
                </a:rPr>
                <a:t>Clipper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 rot="1639793">
              <a:off x="2436577" y="5678652"/>
              <a:ext cx="227897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err="1">
                  <a:solidFill>
                    <a:srgbClr val="4C72B0"/>
                  </a:solidFill>
                  <a:latin typeface="Helvetica Neue Medium" charset="0"/>
                  <a:ea typeface="Helvetica Neue Medium" charset="0"/>
                  <a:cs typeface="Helvetica Neue Medium" charset="0"/>
                </a:rPr>
                <a:t>TensorFlow</a:t>
              </a:r>
              <a:br>
                <a:rPr lang="en-US" sz="2800" dirty="0">
                  <a:solidFill>
                    <a:srgbClr val="4C72B0"/>
                  </a:solidFill>
                  <a:latin typeface="Helvetica Neue Medium" charset="0"/>
                  <a:ea typeface="Helvetica Neue Medium" charset="0"/>
                  <a:cs typeface="Helvetica Neue Medium" charset="0"/>
                </a:rPr>
              </a:br>
              <a:r>
                <a:rPr lang="en-US" sz="2800" dirty="0">
                  <a:solidFill>
                    <a:srgbClr val="4C72B0"/>
                  </a:solidFill>
                  <a:latin typeface="Helvetica Neue Medium" charset="0"/>
                  <a:ea typeface="Helvetica Neue Medium" charset="0"/>
                  <a:cs typeface="Helvetica Neue Medium" charset="0"/>
                </a:rPr>
                <a:t>Serving</a:t>
              </a: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5655601" y="1760379"/>
            <a:ext cx="6285882" cy="4872380"/>
            <a:chOff x="5655601" y="1760379"/>
            <a:chExt cx="6285882" cy="4872380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655601" y="1760379"/>
              <a:ext cx="4174224" cy="3913335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>
              <a:off x="10044810" y="2716016"/>
              <a:ext cx="189667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Helvetica" charset="0"/>
                  <a:ea typeface="Helvetica" charset="0"/>
                  <a:cs typeface="Helvetica" charset="0"/>
                </a:rPr>
                <a:t>P99 Latency</a:t>
              </a:r>
            </a:p>
            <a:p>
              <a:pPr algn="ctr"/>
              <a:r>
                <a:rPr lang="en-US" sz="2400" dirty="0">
                  <a:latin typeface="Helvetica" charset="0"/>
                  <a:ea typeface="Helvetica" charset="0"/>
                  <a:cs typeface="Helvetica" charset="0"/>
                </a:rPr>
                <a:t>(</a:t>
              </a:r>
              <a:r>
                <a:rPr lang="en-US" sz="2400" dirty="0" err="1">
                  <a:latin typeface="Helvetica" charset="0"/>
                  <a:ea typeface="Helvetica" charset="0"/>
                  <a:cs typeface="Helvetica" charset="0"/>
                </a:rPr>
                <a:t>ms</a:t>
              </a:r>
              <a:r>
                <a:rPr lang="en-US" sz="2400" dirty="0">
                  <a:latin typeface="Helvetica" charset="0"/>
                  <a:ea typeface="Helvetica" charset="0"/>
                  <a:cs typeface="Helvetica" charset="0"/>
                </a:rPr>
                <a:t>)</a:t>
              </a:r>
            </a:p>
          </p:txBody>
        </p:sp>
        <p:sp>
          <p:nvSpPr>
            <p:cNvPr id="23" name="Down Arrow 22"/>
            <p:cNvSpPr/>
            <p:nvPr/>
          </p:nvSpPr>
          <p:spPr>
            <a:xfrm>
              <a:off x="10633148" y="3756859"/>
              <a:ext cx="550127" cy="1227062"/>
            </a:xfrm>
            <a:prstGeom prst="downArrow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0394858" y="4983921"/>
              <a:ext cx="100540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dirty="0">
                  <a:latin typeface="Helvetica" charset="0"/>
                  <a:ea typeface="Helvetica" charset="0"/>
                  <a:cs typeface="Helvetica" charset="0"/>
                </a:rPr>
                <a:t>Better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 rot="1639793">
              <a:off x="8418254" y="5552140"/>
              <a:ext cx="162309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rgbClr val="C44D51"/>
                  </a:solidFill>
                  <a:latin typeface="Helvetica Neue Medium" charset="0"/>
                  <a:ea typeface="Helvetica Neue Medium" charset="0"/>
                  <a:cs typeface="Helvetica Neue Medium" charset="0"/>
                </a:rPr>
                <a:t>Clipper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 rot="1639793">
              <a:off x="6258981" y="5678652"/>
              <a:ext cx="227897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err="1">
                  <a:solidFill>
                    <a:srgbClr val="4C72B0"/>
                  </a:solidFill>
                  <a:latin typeface="Helvetica Neue Medium" charset="0"/>
                  <a:ea typeface="Helvetica Neue Medium" charset="0"/>
                  <a:cs typeface="Helvetica Neue Medium" charset="0"/>
                </a:rPr>
                <a:t>TensorFlow</a:t>
              </a:r>
              <a:br>
                <a:rPr lang="en-US" sz="2800" dirty="0">
                  <a:solidFill>
                    <a:srgbClr val="4C72B0"/>
                  </a:solidFill>
                  <a:latin typeface="Helvetica Neue Medium" charset="0"/>
                  <a:ea typeface="Helvetica Neue Medium" charset="0"/>
                  <a:cs typeface="Helvetica Neue Medium" charset="0"/>
                </a:rPr>
              </a:br>
              <a:r>
                <a:rPr lang="en-US" sz="2800" dirty="0">
                  <a:solidFill>
                    <a:srgbClr val="4C72B0"/>
                  </a:solidFill>
                  <a:latin typeface="Helvetica Neue Medium" charset="0"/>
                  <a:ea typeface="Helvetica Neue Medium" charset="0"/>
                  <a:cs typeface="Helvetica Neue Medium" charset="0"/>
                </a:rPr>
                <a:t>Serving</a:t>
              </a: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1328177" y="960120"/>
            <a:ext cx="6825223" cy="800259"/>
            <a:chOff x="1328177" y="960120"/>
            <a:chExt cx="6825223" cy="800259"/>
          </a:xfrm>
        </p:grpSpPr>
        <p:sp>
          <p:nvSpPr>
            <p:cNvPr id="29" name="Rounded Rectangle 28"/>
            <p:cNvSpPr/>
            <p:nvPr/>
          </p:nvSpPr>
          <p:spPr>
            <a:xfrm>
              <a:off x="1328177" y="960120"/>
              <a:ext cx="6825223" cy="800259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328177" y="1129416"/>
              <a:ext cx="68252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i="1" dirty="0">
                  <a:latin typeface="Helvetica Neue Medium" charset="0"/>
                  <a:ea typeface="Helvetica Neue Medium" charset="0"/>
                  <a:cs typeface="Helvetica Neue Medium" charset="0"/>
                </a:rPr>
                <a:t>Model: </a:t>
              </a:r>
              <a:r>
                <a:rPr lang="en-US" sz="2400" i="1" dirty="0" err="1">
                  <a:latin typeface="Helvetica Neue Medium" charset="0"/>
                  <a:ea typeface="Helvetica Neue Medium" charset="0"/>
                  <a:cs typeface="Helvetica Neue Medium" charset="0"/>
                </a:rPr>
                <a:t>AlexNet</a:t>
              </a:r>
              <a:r>
                <a:rPr lang="en-US" sz="2400" i="1" dirty="0">
                  <a:latin typeface="Helvetica Neue Medium" charset="0"/>
                  <a:ea typeface="Helvetica Neue Medium" charset="0"/>
                  <a:cs typeface="Helvetica Neue Medium" charset="0"/>
                </a:rPr>
                <a:t> trained on CIFAR-10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2348212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ctangle 59"/>
          <p:cNvSpPr/>
          <p:nvPr/>
        </p:nvSpPr>
        <p:spPr>
          <a:xfrm>
            <a:off x="8110363" y="6376250"/>
            <a:ext cx="2418934" cy="9911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4031690" y="6376250"/>
            <a:ext cx="1810909" cy="9911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45538" y="1118352"/>
            <a:ext cx="11344152" cy="64249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445567" y="2454116"/>
            <a:ext cx="11344122" cy="2812928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dirty="0">
              <a:solidFill>
                <a:schemeClr val="tx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33" name="Title 1"/>
          <p:cNvSpPr>
            <a:spLocks noGrp="1"/>
          </p:cNvSpPr>
          <p:nvPr>
            <p:ph type="title"/>
          </p:nvPr>
        </p:nvSpPr>
        <p:spPr>
          <a:xfrm>
            <a:off x="445538" y="-13145"/>
            <a:ext cx="11746462" cy="1325563"/>
          </a:xfrm>
        </p:spPr>
        <p:txBody>
          <a:bodyPr>
            <a:normAutofit/>
          </a:bodyPr>
          <a:lstStyle/>
          <a:p>
            <a:r>
              <a:rPr lang="en-US" sz="4000" dirty="0"/>
              <a:t>Clipper Architecture</a:t>
            </a:r>
          </a:p>
        </p:txBody>
      </p:sp>
      <p:sp>
        <p:nvSpPr>
          <p:cNvPr id="40" name="Rectangle 39"/>
          <p:cNvSpPr/>
          <p:nvPr/>
        </p:nvSpPr>
        <p:spPr>
          <a:xfrm>
            <a:off x="4949993" y="2357235"/>
            <a:ext cx="212750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Clipper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08471" y="1209029"/>
            <a:ext cx="1909438" cy="486742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67685" y="1209029"/>
            <a:ext cx="1828581" cy="486742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30114" y="1209029"/>
            <a:ext cx="1194440" cy="486742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36759" y="1132712"/>
            <a:ext cx="1166301" cy="57172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5263" y="1209029"/>
            <a:ext cx="1652740" cy="486742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20058" y="6469862"/>
            <a:ext cx="2032000" cy="59069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4285691" y="6436458"/>
            <a:ext cx="135909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 err="1">
                <a:latin typeface="Beirut" charset="-78"/>
                <a:ea typeface="Beirut" charset="-78"/>
                <a:cs typeface="Beirut" charset="-78"/>
              </a:rPr>
              <a:t>Caffe</a:t>
            </a:r>
            <a:endParaRPr lang="en-US" sz="4400" dirty="0">
              <a:latin typeface="Beirut" charset="-78"/>
              <a:ea typeface="Beirut" charset="-78"/>
              <a:cs typeface="Beirut" charset="-78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45537" y="1183891"/>
            <a:ext cx="30221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Helvetica Neue" charset="0"/>
                <a:ea typeface="Helvetica Neue" charset="0"/>
                <a:cs typeface="Helvetica Neue" charset="0"/>
              </a:rPr>
              <a:t>Applications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783991" y="1781929"/>
            <a:ext cx="1736806" cy="635052"/>
            <a:chOff x="783991" y="2298303"/>
            <a:chExt cx="1736806" cy="635052"/>
          </a:xfrm>
        </p:grpSpPr>
        <p:sp>
          <p:nvSpPr>
            <p:cNvPr id="22" name="TextBox 21"/>
            <p:cNvSpPr txBox="1"/>
            <p:nvPr/>
          </p:nvSpPr>
          <p:spPr>
            <a:xfrm>
              <a:off x="783991" y="2323442"/>
              <a:ext cx="148374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3200" dirty="0">
                  <a:latin typeface="Helvetica Neue" charset="0"/>
                  <a:ea typeface="Helvetica Neue" charset="0"/>
                  <a:cs typeface="Helvetica Neue" charset="0"/>
                </a:rPr>
                <a:t>Predict</a:t>
              </a:r>
            </a:p>
          </p:txBody>
        </p:sp>
        <p:sp>
          <p:nvSpPr>
            <p:cNvPr id="23" name="Up-Down Arrow 22"/>
            <p:cNvSpPr/>
            <p:nvPr/>
          </p:nvSpPr>
          <p:spPr>
            <a:xfrm>
              <a:off x="2267731" y="2298303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9498601" y="1781929"/>
            <a:ext cx="1970146" cy="635052"/>
            <a:chOff x="9498601" y="2298303"/>
            <a:chExt cx="1970146" cy="635052"/>
          </a:xfrm>
        </p:grpSpPr>
        <p:sp>
          <p:nvSpPr>
            <p:cNvPr id="50" name="TextBox 49"/>
            <p:cNvSpPr txBox="1"/>
            <p:nvPr/>
          </p:nvSpPr>
          <p:spPr>
            <a:xfrm>
              <a:off x="9741992" y="2323442"/>
              <a:ext cx="172675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Helvetica Neue" charset="0"/>
                  <a:ea typeface="Helvetica Neue" charset="0"/>
                  <a:cs typeface="Helvetica Neue" charset="0"/>
                </a:rPr>
                <a:t>Observe</a:t>
              </a:r>
            </a:p>
          </p:txBody>
        </p:sp>
        <p:sp>
          <p:nvSpPr>
            <p:cNvPr id="51" name="Up-Down Arrow 50"/>
            <p:cNvSpPr/>
            <p:nvPr/>
          </p:nvSpPr>
          <p:spPr>
            <a:xfrm>
              <a:off x="9498601" y="2298303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2" name="TextBox 51"/>
          <p:cNvSpPr txBox="1"/>
          <p:nvPr/>
        </p:nvSpPr>
        <p:spPr>
          <a:xfrm>
            <a:off x="4054677" y="1807068"/>
            <a:ext cx="41537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Helvetica Neue" charset="0"/>
                <a:ea typeface="Helvetica Neue" charset="0"/>
                <a:cs typeface="Helvetica Neue" charset="0"/>
              </a:rPr>
              <a:t>RPC/REST Interface</a:t>
            </a:r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06711" y="6354736"/>
            <a:ext cx="1764600" cy="1111072"/>
          </a:xfrm>
          <a:prstGeom prst="rect">
            <a:avLst/>
          </a:prstGeom>
        </p:spPr>
      </p:pic>
      <p:grpSp>
        <p:nvGrpSpPr>
          <p:cNvPr id="29" name="Group 28"/>
          <p:cNvGrpSpPr/>
          <p:nvPr/>
        </p:nvGrpSpPr>
        <p:grpSpPr>
          <a:xfrm>
            <a:off x="10830370" y="6399323"/>
            <a:ext cx="542513" cy="147044"/>
            <a:chOff x="10658591" y="6109729"/>
            <a:chExt cx="874878" cy="237129"/>
          </a:xfrm>
        </p:grpSpPr>
        <p:sp>
          <p:nvSpPr>
            <p:cNvPr id="28" name="Oval 27"/>
            <p:cNvSpPr/>
            <p:nvPr/>
          </p:nvSpPr>
          <p:spPr>
            <a:xfrm>
              <a:off x="10658591" y="6109729"/>
              <a:ext cx="237129" cy="237129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/>
            <p:cNvSpPr/>
            <p:nvPr/>
          </p:nvSpPr>
          <p:spPr>
            <a:xfrm>
              <a:off x="10977466" y="6109729"/>
              <a:ext cx="237129" cy="237129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/>
            <p:cNvSpPr/>
            <p:nvPr/>
          </p:nvSpPr>
          <p:spPr>
            <a:xfrm>
              <a:off x="11296340" y="6109729"/>
              <a:ext cx="237129" cy="237129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8" name="Rectangle 57"/>
          <p:cNvSpPr/>
          <p:nvPr/>
        </p:nvSpPr>
        <p:spPr>
          <a:xfrm>
            <a:off x="6079346" y="6376251"/>
            <a:ext cx="1810909" cy="829648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6079346" y="7227414"/>
            <a:ext cx="1810909" cy="4318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/>
          <p:cNvSpPr/>
          <p:nvPr/>
        </p:nvSpPr>
        <p:spPr>
          <a:xfrm>
            <a:off x="4031690" y="5992897"/>
            <a:ext cx="1810909" cy="40642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MC</a:t>
            </a:r>
          </a:p>
        </p:txBody>
      </p:sp>
      <p:sp>
        <p:nvSpPr>
          <p:cNvPr id="70" name="Rectangle 69"/>
          <p:cNvSpPr/>
          <p:nvPr/>
        </p:nvSpPr>
        <p:spPr>
          <a:xfrm>
            <a:off x="6079346" y="5992897"/>
            <a:ext cx="1810909" cy="40642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MC</a:t>
            </a:r>
          </a:p>
        </p:txBody>
      </p:sp>
      <p:sp>
        <p:nvSpPr>
          <p:cNvPr id="71" name="Rectangle 70"/>
          <p:cNvSpPr/>
          <p:nvPr/>
        </p:nvSpPr>
        <p:spPr>
          <a:xfrm>
            <a:off x="8110363" y="5992897"/>
            <a:ext cx="2418934" cy="40642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MC</a:t>
            </a:r>
          </a:p>
        </p:txBody>
      </p:sp>
      <p:grpSp>
        <p:nvGrpSpPr>
          <p:cNvPr id="35" name="Group 34"/>
          <p:cNvGrpSpPr/>
          <p:nvPr/>
        </p:nvGrpSpPr>
        <p:grpSpPr>
          <a:xfrm>
            <a:off x="1196853" y="5320710"/>
            <a:ext cx="1197411" cy="635052"/>
            <a:chOff x="1055580" y="4658605"/>
            <a:chExt cx="1197411" cy="635052"/>
          </a:xfrm>
        </p:grpSpPr>
        <p:sp>
          <p:nvSpPr>
            <p:cNvPr id="66" name="Up-Down Arrow 65"/>
            <p:cNvSpPr/>
            <p:nvPr/>
          </p:nvSpPr>
          <p:spPr>
            <a:xfrm>
              <a:off x="1999925" y="4658605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1055580" y="4675478"/>
              <a:ext cx="102784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3200">
                  <a:latin typeface="Helvetica Neue" charset="0"/>
                  <a:ea typeface="Helvetica Neue" charset="0"/>
                  <a:cs typeface="Helvetica Neue" charset="0"/>
                </a:rPr>
                <a:t>RPC</a:t>
              </a:r>
              <a:endParaRPr lang="en-US" sz="3200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4256913" y="5320710"/>
            <a:ext cx="1197411" cy="635052"/>
            <a:chOff x="1055580" y="4658605"/>
            <a:chExt cx="1197411" cy="635052"/>
          </a:xfrm>
        </p:grpSpPr>
        <p:sp>
          <p:nvSpPr>
            <p:cNvPr id="74" name="Up-Down Arrow 73"/>
            <p:cNvSpPr/>
            <p:nvPr/>
          </p:nvSpPr>
          <p:spPr>
            <a:xfrm>
              <a:off x="1999925" y="4658605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1055580" y="4675478"/>
              <a:ext cx="102784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3200">
                  <a:latin typeface="Helvetica Neue" charset="0"/>
                  <a:ea typeface="Helvetica Neue" charset="0"/>
                  <a:cs typeface="Helvetica Neue" charset="0"/>
                </a:rPr>
                <a:t>RPC</a:t>
              </a:r>
              <a:endParaRPr lang="en-US" sz="3200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grpSp>
        <p:nvGrpSpPr>
          <p:cNvPr id="76" name="Group 75"/>
          <p:cNvGrpSpPr/>
          <p:nvPr/>
        </p:nvGrpSpPr>
        <p:grpSpPr>
          <a:xfrm>
            <a:off x="6300548" y="5320710"/>
            <a:ext cx="1197411" cy="635052"/>
            <a:chOff x="1055580" y="4658605"/>
            <a:chExt cx="1197411" cy="635052"/>
          </a:xfrm>
        </p:grpSpPr>
        <p:sp>
          <p:nvSpPr>
            <p:cNvPr id="77" name="Up-Down Arrow 76"/>
            <p:cNvSpPr/>
            <p:nvPr/>
          </p:nvSpPr>
          <p:spPr>
            <a:xfrm>
              <a:off x="1999925" y="4658605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1055580" y="4675478"/>
              <a:ext cx="102784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3200">
                  <a:latin typeface="Helvetica Neue" charset="0"/>
                  <a:ea typeface="Helvetica Neue" charset="0"/>
                  <a:cs typeface="Helvetica Neue" charset="0"/>
                </a:rPr>
                <a:t>RPC</a:t>
              </a:r>
              <a:endParaRPr lang="en-US" sz="3200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grpSp>
        <p:nvGrpSpPr>
          <p:cNvPr id="79" name="Group 78"/>
          <p:cNvGrpSpPr/>
          <p:nvPr/>
        </p:nvGrpSpPr>
        <p:grpSpPr>
          <a:xfrm>
            <a:off x="8624554" y="5320710"/>
            <a:ext cx="1197411" cy="635052"/>
            <a:chOff x="1055580" y="4658605"/>
            <a:chExt cx="1197411" cy="635052"/>
          </a:xfrm>
        </p:grpSpPr>
        <p:sp>
          <p:nvSpPr>
            <p:cNvPr id="80" name="Up-Down Arrow 79"/>
            <p:cNvSpPr/>
            <p:nvPr/>
          </p:nvSpPr>
          <p:spPr>
            <a:xfrm>
              <a:off x="1999925" y="4658605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1055580" y="4675478"/>
              <a:ext cx="102784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3200">
                  <a:latin typeface="Helvetica Neue" charset="0"/>
                  <a:ea typeface="Helvetica Neue" charset="0"/>
                  <a:cs typeface="Helvetica Neue" charset="0"/>
                </a:rPr>
                <a:t>RPC</a:t>
              </a:r>
              <a:endParaRPr lang="en-US" sz="3200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634701" y="3946785"/>
            <a:ext cx="10997397" cy="1181124"/>
            <a:chOff x="634701" y="3946785"/>
            <a:chExt cx="10997397" cy="1181124"/>
          </a:xfrm>
        </p:grpSpPr>
        <p:sp>
          <p:nvSpPr>
            <p:cNvPr id="63" name="Rectangle 62"/>
            <p:cNvSpPr/>
            <p:nvPr/>
          </p:nvSpPr>
          <p:spPr>
            <a:xfrm>
              <a:off x="634701" y="3946785"/>
              <a:ext cx="10997397" cy="1181124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Ins="274320" rtlCol="0" anchor="ctr"/>
            <a:lstStyle/>
            <a:p>
              <a:pPr algn="r"/>
              <a:r>
                <a:rPr lang="en-US" sz="3200" dirty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rPr>
                <a:t>Model Abstraction Layer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37486" y="4029515"/>
              <a:ext cx="4684488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i="1" dirty="0">
                  <a:solidFill>
                    <a:schemeClr val="bg1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Provide a </a:t>
              </a:r>
              <a:r>
                <a:rPr lang="en-US" sz="2000" b="1" i="1" dirty="0">
                  <a:solidFill>
                    <a:schemeClr val="bg1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common interface </a:t>
              </a:r>
              <a:r>
                <a:rPr lang="en-US" sz="2000" i="1" dirty="0">
                  <a:solidFill>
                    <a:schemeClr val="bg1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to models</a:t>
              </a:r>
            </a:p>
            <a:p>
              <a:r>
                <a:rPr lang="en-US" sz="2000" i="1" dirty="0">
                  <a:solidFill>
                    <a:schemeClr val="bg1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while </a:t>
              </a:r>
              <a:r>
                <a:rPr lang="en-US" sz="2000" b="1" i="1" dirty="0">
                  <a:solidFill>
                    <a:schemeClr val="bg1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bounding latency </a:t>
              </a:r>
              <a:r>
                <a:rPr lang="en-US" sz="2000" i="1" dirty="0">
                  <a:solidFill>
                    <a:schemeClr val="bg1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and </a:t>
              </a:r>
              <a:br>
                <a:rPr lang="en-US" sz="2000" i="1" dirty="0">
                  <a:solidFill>
                    <a:schemeClr val="bg1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</a:br>
              <a:r>
                <a:rPr lang="en-US" sz="2000" b="1" i="1" dirty="0">
                  <a:solidFill>
                    <a:schemeClr val="bg1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maximizing throughput</a:t>
              </a:r>
              <a:r>
                <a:rPr lang="en-US" sz="2000" i="1" dirty="0">
                  <a:solidFill>
                    <a:schemeClr val="bg1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.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634701" y="3110253"/>
            <a:ext cx="10997397" cy="707886"/>
            <a:chOff x="634701" y="3110253"/>
            <a:chExt cx="10997397" cy="707886"/>
          </a:xfrm>
        </p:grpSpPr>
        <p:sp>
          <p:nvSpPr>
            <p:cNvPr id="85" name="Rectangle 84"/>
            <p:cNvSpPr/>
            <p:nvPr/>
          </p:nvSpPr>
          <p:spPr>
            <a:xfrm>
              <a:off x="634701" y="3126303"/>
              <a:ext cx="10997397" cy="675637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Ins="274320" rtlCol="0" anchor="ctr"/>
            <a:lstStyle/>
            <a:p>
              <a:pPr algn="r"/>
              <a:r>
                <a:rPr lang="en-US" sz="3200" dirty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rPr>
                <a:t>Model Selection Layer</a:t>
              </a:r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835577" y="3110253"/>
              <a:ext cx="605290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i="1" dirty="0">
                  <a:solidFill>
                    <a:schemeClr val="bg1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Improve accuracy through </a:t>
              </a:r>
              <a:r>
                <a:rPr lang="en-US" sz="2000" b="1" i="1" dirty="0">
                  <a:solidFill>
                    <a:schemeClr val="bg1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bandit methods and ensembles</a:t>
              </a:r>
              <a:r>
                <a:rPr lang="en-US" sz="2000" i="1" dirty="0">
                  <a:solidFill>
                    <a:schemeClr val="bg1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, </a:t>
              </a:r>
              <a:r>
                <a:rPr lang="en-US" sz="2000" b="1" i="1" dirty="0">
                  <a:solidFill>
                    <a:schemeClr val="bg1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online learning,</a:t>
              </a:r>
              <a:r>
                <a:rPr lang="en-US" sz="2000" i="1" dirty="0">
                  <a:solidFill>
                    <a:schemeClr val="bg1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 and </a:t>
              </a:r>
              <a:r>
                <a:rPr lang="en-US" sz="2000" b="1" i="1" dirty="0">
                  <a:solidFill>
                    <a:schemeClr val="bg1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personalization</a:t>
              </a: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445537" y="5992897"/>
            <a:ext cx="3361842" cy="1374518"/>
            <a:chOff x="445537" y="5992897"/>
            <a:chExt cx="3361842" cy="1374518"/>
          </a:xfrm>
        </p:grpSpPr>
        <p:sp>
          <p:nvSpPr>
            <p:cNvPr id="27" name="Rectangle 26"/>
            <p:cNvSpPr/>
            <p:nvPr/>
          </p:nvSpPr>
          <p:spPr>
            <a:xfrm>
              <a:off x="445538" y="6376250"/>
              <a:ext cx="3361841" cy="99116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/>
            <p:cNvSpPr/>
            <p:nvPr/>
          </p:nvSpPr>
          <p:spPr>
            <a:xfrm>
              <a:off x="445537" y="5992897"/>
              <a:ext cx="3361842" cy="40642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rPr>
                <a:t>Model Container (MC)</a:t>
              </a:r>
            </a:p>
          </p:txBody>
        </p:sp>
        <p:pic>
          <p:nvPicPr>
            <p:cNvPr id="54" name="Picture 53"/>
            <p:cNvPicPr>
              <a:picLocks noChangeAspect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72893" y="6436458"/>
              <a:ext cx="1707129" cy="90804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72555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445538" y="-1786688"/>
            <a:ext cx="11344152" cy="64249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445567" y="-450923"/>
            <a:ext cx="11344122" cy="1537548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dirty="0">
              <a:solidFill>
                <a:schemeClr val="tx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4949993" y="-547805"/>
            <a:ext cx="212750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Clipper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08471" y="-1696011"/>
            <a:ext cx="1909438" cy="486742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67685" y="-1696011"/>
            <a:ext cx="1828581" cy="486742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30114" y="-1696011"/>
            <a:ext cx="1194440" cy="486742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36759" y="-1772328"/>
            <a:ext cx="1166301" cy="57172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5263" y="-1696011"/>
            <a:ext cx="1652740" cy="48674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45537" y="-1721149"/>
            <a:ext cx="30221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Helvetica Neue" charset="0"/>
                <a:ea typeface="Helvetica Neue" charset="0"/>
                <a:cs typeface="Helvetica Neue" charset="0"/>
              </a:rPr>
              <a:t>Applications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783991" y="-1123111"/>
            <a:ext cx="1736806" cy="635052"/>
            <a:chOff x="783991" y="2298303"/>
            <a:chExt cx="1736806" cy="635052"/>
          </a:xfrm>
        </p:grpSpPr>
        <p:sp>
          <p:nvSpPr>
            <p:cNvPr id="22" name="TextBox 21"/>
            <p:cNvSpPr txBox="1"/>
            <p:nvPr/>
          </p:nvSpPr>
          <p:spPr>
            <a:xfrm>
              <a:off x="783991" y="2323442"/>
              <a:ext cx="148374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3200" dirty="0">
                  <a:latin typeface="Helvetica Neue" charset="0"/>
                  <a:ea typeface="Helvetica Neue" charset="0"/>
                  <a:cs typeface="Helvetica Neue" charset="0"/>
                </a:rPr>
                <a:t>Predict</a:t>
              </a:r>
            </a:p>
          </p:txBody>
        </p:sp>
        <p:sp>
          <p:nvSpPr>
            <p:cNvPr id="23" name="Up-Down Arrow 22"/>
            <p:cNvSpPr/>
            <p:nvPr/>
          </p:nvSpPr>
          <p:spPr>
            <a:xfrm>
              <a:off x="2267731" y="2298303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9498601" y="-1123111"/>
            <a:ext cx="1970146" cy="635052"/>
            <a:chOff x="9498601" y="2298303"/>
            <a:chExt cx="1970146" cy="635052"/>
          </a:xfrm>
        </p:grpSpPr>
        <p:sp>
          <p:nvSpPr>
            <p:cNvPr id="50" name="TextBox 49"/>
            <p:cNvSpPr txBox="1"/>
            <p:nvPr/>
          </p:nvSpPr>
          <p:spPr>
            <a:xfrm>
              <a:off x="9741992" y="2323442"/>
              <a:ext cx="172675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Helvetica Neue" charset="0"/>
                  <a:ea typeface="Helvetica Neue" charset="0"/>
                  <a:cs typeface="Helvetica Neue" charset="0"/>
                </a:rPr>
                <a:t>Observe</a:t>
              </a:r>
            </a:p>
          </p:txBody>
        </p:sp>
        <p:sp>
          <p:nvSpPr>
            <p:cNvPr id="51" name="Up-Down Arrow 50"/>
            <p:cNvSpPr/>
            <p:nvPr/>
          </p:nvSpPr>
          <p:spPr>
            <a:xfrm>
              <a:off x="9498601" y="2298303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2" name="TextBox 51"/>
          <p:cNvSpPr txBox="1"/>
          <p:nvPr/>
        </p:nvSpPr>
        <p:spPr>
          <a:xfrm>
            <a:off x="4054677" y="-1097972"/>
            <a:ext cx="41537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Helvetica Neue" charset="0"/>
                <a:ea typeface="Helvetica Neue" charset="0"/>
                <a:cs typeface="Helvetica Neue" charset="0"/>
              </a:rPr>
              <a:t>RPC/REST Interface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1377380" y="5369308"/>
            <a:ext cx="2680814" cy="1145620"/>
            <a:chOff x="1377380" y="4839922"/>
            <a:chExt cx="2680814" cy="1145620"/>
          </a:xfrm>
        </p:grpSpPr>
        <p:grpSp>
          <p:nvGrpSpPr>
            <p:cNvPr id="39" name="Group 38"/>
            <p:cNvGrpSpPr/>
            <p:nvPr/>
          </p:nvGrpSpPr>
          <p:grpSpPr>
            <a:xfrm>
              <a:off x="1377380" y="4839922"/>
              <a:ext cx="2680814" cy="1145620"/>
              <a:chOff x="3244106" y="4371349"/>
              <a:chExt cx="2680814" cy="1145620"/>
            </a:xfrm>
          </p:grpSpPr>
          <p:grpSp>
            <p:nvGrpSpPr>
              <p:cNvPr id="41" name="Group 40"/>
              <p:cNvGrpSpPr/>
              <p:nvPr/>
            </p:nvGrpSpPr>
            <p:grpSpPr>
              <a:xfrm>
                <a:off x="3244106" y="4371349"/>
                <a:ext cx="2428345" cy="1142916"/>
                <a:chOff x="3322690" y="4357061"/>
                <a:chExt cx="2428345" cy="1142916"/>
              </a:xfrm>
            </p:grpSpPr>
            <p:sp>
              <p:nvSpPr>
                <p:cNvPr id="44" name="Rectangle 43"/>
                <p:cNvSpPr/>
                <p:nvPr/>
              </p:nvSpPr>
              <p:spPr>
                <a:xfrm>
                  <a:off x="3322690" y="4357061"/>
                  <a:ext cx="2428345" cy="1142916"/>
                </a:xfrm>
                <a:prstGeom prst="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" name="Rectangle 44"/>
                <p:cNvSpPr/>
                <p:nvPr/>
              </p:nvSpPr>
              <p:spPr>
                <a:xfrm rot="16200000">
                  <a:off x="3175661" y="4650364"/>
                  <a:ext cx="929293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2800" dirty="0" err="1">
                      <a:solidFill>
                        <a:schemeClr val="accent2">
                          <a:lumMod val="50000"/>
                        </a:schemeClr>
                      </a:solidFill>
                      <a:latin typeface="Beirut" charset="-78"/>
                      <a:ea typeface="Beirut" charset="-78"/>
                      <a:cs typeface="Beirut" charset="-78"/>
                    </a:rPr>
                    <a:t>Caffe</a:t>
                  </a:r>
                  <a:endParaRPr lang="en-US" sz="2800" dirty="0">
                    <a:solidFill>
                      <a:schemeClr val="accent2">
                        <a:lumMod val="50000"/>
                      </a:schemeClr>
                    </a:solidFill>
                    <a:latin typeface="Beirut" charset="-78"/>
                    <a:ea typeface="Beirut" charset="-78"/>
                    <a:cs typeface="Beirut" charset="-78"/>
                  </a:endParaRPr>
                </a:p>
              </p:txBody>
            </p:sp>
          </p:grpSp>
          <p:sp>
            <p:nvSpPr>
              <p:cNvPr id="42" name="Rectangle 41"/>
              <p:cNvSpPr/>
              <p:nvPr/>
            </p:nvSpPr>
            <p:spPr>
              <a:xfrm>
                <a:off x="5662814" y="4371349"/>
                <a:ext cx="262106" cy="1145620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8" name="Group 67"/>
            <p:cNvGrpSpPr/>
            <p:nvPr/>
          </p:nvGrpSpPr>
          <p:grpSpPr>
            <a:xfrm>
              <a:off x="2293516" y="4909362"/>
              <a:ext cx="1425519" cy="1011936"/>
              <a:chOff x="4012915" y="2055821"/>
              <a:chExt cx="3361299" cy="2386094"/>
            </a:xfrm>
          </p:grpSpPr>
          <p:cxnSp>
            <p:nvCxnSpPr>
              <p:cNvPr id="69" name="Straight Arrow Connector 68"/>
              <p:cNvCxnSpPr/>
              <p:nvPr/>
            </p:nvCxnSpPr>
            <p:spPr>
              <a:xfrm>
                <a:off x="5942928" y="3239934"/>
                <a:ext cx="1431286" cy="8936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70" name="Straight Arrow Connector 69"/>
              <p:cNvCxnSpPr/>
              <p:nvPr/>
            </p:nvCxnSpPr>
            <p:spPr>
              <a:xfrm>
                <a:off x="4287522" y="2193123"/>
                <a:ext cx="1655406" cy="1064682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71" name="Straight Arrow Connector 70"/>
              <p:cNvCxnSpPr/>
              <p:nvPr/>
            </p:nvCxnSpPr>
            <p:spPr>
              <a:xfrm>
                <a:off x="4287522" y="2720995"/>
                <a:ext cx="1655406" cy="527871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72" name="Straight Arrow Connector 71"/>
              <p:cNvCxnSpPr/>
              <p:nvPr/>
            </p:nvCxnSpPr>
            <p:spPr>
              <a:xfrm flipV="1">
                <a:off x="4287522" y="3239934"/>
                <a:ext cx="1655406" cy="8932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73" name="Straight Arrow Connector 72"/>
              <p:cNvCxnSpPr/>
              <p:nvPr/>
            </p:nvCxnSpPr>
            <p:spPr>
              <a:xfrm flipV="1">
                <a:off x="4287522" y="3248866"/>
                <a:ext cx="1636592" cy="527874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74" name="Straight Arrow Connector 73"/>
              <p:cNvCxnSpPr/>
              <p:nvPr/>
            </p:nvCxnSpPr>
            <p:spPr>
              <a:xfrm flipV="1">
                <a:off x="4287522" y="3257800"/>
                <a:ext cx="1636592" cy="1046813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grpSp>
            <p:nvGrpSpPr>
              <p:cNvPr id="75" name="Group 74"/>
              <p:cNvGrpSpPr/>
              <p:nvPr/>
            </p:nvGrpSpPr>
            <p:grpSpPr>
              <a:xfrm>
                <a:off x="4012915" y="2055821"/>
                <a:ext cx="274607" cy="2386094"/>
                <a:chOff x="4810479" y="726948"/>
                <a:chExt cx="228603" cy="1986366"/>
              </a:xfrm>
            </p:grpSpPr>
            <p:sp>
              <p:nvSpPr>
                <p:cNvPr id="76" name="Oval 75"/>
                <p:cNvSpPr/>
                <p:nvPr/>
              </p:nvSpPr>
              <p:spPr>
                <a:xfrm>
                  <a:off x="4810479" y="726948"/>
                  <a:ext cx="228603" cy="228601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77" name="Oval 76"/>
                <p:cNvSpPr/>
                <p:nvPr/>
              </p:nvSpPr>
              <p:spPr>
                <a:xfrm>
                  <a:off x="4810480" y="1605829"/>
                  <a:ext cx="228602" cy="228601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78" name="Oval 77"/>
                <p:cNvSpPr/>
                <p:nvPr/>
              </p:nvSpPr>
              <p:spPr>
                <a:xfrm>
                  <a:off x="4810479" y="2045271"/>
                  <a:ext cx="228603" cy="228601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79" name="Oval 78"/>
                <p:cNvSpPr/>
                <p:nvPr/>
              </p:nvSpPr>
              <p:spPr>
                <a:xfrm>
                  <a:off x="4810479" y="2484713"/>
                  <a:ext cx="228603" cy="228601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80" name="Oval 79"/>
                <p:cNvSpPr/>
                <p:nvPr/>
              </p:nvSpPr>
              <p:spPr>
                <a:xfrm>
                  <a:off x="4810479" y="1166389"/>
                  <a:ext cx="228603" cy="228601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</p:grpSp>
        </p:grpSp>
        <p:grpSp>
          <p:nvGrpSpPr>
            <p:cNvPr id="81" name="Group 80"/>
            <p:cNvGrpSpPr/>
            <p:nvPr/>
          </p:nvGrpSpPr>
          <p:grpSpPr>
            <a:xfrm>
              <a:off x="2605309" y="5014363"/>
              <a:ext cx="801933" cy="801934"/>
              <a:chOff x="5724072" y="7333"/>
              <a:chExt cx="2080007" cy="2080009"/>
            </a:xfrm>
          </p:grpSpPr>
          <p:sp>
            <p:nvSpPr>
              <p:cNvPr id="82" name="Oval 81"/>
              <p:cNvSpPr/>
              <p:nvPr/>
            </p:nvSpPr>
            <p:spPr>
              <a:xfrm>
                <a:off x="5724072" y="7333"/>
                <a:ext cx="2080007" cy="2080009"/>
              </a:xfrm>
              <a:prstGeom prst="ellipse">
                <a:avLst/>
              </a:prstGeom>
              <a:solidFill>
                <a:schemeClr val="bg1"/>
              </a:solidFill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83" name="Freeform 82"/>
              <p:cNvSpPr/>
              <p:nvPr/>
            </p:nvSpPr>
            <p:spPr>
              <a:xfrm>
                <a:off x="6230972" y="573468"/>
                <a:ext cx="1066207" cy="947739"/>
              </a:xfrm>
              <a:custGeom>
                <a:avLst/>
                <a:gdLst>
                  <a:gd name="connsiteX0" fmla="*/ 0 w 1340556"/>
                  <a:gd name="connsiteY0" fmla="*/ 1189143 h 1288265"/>
                  <a:gd name="connsiteX1" fmla="*/ 310444 w 1340556"/>
                  <a:gd name="connsiteY1" fmla="*/ 1189143 h 1288265"/>
                  <a:gd name="connsiteX2" fmla="*/ 776111 w 1340556"/>
                  <a:gd name="connsiteY2" fmla="*/ 159032 h 1288265"/>
                  <a:gd name="connsiteX3" fmla="*/ 1340556 w 1340556"/>
                  <a:gd name="connsiteY3" fmla="*/ 3810 h 1288265"/>
                  <a:gd name="connsiteX0" fmla="*/ 0 w 1340556"/>
                  <a:gd name="connsiteY0" fmla="*/ 1186354 h 1233692"/>
                  <a:gd name="connsiteX1" fmla="*/ 437444 w 1340556"/>
                  <a:gd name="connsiteY1" fmla="*/ 1073465 h 1233692"/>
                  <a:gd name="connsiteX2" fmla="*/ 776111 w 1340556"/>
                  <a:gd name="connsiteY2" fmla="*/ 156243 h 1233692"/>
                  <a:gd name="connsiteX3" fmla="*/ 1340556 w 1340556"/>
                  <a:gd name="connsiteY3" fmla="*/ 1021 h 1233692"/>
                  <a:gd name="connsiteX0" fmla="*/ 0 w 1340556"/>
                  <a:gd name="connsiteY0" fmla="*/ 1186354 h 1186354"/>
                  <a:gd name="connsiteX1" fmla="*/ 776111 w 1340556"/>
                  <a:gd name="connsiteY1" fmla="*/ 156243 h 1186354"/>
                  <a:gd name="connsiteX2" fmla="*/ 1340556 w 1340556"/>
                  <a:gd name="connsiteY2" fmla="*/ 1021 h 1186354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40556" h="1185333">
                    <a:moveTo>
                      <a:pt x="0" y="1185333"/>
                    </a:moveTo>
                    <a:cubicBezTo>
                      <a:pt x="658518" y="1171222"/>
                      <a:pt x="653815" y="14111"/>
                      <a:pt x="1340556" y="0"/>
                    </a:cubicBezTo>
                  </a:path>
                </a:pathLst>
              </a:custGeom>
              <a:effectLst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</p:grpSp>
      <p:grpSp>
        <p:nvGrpSpPr>
          <p:cNvPr id="11" name="Group 10"/>
          <p:cNvGrpSpPr/>
          <p:nvPr/>
        </p:nvGrpSpPr>
        <p:grpSpPr>
          <a:xfrm>
            <a:off x="1375861" y="2070049"/>
            <a:ext cx="2678816" cy="1147872"/>
            <a:chOff x="1375861" y="2436346"/>
            <a:chExt cx="2678816" cy="1147872"/>
          </a:xfrm>
        </p:grpSpPr>
        <p:grpSp>
          <p:nvGrpSpPr>
            <p:cNvPr id="34" name="Group 33"/>
            <p:cNvGrpSpPr/>
            <p:nvPr/>
          </p:nvGrpSpPr>
          <p:grpSpPr>
            <a:xfrm>
              <a:off x="1375861" y="2436346"/>
              <a:ext cx="2678816" cy="1147872"/>
              <a:chOff x="3242587" y="1967773"/>
              <a:chExt cx="2678816" cy="1147872"/>
            </a:xfrm>
          </p:grpSpPr>
          <p:grpSp>
            <p:nvGrpSpPr>
              <p:cNvPr id="35" name="Group 34"/>
              <p:cNvGrpSpPr/>
              <p:nvPr/>
            </p:nvGrpSpPr>
            <p:grpSpPr>
              <a:xfrm>
                <a:off x="3242587" y="1967773"/>
                <a:ext cx="2428345" cy="1142916"/>
                <a:chOff x="3321171" y="1967773"/>
                <a:chExt cx="2428345" cy="1142916"/>
              </a:xfrm>
            </p:grpSpPr>
            <p:sp>
              <p:nvSpPr>
                <p:cNvPr id="37" name="Rectangle 36"/>
                <p:cNvSpPr/>
                <p:nvPr/>
              </p:nvSpPr>
              <p:spPr>
                <a:xfrm>
                  <a:off x="3321171" y="1967773"/>
                  <a:ext cx="2428345" cy="1142916"/>
                </a:xfrm>
                <a:prstGeom prst="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38" name="Picture 37"/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 rot="16200000">
                  <a:off x="3039967" y="2350277"/>
                  <a:ext cx="1009568" cy="365968"/>
                </a:xfrm>
                <a:prstGeom prst="rect">
                  <a:avLst/>
                </a:prstGeom>
              </p:spPr>
            </p:pic>
          </p:grpSp>
          <p:sp>
            <p:nvSpPr>
              <p:cNvPr id="36" name="Rectangle 35"/>
              <p:cNvSpPr/>
              <p:nvPr/>
            </p:nvSpPr>
            <p:spPr>
              <a:xfrm>
                <a:off x="5659297" y="1970025"/>
                <a:ext cx="262106" cy="1145620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4" name="Group 83"/>
            <p:cNvGrpSpPr/>
            <p:nvPr/>
          </p:nvGrpSpPr>
          <p:grpSpPr>
            <a:xfrm>
              <a:off x="2293516" y="2502080"/>
              <a:ext cx="1425519" cy="1011936"/>
              <a:chOff x="4012915" y="2055821"/>
              <a:chExt cx="3361299" cy="2386094"/>
            </a:xfrm>
          </p:grpSpPr>
          <p:cxnSp>
            <p:nvCxnSpPr>
              <p:cNvPr id="85" name="Straight Arrow Connector 84"/>
              <p:cNvCxnSpPr/>
              <p:nvPr/>
            </p:nvCxnSpPr>
            <p:spPr>
              <a:xfrm>
                <a:off x="5942928" y="3239934"/>
                <a:ext cx="1431286" cy="8936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86" name="Straight Arrow Connector 85"/>
              <p:cNvCxnSpPr/>
              <p:nvPr/>
            </p:nvCxnSpPr>
            <p:spPr>
              <a:xfrm>
                <a:off x="4287522" y="2193123"/>
                <a:ext cx="1655406" cy="1064682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87" name="Straight Arrow Connector 86"/>
              <p:cNvCxnSpPr/>
              <p:nvPr/>
            </p:nvCxnSpPr>
            <p:spPr>
              <a:xfrm>
                <a:off x="4287522" y="2720995"/>
                <a:ext cx="1655406" cy="527871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88" name="Straight Arrow Connector 87"/>
              <p:cNvCxnSpPr/>
              <p:nvPr/>
            </p:nvCxnSpPr>
            <p:spPr>
              <a:xfrm flipV="1">
                <a:off x="4287522" y="3239934"/>
                <a:ext cx="1655406" cy="8932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89" name="Straight Arrow Connector 88"/>
              <p:cNvCxnSpPr/>
              <p:nvPr/>
            </p:nvCxnSpPr>
            <p:spPr>
              <a:xfrm flipV="1">
                <a:off x="4287522" y="3248866"/>
                <a:ext cx="1636592" cy="527874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90" name="Straight Arrow Connector 89"/>
              <p:cNvCxnSpPr/>
              <p:nvPr/>
            </p:nvCxnSpPr>
            <p:spPr>
              <a:xfrm flipV="1">
                <a:off x="4287522" y="3257800"/>
                <a:ext cx="1636592" cy="1046813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grpSp>
            <p:nvGrpSpPr>
              <p:cNvPr id="91" name="Group 90"/>
              <p:cNvGrpSpPr/>
              <p:nvPr/>
            </p:nvGrpSpPr>
            <p:grpSpPr>
              <a:xfrm>
                <a:off x="4012915" y="2055821"/>
                <a:ext cx="274607" cy="2386094"/>
                <a:chOff x="4810479" y="726948"/>
                <a:chExt cx="228603" cy="1986366"/>
              </a:xfrm>
            </p:grpSpPr>
            <p:sp>
              <p:nvSpPr>
                <p:cNvPr id="92" name="Oval 91"/>
                <p:cNvSpPr/>
                <p:nvPr/>
              </p:nvSpPr>
              <p:spPr>
                <a:xfrm>
                  <a:off x="4810479" y="726948"/>
                  <a:ext cx="228603" cy="228601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93" name="Oval 92"/>
                <p:cNvSpPr/>
                <p:nvPr/>
              </p:nvSpPr>
              <p:spPr>
                <a:xfrm>
                  <a:off x="4810480" y="1605829"/>
                  <a:ext cx="228602" cy="228601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94" name="Oval 93"/>
                <p:cNvSpPr/>
                <p:nvPr/>
              </p:nvSpPr>
              <p:spPr>
                <a:xfrm>
                  <a:off x="4810479" y="2045271"/>
                  <a:ext cx="228603" cy="228601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95" name="Oval 94"/>
                <p:cNvSpPr/>
                <p:nvPr/>
              </p:nvSpPr>
              <p:spPr>
                <a:xfrm>
                  <a:off x="4810479" y="2484713"/>
                  <a:ext cx="228603" cy="228601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96" name="Oval 95"/>
                <p:cNvSpPr/>
                <p:nvPr/>
              </p:nvSpPr>
              <p:spPr>
                <a:xfrm>
                  <a:off x="4810479" y="1166389"/>
                  <a:ext cx="228603" cy="228601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</p:grpSp>
        </p:grpSp>
        <p:grpSp>
          <p:nvGrpSpPr>
            <p:cNvPr id="97" name="Group 96"/>
            <p:cNvGrpSpPr/>
            <p:nvPr/>
          </p:nvGrpSpPr>
          <p:grpSpPr>
            <a:xfrm>
              <a:off x="2605309" y="2607081"/>
              <a:ext cx="801933" cy="801934"/>
              <a:chOff x="5724072" y="7333"/>
              <a:chExt cx="2080007" cy="2080009"/>
            </a:xfrm>
          </p:grpSpPr>
          <p:sp>
            <p:nvSpPr>
              <p:cNvPr id="98" name="Oval 97"/>
              <p:cNvSpPr/>
              <p:nvPr/>
            </p:nvSpPr>
            <p:spPr>
              <a:xfrm>
                <a:off x="5724072" y="7333"/>
                <a:ext cx="2080007" cy="2080009"/>
              </a:xfrm>
              <a:prstGeom prst="ellipse">
                <a:avLst/>
              </a:prstGeom>
              <a:solidFill>
                <a:schemeClr val="bg1"/>
              </a:solidFill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99" name="Freeform 98"/>
              <p:cNvSpPr/>
              <p:nvPr/>
            </p:nvSpPr>
            <p:spPr>
              <a:xfrm>
                <a:off x="6230972" y="573468"/>
                <a:ext cx="1066207" cy="947739"/>
              </a:xfrm>
              <a:custGeom>
                <a:avLst/>
                <a:gdLst>
                  <a:gd name="connsiteX0" fmla="*/ 0 w 1340556"/>
                  <a:gd name="connsiteY0" fmla="*/ 1189143 h 1288265"/>
                  <a:gd name="connsiteX1" fmla="*/ 310444 w 1340556"/>
                  <a:gd name="connsiteY1" fmla="*/ 1189143 h 1288265"/>
                  <a:gd name="connsiteX2" fmla="*/ 776111 w 1340556"/>
                  <a:gd name="connsiteY2" fmla="*/ 159032 h 1288265"/>
                  <a:gd name="connsiteX3" fmla="*/ 1340556 w 1340556"/>
                  <a:gd name="connsiteY3" fmla="*/ 3810 h 1288265"/>
                  <a:gd name="connsiteX0" fmla="*/ 0 w 1340556"/>
                  <a:gd name="connsiteY0" fmla="*/ 1186354 h 1233692"/>
                  <a:gd name="connsiteX1" fmla="*/ 437444 w 1340556"/>
                  <a:gd name="connsiteY1" fmla="*/ 1073465 h 1233692"/>
                  <a:gd name="connsiteX2" fmla="*/ 776111 w 1340556"/>
                  <a:gd name="connsiteY2" fmla="*/ 156243 h 1233692"/>
                  <a:gd name="connsiteX3" fmla="*/ 1340556 w 1340556"/>
                  <a:gd name="connsiteY3" fmla="*/ 1021 h 1233692"/>
                  <a:gd name="connsiteX0" fmla="*/ 0 w 1340556"/>
                  <a:gd name="connsiteY0" fmla="*/ 1186354 h 1186354"/>
                  <a:gd name="connsiteX1" fmla="*/ 776111 w 1340556"/>
                  <a:gd name="connsiteY1" fmla="*/ 156243 h 1186354"/>
                  <a:gd name="connsiteX2" fmla="*/ 1340556 w 1340556"/>
                  <a:gd name="connsiteY2" fmla="*/ 1021 h 1186354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40556" h="1185333">
                    <a:moveTo>
                      <a:pt x="0" y="1185333"/>
                    </a:moveTo>
                    <a:cubicBezTo>
                      <a:pt x="658518" y="1171222"/>
                      <a:pt x="653815" y="14111"/>
                      <a:pt x="1340556" y="0"/>
                    </a:cubicBezTo>
                  </a:path>
                </a:pathLst>
              </a:custGeom>
              <a:effectLst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</p:grpSp>
      <p:grpSp>
        <p:nvGrpSpPr>
          <p:cNvPr id="13" name="Group 12"/>
          <p:cNvGrpSpPr/>
          <p:nvPr/>
        </p:nvGrpSpPr>
        <p:grpSpPr>
          <a:xfrm>
            <a:off x="561474" y="3721765"/>
            <a:ext cx="3493203" cy="1581527"/>
            <a:chOff x="561474" y="3192379"/>
            <a:chExt cx="3493203" cy="1581527"/>
          </a:xfrm>
        </p:grpSpPr>
        <p:grpSp>
          <p:nvGrpSpPr>
            <p:cNvPr id="28" name="Group 27"/>
            <p:cNvGrpSpPr/>
            <p:nvPr/>
          </p:nvGrpSpPr>
          <p:grpSpPr>
            <a:xfrm>
              <a:off x="1376663" y="3627667"/>
              <a:ext cx="2678014" cy="1146239"/>
              <a:chOff x="3243389" y="3159094"/>
              <a:chExt cx="2678014" cy="1146239"/>
            </a:xfrm>
          </p:grpSpPr>
          <p:grpSp>
            <p:nvGrpSpPr>
              <p:cNvPr id="30" name="Group 29"/>
              <p:cNvGrpSpPr/>
              <p:nvPr/>
            </p:nvGrpSpPr>
            <p:grpSpPr>
              <a:xfrm>
                <a:off x="3243389" y="3162417"/>
                <a:ext cx="2428345" cy="1142916"/>
                <a:chOff x="3321973" y="3162815"/>
                <a:chExt cx="2428345" cy="1142916"/>
              </a:xfrm>
            </p:grpSpPr>
            <p:sp>
              <p:nvSpPr>
                <p:cNvPr id="32" name="Rectangle 31"/>
                <p:cNvSpPr/>
                <p:nvPr/>
              </p:nvSpPr>
              <p:spPr>
                <a:xfrm>
                  <a:off x="3321973" y="3162815"/>
                  <a:ext cx="2428345" cy="1142916"/>
                </a:xfrm>
                <a:prstGeom prst="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33" name="Picture 32"/>
                <p:cNvPicPr>
                  <a:picLocks noChangeAspect="1"/>
                </p:cNvPicPr>
                <p:nvPr/>
              </p:nvPicPr>
              <p:blipFill>
                <a:blip r:embed="rId9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3273478" y="3314519"/>
                  <a:ext cx="954464" cy="777888"/>
                </a:xfrm>
                <a:prstGeom prst="rect">
                  <a:avLst/>
                </a:prstGeom>
              </p:spPr>
            </p:pic>
          </p:grpSp>
          <p:sp>
            <p:nvSpPr>
              <p:cNvPr id="31" name="Rectangle 30"/>
              <p:cNvSpPr/>
              <p:nvPr/>
            </p:nvSpPr>
            <p:spPr>
              <a:xfrm>
                <a:off x="5659297" y="3159094"/>
                <a:ext cx="262106" cy="1145620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6" name="Group 45"/>
            <p:cNvGrpSpPr/>
            <p:nvPr/>
          </p:nvGrpSpPr>
          <p:grpSpPr>
            <a:xfrm>
              <a:off x="2293516" y="3703730"/>
              <a:ext cx="1425519" cy="1011936"/>
              <a:chOff x="4012915" y="2055821"/>
              <a:chExt cx="3361299" cy="2386094"/>
            </a:xfrm>
          </p:grpSpPr>
          <p:cxnSp>
            <p:nvCxnSpPr>
              <p:cNvPr id="47" name="Straight Arrow Connector 46"/>
              <p:cNvCxnSpPr/>
              <p:nvPr/>
            </p:nvCxnSpPr>
            <p:spPr>
              <a:xfrm>
                <a:off x="5942928" y="3239934"/>
                <a:ext cx="1431286" cy="8936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48" name="Straight Arrow Connector 47"/>
              <p:cNvCxnSpPr/>
              <p:nvPr/>
            </p:nvCxnSpPr>
            <p:spPr>
              <a:xfrm>
                <a:off x="4287522" y="2193123"/>
                <a:ext cx="1655406" cy="1064682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49" name="Straight Arrow Connector 48"/>
              <p:cNvCxnSpPr/>
              <p:nvPr/>
            </p:nvCxnSpPr>
            <p:spPr>
              <a:xfrm>
                <a:off x="4287522" y="2720995"/>
                <a:ext cx="1655406" cy="527871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53" name="Straight Arrow Connector 52"/>
              <p:cNvCxnSpPr/>
              <p:nvPr/>
            </p:nvCxnSpPr>
            <p:spPr>
              <a:xfrm flipV="1">
                <a:off x="4287522" y="3239934"/>
                <a:ext cx="1655406" cy="8932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54" name="Straight Arrow Connector 53"/>
              <p:cNvCxnSpPr/>
              <p:nvPr/>
            </p:nvCxnSpPr>
            <p:spPr>
              <a:xfrm flipV="1">
                <a:off x="4287522" y="3248866"/>
                <a:ext cx="1636592" cy="527874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55" name="Straight Arrow Connector 54"/>
              <p:cNvCxnSpPr/>
              <p:nvPr/>
            </p:nvCxnSpPr>
            <p:spPr>
              <a:xfrm flipV="1">
                <a:off x="4287522" y="3257800"/>
                <a:ext cx="1636592" cy="1046813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grpSp>
            <p:nvGrpSpPr>
              <p:cNvPr id="56" name="Group 55"/>
              <p:cNvGrpSpPr/>
              <p:nvPr/>
            </p:nvGrpSpPr>
            <p:grpSpPr>
              <a:xfrm>
                <a:off x="4012915" y="2055821"/>
                <a:ext cx="274607" cy="2386094"/>
                <a:chOff x="4810479" y="726948"/>
                <a:chExt cx="228603" cy="1986366"/>
              </a:xfrm>
            </p:grpSpPr>
            <p:sp>
              <p:nvSpPr>
                <p:cNvPr id="58" name="Oval 57"/>
                <p:cNvSpPr/>
                <p:nvPr/>
              </p:nvSpPr>
              <p:spPr>
                <a:xfrm>
                  <a:off x="4810479" y="726948"/>
                  <a:ext cx="228603" cy="228601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60" name="Oval 59"/>
                <p:cNvSpPr/>
                <p:nvPr/>
              </p:nvSpPr>
              <p:spPr>
                <a:xfrm>
                  <a:off x="4810480" y="1605829"/>
                  <a:ext cx="228602" cy="228601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62" name="Oval 61"/>
                <p:cNvSpPr/>
                <p:nvPr/>
              </p:nvSpPr>
              <p:spPr>
                <a:xfrm>
                  <a:off x="4810479" y="2045271"/>
                  <a:ext cx="228603" cy="228601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63" name="Oval 62"/>
                <p:cNvSpPr/>
                <p:nvPr/>
              </p:nvSpPr>
              <p:spPr>
                <a:xfrm>
                  <a:off x="4810479" y="2484713"/>
                  <a:ext cx="228603" cy="228601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64" name="Oval 63"/>
                <p:cNvSpPr/>
                <p:nvPr/>
              </p:nvSpPr>
              <p:spPr>
                <a:xfrm>
                  <a:off x="4810479" y="1166389"/>
                  <a:ext cx="228603" cy="228601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</p:grpSp>
        </p:grpSp>
        <p:grpSp>
          <p:nvGrpSpPr>
            <p:cNvPr id="65" name="Group 64"/>
            <p:cNvGrpSpPr/>
            <p:nvPr/>
          </p:nvGrpSpPr>
          <p:grpSpPr>
            <a:xfrm>
              <a:off x="2605309" y="3808731"/>
              <a:ext cx="801933" cy="801934"/>
              <a:chOff x="5724072" y="7333"/>
              <a:chExt cx="2080007" cy="2080009"/>
            </a:xfrm>
          </p:grpSpPr>
          <p:sp>
            <p:nvSpPr>
              <p:cNvPr id="66" name="Oval 65"/>
              <p:cNvSpPr/>
              <p:nvPr/>
            </p:nvSpPr>
            <p:spPr>
              <a:xfrm>
                <a:off x="5724072" y="7333"/>
                <a:ext cx="2080007" cy="2080009"/>
              </a:xfrm>
              <a:prstGeom prst="ellipse">
                <a:avLst/>
              </a:prstGeom>
              <a:solidFill>
                <a:schemeClr val="bg1"/>
              </a:solidFill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67" name="Freeform 66"/>
              <p:cNvSpPr/>
              <p:nvPr/>
            </p:nvSpPr>
            <p:spPr>
              <a:xfrm>
                <a:off x="6230972" y="573468"/>
                <a:ext cx="1066207" cy="947739"/>
              </a:xfrm>
              <a:custGeom>
                <a:avLst/>
                <a:gdLst>
                  <a:gd name="connsiteX0" fmla="*/ 0 w 1340556"/>
                  <a:gd name="connsiteY0" fmla="*/ 1189143 h 1288265"/>
                  <a:gd name="connsiteX1" fmla="*/ 310444 w 1340556"/>
                  <a:gd name="connsiteY1" fmla="*/ 1189143 h 1288265"/>
                  <a:gd name="connsiteX2" fmla="*/ 776111 w 1340556"/>
                  <a:gd name="connsiteY2" fmla="*/ 159032 h 1288265"/>
                  <a:gd name="connsiteX3" fmla="*/ 1340556 w 1340556"/>
                  <a:gd name="connsiteY3" fmla="*/ 3810 h 1288265"/>
                  <a:gd name="connsiteX0" fmla="*/ 0 w 1340556"/>
                  <a:gd name="connsiteY0" fmla="*/ 1186354 h 1233692"/>
                  <a:gd name="connsiteX1" fmla="*/ 437444 w 1340556"/>
                  <a:gd name="connsiteY1" fmla="*/ 1073465 h 1233692"/>
                  <a:gd name="connsiteX2" fmla="*/ 776111 w 1340556"/>
                  <a:gd name="connsiteY2" fmla="*/ 156243 h 1233692"/>
                  <a:gd name="connsiteX3" fmla="*/ 1340556 w 1340556"/>
                  <a:gd name="connsiteY3" fmla="*/ 1021 h 1233692"/>
                  <a:gd name="connsiteX0" fmla="*/ 0 w 1340556"/>
                  <a:gd name="connsiteY0" fmla="*/ 1186354 h 1186354"/>
                  <a:gd name="connsiteX1" fmla="*/ 776111 w 1340556"/>
                  <a:gd name="connsiteY1" fmla="*/ 156243 h 1186354"/>
                  <a:gd name="connsiteX2" fmla="*/ 1340556 w 1340556"/>
                  <a:gd name="connsiteY2" fmla="*/ 1021 h 1186354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40556" h="1185333">
                    <a:moveTo>
                      <a:pt x="0" y="1185333"/>
                    </a:moveTo>
                    <a:cubicBezTo>
                      <a:pt x="658518" y="1171222"/>
                      <a:pt x="653815" y="14111"/>
                      <a:pt x="1340556" y="0"/>
                    </a:cubicBezTo>
                  </a:path>
                </a:pathLst>
              </a:custGeom>
              <a:effectLst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sp>
          <p:nvSpPr>
            <p:cNvPr id="12" name="TextBox 11"/>
            <p:cNvSpPr txBox="1"/>
            <p:nvPr/>
          </p:nvSpPr>
          <p:spPr>
            <a:xfrm>
              <a:off x="561474" y="3192379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4253492" y="2009346"/>
            <a:ext cx="16129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charset="0"/>
                <a:ea typeface="Consolas" charset="0"/>
                <a:cs typeface="Consolas" charset="0"/>
              </a:rPr>
              <a:t>Version 1</a:t>
            </a:r>
          </a:p>
        </p:txBody>
      </p:sp>
      <p:grpSp>
        <p:nvGrpSpPr>
          <p:cNvPr id="192" name="Group 191"/>
          <p:cNvGrpSpPr/>
          <p:nvPr/>
        </p:nvGrpSpPr>
        <p:grpSpPr>
          <a:xfrm>
            <a:off x="1759966" y="2452511"/>
            <a:ext cx="2678816" cy="1147872"/>
            <a:chOff x="1375861" y="2436346"/>
            <a:chExt cx="2678816" cy="1147872"/>
          </a:xfrm>
        </p:grpSpPr>
        <p:grpSp>
          <p:nvGrpSpPr>
            <p:cNvPr id="193" name="Group 192"/>
            <p:cNvGrpSpPr/>
            <p:nvPr/>
          </p:nvGrpSpPr>
          <p:grpSpPr>
            <a:xfrm>
              <a:off x="1375861" y="2436346"/>
              <a:ext cx="2678816" cy="1147872"/>
              <a:chOff x="3242587" y="1967773"/>
              <a:chExt cx="2678816" cy="1147872"/>
            </a:xfrm>
          </p:grpSpPr>
          <p:grpSp>
            <p:nvGrpSpPr>
              <p:cNvPr id="210" name="Group 209"/>
              <p:cNvGrpSpPr/>
              <p:nvPr/>
            </p:nvGrpSpPr>
            <p:grpSpPr>
              <a:xfrm>
                <a:off x="3242587" y="1967773"/>
                <a:ext cx="2428345" cy="1142916"/>
                <a:chOff x="3321171" y="1967773"/>
                <a:chExt cx="2428345" cy="1142916"/>
              </a:xfrm>
            </p:grpSpPr>
            <p:sp>
              <p:nvSpPr>
                <p:cNvPr id="212" name="Rectangle 211"/>
                <p:cNvSpPr/>
                <p:nvPr/>
              </p:nvSpPr>
              <p:spPr>
                <a:xfrm>
                  <a:off x="3321171" y="1967773"/>
                  <a:ext cx="2428345" cy="1142916"/>
                </a:xfrm>
                <a:prstGeom prst="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213" name="Picture 212"/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 rot="16200000">
                  <a:off x="3039967" y="2350277"/>
                  <a:ext cx="1009568" cy="365968"/>
                </a:xfrm>
                <a:prstGeom prst="rect">
                  <a:avLst/>
                </a:prstGeom>
              </p:spPr>
            </p:pic>
          </p:grpSp>
          <p:sp>
            <p:nvSpPr>
              <p:cNvPr id="211" name="Rectangle 210"/>
              <p:cNvSpPr/>
              <p:nvPr/>
            </p:nvSpPr>
            <p:spPr>
              <a:xfrm>
                <a:off x="5659297" y="1970025"/>
                <a:ext cx="262106" cy="1145620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4" name="Group 193"/>
            <p:cNvGrpSpPr/>
            <p:nvPr/>
          </p:nvGrpSpPr>
          <p:grpSpPr>
            <a:xfrm>
              <a:off x="2293516" y="2502080"/>
              <a:ext cx="1425519" cy="1011936"/>
              <a:chOff x="4012915" y="2055821"/>
              <a:chExt cx="3361299" cy="2386094"/>
            </a:xfrm>
          </p:grpSpPr>
          <p:cxnSp>
            <p:nvCxnSpPr>
              <p:cNvPr id="198" name="Straight Arrow Connector 197"/>
              <p:cNvCxnSpPr/>
              <p:nvPr/>
            </p:nvCxnSpPr>
            <p:spPr>
              <a:xfrm>
                <a:off x="5942928" y="3239934"/>
                <a:ext cx="1431286" cy="8936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199" name="Straight Arrow Connector 198"/>
              <p:cNvCxnSpPr/>
              <p:nvPr/>
            </p:nvCxnSpPr>
            <p:spPr>
              <a:xfrm>
                <a:off x="4287522" y="2193123"/>
                <a:ext cx="1655406" cy="1064682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200" name="Straight Arrow Connector 199"/>
              <p:cNvCxnSpPr/>
              <p:nvPr/>
            </p:nvCxnSpPr>
            <p:spPr>
              <a:xfrm>
                <a:off x="4287522" y="2720995"/>
                <a:ext cx="1655406" cy="527871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201" name="Straight Arrow Connector 200"/>
              <p:cNvCxnSpPr/>
              <p:nvPr/>
            </p:nvCxnSpPr>
            <p:spPr>
              <a:xfrm flipV="1">
                <a:off x="4287522" y="3239934"/>
                <a:ext cx="1655406" cy="8932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202" name="Straight Arrow Connector 201"/>
              <p:cNvCxnSpPr/>
              <p:nvPr/>
            </p:nvCxnSpPr>
            <p:spPr>
              <a:xfrm flipV="1">
                <a:off x="4287522" y="3248866"/>
                <a:ext cx="1636592" cy="527874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203" name="Straight Arrow Connector 202"/>
              <p:cNvCxnSpPr/>
              <p:nvPr/>
            </p:nvCxnSpPr>
            <p:spPr>
              <a:xfrm flipV="1">
                <a:off x="4287522" y="3257800"/>
                <a:ext cx="1636592" cy="1046813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grpSp>
            <p:nvGrpSpPr>
              <p:cNvPr id="204" name="Group 203"/>
              <p:cNvGrpSpPr/>
              <p:nvPr/>
            </p:nvGrpSpPr>
            <p:grpSpPr>
              <a:xfrm>
                <a:off x="4012915" y="2055821"/>
                <a:ext cx="274607" cy="2386094"/>
                <a:chOff x="4810479" y="726948"/>
                <a:chExt cx="228603" cy="1986366"/>
              </a:xfrm>
            </p:grpSpPr>
            <p:sp>
              <p:nvSpPr>
                <p:cNvPr id="205" name="Oval 204"/>
                <p:cNvSpPr/>
                <p:nvPr/>
              </p:nvSpPr>
              <p:spPr>
                <a:xfrm>
                  <a:off x="4810479" y="726948"/>
                  <a:ext cx="228603" cy="228601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206" name="Oval 205"/>
                <p:cNvSpPr/>
                <p:nvPr/>
              </p:nvSpPr>
              <p:spPr>
                <a:xfrm>
                  <a:off x="4810480" y="1605829"/>
                  <a:ext cx="228602" cy="228601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207" name="Oval 206"/>
                <p:cNvSpPr/>
                <p:nvPr/>
              </p:nvSpPr>
              <p:spPr>
                <a:xfrm>
                  <a:off x="4810479" y="2045271"/>
                  <a:ext cx="228603" cy="228601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208" name="Oval 207"/>
                <p:cNvSpPr/>
                <p:nvPr/>
              </p:nvSpPr>
              <p:spPr>
                <a:xfrm>
                  <a:off x="4810479" y="2484713"/>
                  <a:ext cx="228603" cy="228601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209" name="Oval 208"/>
                <p:cNvSpPr/>
                <p:nvPr/>
              </p:nvSpPr>
              <p:spPr>
                <a:xfrm>
                  <a:off x="4810479" y="1166389"/>
                  <a:ext cx="228603" cy="228601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</p:grpSp>
        </p:grpSp>
        <p:grpSp>
          <p:nvGrpSpPr>
            <p:cNvPr id="195" name="Group 194"/>
            <p:cNvGrpSpPr/>
            <p:nvPr/>
          </p:nvGrpSpPr>
          <p:grpSpPr>
            <a:xfrm>
              <a:off x="2605309" y="2607081"/>
              <a:ext cx="801933" cy="801934"/>
              <a:chOff x="5724072" y="7333"/>
              <a:chExt cx="2080007" cy="2080009"/>
            </a:xfrm>
          </p:grpSpPr>
          <p:sp>
            <p:nvSpPr>
              <p:cNvPr id="196" name="Oval 195"/>
              <p:cNvSpPr/>
              <p:nvPr/>
            </p:nvSpPr>
            <p:spPr>
              <a:xfrm>
                <a:off x="5724072" y="7333"/>
                <a:ext cx="2080007" cy="2080009"/>
              </a:xfrm>
              <a:prstGeom prst="ellipse">
                <a:avLst/>
              </a:prstGeom>
              <a:solidFill>
                <a:schemeClr val="bg1"/>
              </a:solidFill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97" name="Freeform 196"/>
              <p:cNvSpPr/>
              <p:nvPr/>
            </p:nvSpPr>
            <p:spPr>
              <a:xfrm>
                <a:off x="6230972" y="573468"/>
                <a:ext cx="1066207" cy="947739"/>
              </a:xfrm>
              <a:custGeom>
                <a:avLst/>
                <a:gdLst>
                  <a:gd name="connsiteX0" fmla="*/ 0 w 1340556"/>
                  <a:gd name="connsiteY0" fmla="*/ 1189143 h 1288265"/>
                  <a:gd name="connsiteX1" fmla="*/ 310444 w 1340556"/>
                  <a:gd name="connsiteY1" fmla="*/ 1189143 h 1288265"/>
                  <a:gd name="connsiteX2" fmla="*/ 776111 w 1340556"/>
                  <a:gd name="connsiteY2" fmla="*/ 159032 h 1288265"/>
                  <a:gd name="connsiteX3" fmla="*/ 1340556 w 1340556"/>
                  <a:gd name="connsiteY3" fmla="*/ 3810 h 1288265"/>
                  <a:gd name="connsiteX0" fmla="*/ 0 w 1340556"/>
                  <a:gd name="connsiteY0" fmla="*/ 1186354 h 1233692"/>
                  <a:gd name="connsiteX1" fmla="*/ 437444 w 1340556"/>
                  <a:gd name="connsiteY1" fmla="*/ 1073465 h 1233692"/>
                  <a:gd name="connsiteX2" fmla="*/ 776111 w 1340556"/>
                  <a:gd name="connsiteY2" fmla="*/ 156243 h 1233692"/>
                  <a:gd name="connsiteX3" fmla="*/ 1340556 w 1340556"/>
                  <a:gd name="connsiteY3" fmla="*/ 1021 h 1233692"/>
                  <a:gd name="connsiteX0" fmla="*/ 0 w 1340556"/>
                  <a:gd name="connsiteY0" fmla="*/ 1186354 h 1186354"/>
                  <a:gd name="connsiteX1" fmla="*/ 776111 w 1340556"/>
                  <a:gd name="connsiteY1" fmla="*/ 156243 h 1186354"/>
                  <a:gd name="connsiteX2" fmla="*/ 1340556 w 1340556"/>
                  <a:gd name="connsiteY2" fmla="*/ 1021 h 1186354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40556" h="1185333">
                    <a:moveTo>
                      <a:pt x="0" y="1185333"/>
                    </a:moveTo>
                    <a:cubicBezTo>
                      <a:pt x="658518" y="1171222"/>
                      <a:pt x="653815" y="14111"/>
                      <a:pt x="1340556" y="0"/>
                    </a:cubicBezTo>
                  </a:path>
                </a:pathLst>
              </a:custGeom>
              <a:effectLst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</p:grpSp>
      <p:sp>
        <p:nvSpPr>
          <p:cNvPr id="215" name="TextBox 214"/>
          <p:cNvSpPr txBox="1"/>
          <p:nvPr/>
        </p:nvSpPr>
        <p:spPr>
          <a:xfrm>
            <a:off x="4486497" y="2450038"/>
            <a:ext cx="16129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charset="0"/>
                <a:ea typeface="Consolas" charset="0"/>
                <a:cs typeface="Consolas" charset="0"/>
              </a:rPr>
              <a:t>Version 2</a:t>
            </a:r>
          </a:p>
        </p:txBody>
      </p:sp>
      <p:grpSp>
        <p:nvGrpSpPr>
          <p:cNvPr id="148" name="Group 147"/>
          <p:cNvGrpSpPr/>
          <p:nvPr/>
        </p:nvGrpSpPr>
        <p:grpSpPr>
          <a:xfrm>
            <a:off x="2184666" y="2860020"/>
            <a:ext cx="2678816" cy="1147872"/>
            <a:chOff x="1375861" y="2436346"/>
            <a:chExt cx="2678816" cy="1147872"/>
          </a:xfrm>
        </p:grpSpPr>
        <p:grpSp>
          <p:nvGrpSpPr>
            <p:cNvPr id="149" name="Group 148"/>
            <p:cNvGrpSpPr/>
            <p:nvPr/>
          </p:nvGrpSpPr>
          <p:grpSpPr>
            <a:xfrm>
              <a:off x="1375861" y="2436346"/>
              <a:ext cx="2678816" cy="1147872"/>
              <a:chOff x="3242587" y="1967773"/>
              <a:chExt cx="2678816" cy="1147872"/>
            </a:xfrm>
          </p:grpSpPr>
          <p:grpSp>
            <p:nvGrpSpPr>
              <p:cNvPr id="166" name="Group 165"/>
              <p:cNvGrpSpPr/>
              <p:nvPr/>
            </p:nvGrpSpPr>
            <p:grpSpPr>
              <a:xfrm>
                <a:off x="3242587" y="1967773"/>
                <a:ext cx="2428345" cy="1142916"/>
                <a:chOff x="3321171" y="1967773"/>
                <a:chExt cx="2428345" cy="1142916"/>
              </a:xfrm>
            </p:grpSpPr>
            <p:sp>
              <p:nvSpPr>
                <p:cNvPr id="168" name="Rectangle 167"/>
                <p:cNvSpPr/>
                <p:nvPr/>
              </p:nvSpPr>
              <p:spPr>
                <a:xfrm>
                  <a:off x="3321171" y="1967773"/>
                  <a:ext cx="2428345" cy="1142916"/>
                </a:xfrm>
                <a:prstGeom prst="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169" name="Picture 168"/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 rot="16200000">
                  <a:off x="3039967" y="2350277"/>
                  <a:ext cx="1009568" cy="365968"/>
                </a:xfrm>
                <a:prstGeom prst="rect">
                  <a:avLst/>
                </a:prstGeom>
              </p:spPr>
            </p:pic>
          </p:grpSp>
          <p:sp>
            <p:nvSpPr>
              <p:cNvPr id="167" name="Rectangle 166"/>
              <p:cNvSpPr/>
              <p:nvPr/>
            </p:nvSpPr>
            <p:spPr>
              <a:xfrm>
                <a:off x="5659297" y="1970025"/>
                <a:ext cx="262106" cy="1145620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0" name="Group 149"/>
            <p:cNvGrpSpPr/>
            <p:nvPr/>
          </p:nvGrpSpPr>
          <p:grpSpPr>
            <a:xfrm>
              <a:off x="2293516" y="2502080"/>
              <a:ext cx="1425519" cy="1011936"/>
              <a:chOff x="4012915" y="2055821"/>
              <a:chExt cx="3361299" cy="2386094"/>
            </a:xfrm>
          </p:grpSpPr>
          <p:cxnSp>
            <p:nvCxnSpPr>
              <p:cNvPr id="154" name="Straight Arrow Connector 153"/>
              <p:cNvCxnSpPr/>
              <p:nvPr/>
            </p:nvCxnSpPr>
            <p:spPr>
              <a:xfrm>
                <a:off x="5942928" y="3239934"/>
                <a:ext cx="1431286" cy="8936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155" name="Straight Arrow Connector 154"/>
              <p:cNvCxnSpPr/>
              <p:nvPr/>
            </p:nvCxnSpPr>
            <p:spPr>
              <a:xfrm>
                <a:off x="4287522" y="2193123"/>
                <a:ext cx="1655406" cy="1064682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156" name="Straight Arrow Connector 155"/>
              <p:cNvCxnSpPr/>
              <p:nvPr/>
            </p:nvCxnSpPr>
            <p:spPr>
              <a:xfrm>
                <a:off x="4287522" y="2720995"/>
                <a:ext cx="1655406" cy="527871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157" name="Straight Arrow Connector 156"/>
              <p:cNvCxnSpPr/>
              <p:nvPr/>
            </p:nvCxnSpPr>
            <p:spPr>
              <a:xfrm flipV="1">
                <a:off x="4287522" y="3239934"/>
                <a:ext cx="1655406" cy="8932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158" name="Straight Arrow Connector 157"/>
              <p:cNvCxnSpPr/>
              <p:nvPr/>
            </p:nvCxnSpPr>
            <p:spPr>
              <a:xfrm flipV="1">
                <a:off x="4287522" y="3248866"/>
                <a:ext cx="1636592" cy="527874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159" name="Straight Arrow Connector 158"/>
              <p:cNvCxnSpPr/>
              <p:nvPr/>
            </p:nvCxnSpPr>
            <p:spPr>
              <a:xfrm flipV="1">
                <a:off x="4287522" y="3257800"/>
                <a:ext cx="1636592" cy="1046813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grpSp>
            <p:nvGrpSpPr>
              <p:cNvPr id="160" name="Group 159"/>
              <p:cNvGrpSpPr/>
              <p:nvPr/>
            </p:nvGrpSpPr>
            <p:grpSpPr>
              <a:xfrm>
                <a:off x="4012915" y="2055821"/>
                <a:ext cx="274607" cy="2386094"/>
                <a:chOff x="4810479" y="726948"/>
                <a:chExt cx="228603" cy="1986366"/>
              </a:xfrm>
            </p:grpSpPr>
            <p:sp>
              <p:nvSpPr>
                <p:cNvPr id="161" name="Oval 160"/>
                <p:cNvSpPr/>
                <p:nvPr/>
              </p:nvSpPr>
              <p:spPr>
                <a:xfrm>
                  <a:off x="4810479" y="726948"/>
                  <a:ext cx="228603" cy="228601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162" name="Oval 161"/>
                <p:cNvSpPr/>
                <p:nvPr/>
              </p:nvSpPr>
              <p:spPr>
                <a:xfrm>
                  <a:off x="4810480" y="1605829"/>
                  <a:ext cx="228602" cy="228601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163" name="Oval 162"/>
                <p:cNvSpPr/>
                <p:nvPr/>
              </p:nvSpPr>
              <p:spPr>
                <a:xfrm>
                  <a:off x="4810479" y="2045271"/>
                  <a:ext cx="228603" cy="228601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164" name="Oval 163"/>
                <p:cNvSpPr/>
                <p:nvPr/>
              </p:nvSpPr>
              <p:spPr>
                <a:xfrm>
                  <a:off x="4810479" y="2484713"/>
                  <a:ext cx="228603" cy="228601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165" name="Oval 164"/>
                <p:cNvSpPr/>
                <p:nvPr/>
              </p:nvSpPr>
              <p:spPr>
                <a:xfrm>
                  <a:off x="4810479" y="1166389"/>
                  <a:ext cx="228603" cy="228601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</p:grpSp>
        </p:grpSp>
        <p:grpSp>
          <p:nvGrpSpPr>
            <p:cNvPr id="151" name="Group 150"/>
            <p:cNvGrpSpPr/>
            <p:nvPr/>
          </p:nvGrpSpPr>
          <p:grpSpPr>
            <a:xfrm>
              <a:off x="2605309" y="2607081"/>
              <a:ext cx="801933" cy="801934"/>
              <a:chOff x="5724072" y="7333"/>
              <a:chExt cx="2080007" cy="2080009"/>
            </a:xfrm>
          </p:grpSpPr>
          <p:sp>
            <p:nvSpPr>
              <p:cNvPr id="152" name="Oval 151"/>
              <p:cNvSpPr/>
              <p:nvPr/>
            </p:nvSpPr>
            <p:spPr>
              <a:xfrm>
                <a:off x="5724072" y="7333"/>
                <a:ext cx="2080007" cy="2080009"/>
              </a:xfrm>
              <a:prstGeom prst="ellipse">
                <a:avLst/>
              </a:prstGeom>
              <a:solidFill>
                <a:schemeClr val="bg1"/>
              </a:solidFill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53" name="Freeform 152"/>
              <p:cNvSpPr/>
              <p:nvPr/>
            </p:nvSpPr>
            <p:spPr>
              <a:xfrm>
                <a:off x="6230972" y="573468"/>
                <a:ext cx="1066207" cy="947739"/>
              </a:xfrm>
              <a:custGeom>
                <a:avLst/>
                <a:gdLst>
                  <a:gd name="connsiteX0" fmla="*/ 0 w 1340556"/>
                  <a:gd name="connsiteY0" fmla="*/ 1189143 h 1288265"/>
                  <a:gd name="connsiteX1" fmla="*/ 310444 w 1340556"/>
                  <a:gd name="connsiteY1" fmla="*/ 1189143 h 1288265"/>
                  <a:gd name="connsiteX2" fmla="*/ 776111 w 1340556"/>
                  <a:gd name="connsiteY2" fmla="*/ 159032 h 1288265"/>
                  <a:gd name="connsiteX3" fmla="*/ 1340556 w 1340556"/>
                  <a:gd name="connsiteY3" fmla="*/ 3810 h 1288265"/>
                  <a:gd name="connsiteX0" fmla="*/ 0 w 1340556"/>
                  <a:gd name="connsiteY0" fmla="*/ 1186354 h 1233692"/>
                  <a:gd name="connsiteX1" fmla="*/ 437444 w 1340556"/>
                  <a:gd name="connsiteY1" fmla="*/ 1073465 h 1233692"/>
                  <a:gd name="connsiteX2" fmla="*/ 776111 w 1340556"/>
                  <a:gd name="connsiteY2" fmla="*/ 156243 h 1233692"/>
                  <a:gd name="connsiteX3" fmla="*/ 1340556 w 1340556"/>
                  <a:gd name="connsiteY3" fmla="*/ 1021 h 1233692"/>
                  <a:gd name="connsiteX0" fmla="*/ 0 w 1340556"/>
                  <a:gd name="connsiteY0" fmla="*/ 1186354 h 1186354"/>
                  <a:gd name="connsiteX1" fmla="*/ 776111 w 1340556"/>
                  <a:gd name="connsiteY1" fmla="*/ 156243 h 1186354"/>
                  <a:gd name="connsiteX2" fmla="*/ 1340556 w 1340556"/>
                  <a:gd name="connsiteY2" fmla="*/ 1021 h 1186354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40556" h="1185333">
                    <a:moveTo>
                      <a:pt x="0" y="1185333"/>
                    </a:moveTo>
                    <a:cubicBezTo>
                      <a:pt x="658518" y="1171222"/>
                      <a:pt x="653815" y="14111"/>
                      <a:pt x="1340556" y="0"/>
                    </a:cubicBezTo>
                  </a:path>
                </a:pathLst>
              </a:custGeom>
              <a:effectLst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</p:grpSp>
      <p:sp>
        <p:nvSpPr>
          <p:cNvPr id="216" name="TextBox 215"/>
          <p:cNvSpPr txBox="1"/>
          <p:nvPr/>
        </p:nvSpPr>
        <p:spPr>
          <a:xfrm>
            <a:off x="4914232" y="2875311"/>
            <a:ext cx="16129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charset="0"/>
                <a:ea typeface="Consolas" charset="0"/>
                <a:cs typeface="Consolas" charset="0"/>
              </a:rPr>
              <a:t>Version 3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077498" y="2263591"/>
            <a:ext cx="400759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300" i="1" dirty="0">
                <a:latin typeface="Helvetica Neue Light" charset="0"/>
                <a:ea typeface="Helvetica Neue Light" charset="0"/>
                <a:cs typeface="Helvetica Neue Light" charset="0"/>
              </a:rPr>
              <a:t>Periodic retraining</a:t>
            </a:r>
          </a:p>
        </p:txBody>
      </p:sp>
      <p:sp>
        <p:nvSpPr>
          <p:cNvPr id="135" name="TextBox 134"/>
          <p:cNvSpPr txBox="1"/>
          <p:nvPr/>
        </p:nvSpPr>
        <p:spPr>
          <a:xfrm>
            <a:off x="6527153" y="4677413"/>
            <a:ext cx="514939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300" i="1" dirty="0">
                <a:latin typeface="Helvetica Neue Light" charset="0"/>
                <a:ea typeface="Helvetica Neue Light" charset="0"/>
                <a:cs typeface="Helvetica Neue Light" charset="0"/>
              </a:rPr>
              <a:t>Experiment with new models and frameworks</a:t>
            </a:r>
          </a:p>
        </p:txBody>
      </p:sp>
      <p:sp>
        <p:nvSpPr>
          <p:cNvPr id="136" name="Rectangle 135"/>
          <p:cNvSpPr/>
          <p:nvPr/>
        </p:nvSpPr>
        <p:spPr>
          <a:xfrm>
            <a:off x="600719" y="205576"/>
            <a:ext cx="10997397" cy="675637"/>
          </a:xfrm>
          <a:prstGeom prst="rect">
            <a:avLst/>
          </a:prstGeom>
          <a:solidFill>
            <a:schemeClr val="accent6">
              <a:lumMod val="50000"/>
            </a:schemeClr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Ins="274320" rtlCol="0" anchor="ctr"/>
          <a:lstStyle/>
          <a:p>
            <a:pPr algn="r"/>
            <a:r>
              <a:rPr lang="en-US" sz="3200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Model Selection Layer</a:t>
            </a:r>
          </a:p>
        </p:txBody>
      </p:sp>
      <p:sp>
        <p:nvSpPr>
          <p:cNvPr id="137" name="TextBox 136"/>
          <p:cNvSpPr txBox="1"/>
          <p:nvPr/>
        </p:nvSpPr>
        <p:spPr>
          <a:xfrm>
            <a:off x="801595" y="189526"/>
            <a:ext cx="60529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solidFill>
                  <a:schemeClr val="bg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Improve accuracy through </a:t>
            </a:r>
            <a:r>
              <a:rPr lang="en-US" sz="2000" b="1" i="1" dirty="0">
                <a:solidFill>
                  <a:schemeClr val="bg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bandit methods and ensembles</a:t>
            </a:r>
            <a:r>
              <a:rPr lang="en-US" sz="2000" i="1" dirty="0">
                <a:solidFill>
                  <a:schemeClr val="bg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, </a:t>
            </a:r>
            <a:r>
              <a:rPr lang="en-US" sz="2000" b="1" i="1" dirty="0">
                <a:solidFill>
                  <a:schemeClr val="bg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online learning,</a:t>
            </a:r>
            <a:r>
              <a:rPr lang="en-US" sz="2000" i="1" dirty="0">
                <a:solidFill>
                  <a:schemeClr val="bg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 and </a:t>
            </a:r>
            <a:r>
              <a:rPr lang="en-US" sz="2000" b="1" i="1" dirty="0">
                <a:solidFill>
                  <a:schemeClr val="bg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personalization</a:t>
            </a:r>
          </a:p>
        </p:txBody>
      </p:sp>
    </p:spTree>
    <p:extLst>
      <p:ext uri="{BB962C8B-B14F-4D97-AF65-F5344CB8AC3E}">
        <p14:creationId xmlns:p14="http://schemas.microsoft.com/office/powerpoint/2010/main" val="41532139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15" grpId="0"/>
      <p:bldP spid="216" grpId="0"/>
      <p:bldP spid="2" grpId="0"/>
      <p:bldP spid="135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" name="Group 103"/>
          <p:cNvGrpSpPr/>
          <p:nvPr/>
        </p:nvGrpSpPr>
        <p:grpSpPr>
          <a:xfrm>
            <a:off x="3455378" y="1400922"/>
            <a:ext cx="2678816" cy="1147872"/>
            <a:chOff x="1375861" y="2436346"/>
            <a:chExt cx="2678816" cy="1147872"/>
          </a:xfrm>
        </p:grpSpPr>
        <p:grpSp>
          <p:nvGrpSpPr>
            <p:cNvPr id="106" name="Group 105"/>
            <p:cNvGrpSpPr/>
            <p:nvPr/>
          </p:nvGrpSpPr>
          <p:grpSpPr>
            <a:xfrm>
              <a:off x="1375861" y="2436346"/>
              <a:ext cx="2678816" cy="1147872"/>
              <a:chOff x="3242587" y="1967773"/>
              <a:chExt cx="2678816" cy="1147872"/>
            </a:xfrm>
          </p:grpSpPr>
          <p:grpSp>
            <p:nvGrpSpPr>
              <p:cNvPr id="151" name="Group 150"/>
              <p:cNvGrpSpPr/>
              <p:nvPr/>
            </p:nvGrpSpPr>
            <p:grpSpPr>
              <a:xfrm>
                <a:off x="3242587" y="1967773"/>
                <a:ext cx="2428345" cy="1142916"/>
                <a:chOff x="3321171" y="1967773"/>
                <a:chExt cx="2428345" cy="1142916"/>
              </a:xfrm>
            </p:grpSpPr>
            <p:sp>
              <p:nvSpPr>
                <p:cNvPr id="153" name="Rectangle 152"/>
                <p:cNvSpPr/>
                <p:nvPr/>
              </p:nvSpPr>
              <p:spPr>
                <a:xfrm>
                  <a:off x="3321171" y="1967773"/>
                  <a:ext cx="2428345" cy="1142916"/>
                </a:xfrm>
                <a:prstGeom prst="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154" name="Picture 153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 rot="16200000">
                  <a:off x="3039967" y="2350277"/>
                  <a:ext cx="1009568" cy="365968"/>
                </a:xfrm>
                <a:prstGeom prst="rect">
                  <a:avLst/>
                </a:prstGeom>
              </p:spPr>
            </p:pic>
          </p:grpSp>
          <p:sp>
            <p:nvSpPr>
              <p:cNvPr id="152" name="Rectangle 151"/>
              <p:cNvSpPr/>
              <p:nvPr/>
            </p:nvSpPr>
            <p:spPr>
              <a:xfrm>
                <a:off x="5659297" y="1970025"/>
                <a:ext cx="262106" cy="1145620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7" name="Group 106"/>
            <p:cNvGrpSpPr/>
            <p:nvPr/>
          </p:nvGrpSpPr>
          <p:grpSpPr>
            <a:xfrm>
              <a:off x="2293516" y="2502080"/>
              <a:ext cx="1425519" cy="1011936"/>
              <a:chOff x="4012915" y="2055821"/>
              <a:chExt cx="3361299" cy="2386094"/>
            </a:xfrm>
          </p:grpSpPr>
          <p:cxnSp>
            <p:nvCxnSpPr>
              <p:cNvPr id="111" name="Straight Arrow Connector 110"/>
              <p:cNvCxnSpPr/>
              <p:nvPr/>
            </p:nvCxnSpPr>
            <p:spPr>
              <a:xfrm>
                <a:off x="5942928" y="3239934"/>
                <a:ext cx="1431286" cy="8936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112" name="Straight Arrow Connector 111"/>
              <p:cNvCxnSpPr/>
              <p:nvPr/>
            </p:nvCxnSpPr>
            <p:spPr>
              <a:xfrm>
                <a:off x="4287522" y="2193123"/>
                <a:ext cx="1655406" cy="1064682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113" name="Straight Arrow Connector 112"/>
              <p:cNvCxnSpPr/>
              <p:nvPr/>
            </p:nvCxnSpPr>
            <p:spPr>
              <a:xfrm>
                <a:off x="4287522" y="2720995"/>
                <a:ext cx="1655406" cy="527871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114" name="Straight Arrow Connector 113"/>
              <p:cNvCxnSpPr/>
              <p:nvPr/>
            </p:nvCxnSpPr>
            <p:spPr>
              <a:xfrm flipV="1">
                <a:off x="4287522" y="3239934"/>
                <a:ext cx="1655406" cy="8932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115" name="Straight Arrow Connector 114"/>
              <p:cNvCxnSpPr/>
              <p:nvPr/>
            </p:nvCxnSpPr>
            <p:spPr>
              <a:xfrm flipV="1">
                <a:off x="4287522" y="3248866"/>
                <a:ext cx="1636592" cy="527874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116" name="Straight Arrow Connector 115"/>
              <p:cNvCxnSpPr/>
              <p:nvPr/>
            </p:nvCxnSpPr>
            <p:spPr>
              <a:xfrm flipV="1">
                <a:off x="4287522" y="3257800"/>
                <a:ext cx="1636592" cy="1046813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grpSp>
            <p:nvGrpSpPr>
              <p:cNvPr id="117" name="Group 116"/>
              <p:cNvGrpSpPr/>
              <p:nvPr/>
            </p:nvGrpSpPr>
            <p:grpSpPr>
              <a:xfrm>
                <a:off x="4012915" y="2055821"/>
                <a:ext cx="274607" cy="2386094"/>
                <a:chOff x="4810479" y="726948"/>
                <a:chExt cx="228603" cy="1986366"/>
              </a:xfrm>
            </p:grpSpPr>
            <p:sp>
              <p:nvSpPr>
                <p:cNvPr id="140" name="Oval 139"/>
                <p:cNvSpPr/>
                <p:nvPr/>
              </p:nvSpPr>
              <p:spPr>
                <a:xfrm>
                  <a:off x="4810479" y="726948"/>
                  <a:ext cx="228603" cy="228601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147" name="Oval 146"/>
                <p:cNvSpPr/>
                <p:nvPr/>
              </p:nvSpPr>
              <p:spPr>
                <a:xfrm>
                  <a:off x="4810480" y="1605829"/>
                  <a:ext cx="228602" cy="228601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148" name="Oval 147"/>
                <p:cNvSpPr/>
                <p:nvPr/>
              </p:nvSpPr>
              <p:spPr>
                <a:xfrm>
                  <a:off x="4810479" y="2045271"/>
                  <a:ext cx="228603" cy="228601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149" name="Oval 148"/>
                <p:cNvSpPr/>
                <p:nvPr/>
              </p:nvSpPr>
              <p:spPr>
                <a:xfrm>
                  <a:off x="4810479" y="2484713"/>
                  <a:ext cx="228603" cy="228601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150" name="Oval 149"/>
                <p:cNvSpPr/>
                <p:nvPr/>
              </p:nvSpPr>
              <p:spPr>
                <a:xfrm>
                  <a:off x="4810479" y="1166389"/>
                  <a:ext cx="228603" cy="228601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</p:grpSp>
        </p:grpSp>
        <p:grpSp>
          <p:nvGrpSpPr>
            <p:cNvPr id="108" name="Group 107"/>
            <p:cNvGrpSpPr/>
            <p:nvPr/>
          </p:nvGrpSpPr>
          <p:grpSpPr>
            <a:xfrm>
              <a:off x="2605309" y="2607081"/>
              <a:ext cx="801933" cy="801934"/>
              <a:chOff x="5724072" y="7333"/>
              <a:chExt cx="2080007" cy="2080009"/>
            </a:xfrm>
          </p:grpSpPr>
          <p:sp>
            <p:nvSpPr>
              <p:cNvPr id="109" name="Oval 108"/>
              <p:cNvSpPr/>
              <p:nvPr/>
            </p:nvSpPr>
            <p:spPr>
              <a:xfrm>
                <a:off x="5724072" y="7333"/>
                <a:ext cx="2080007" cy="2080009"/>
              </a:xfrm>
              <a:prstGeom prst="ellipse">
                <a:avLst/>
              </a:prstGeom>
              <a:solidFill>
                <a:schemeClr val="bg1"/>
              </a:solidFill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10" name="Freeform 109"/>
              <p:cNvSpPr/>
              <p:nvPr/>
            </p:nvSpPr>
            <p:spPr>
              <a:xfrm>
                <a:off x="6230972" y="573468"/>
                <a:ext cx="1066207" cy="947739"/>
              </a:xfrm>
              <a:custGeom>
                <a:avLst/>
                <a:gdLst>
                  <a:gd name="connsiteX0" fmla="*/ 0 w 1340556"/>
                  <a:gd name="connsiteY0" fmla="*/ 1189143 h 1288265"/>
                  <a:gd name="connsiteX1" fmla="*/ 310444 w 1340556"/>
                  <a:gd name="connsiteY1" fmla="*/ 1189143 h 1288265"/>
                  <a:gd name="connsiteX2" fmla="*/ 776111 w 1340556"/>
                  <a:gd name="connsiteY2" fmla="*/ 159032 h 1288265"/>
                  <a:gd name="connsiteX3" fmla="*/ 1340556 w 1340556"/>
                  <a:gd name="connsiteY3" fmla="*/ 3810 h 1288265"/>
                  <a:gd name="connsiteX0" fmla="*/ 0 w 1340556"/>
                  <a:gd name="connsiteY0" fmla="*/ 1186354 h 1233692"/>
                  <a:gd name="connsiteX1" fmla="*/ 437444 w 1340556"/>
                  <a:gd name="connsiteY1" fmla="*/ 1073465 h 1233692"/>
                  <a:gd name="connsiteX2" fmla="*/ 776111 w 1340556"/>
                  <a:gd name="connsiteY2" fmla="*/ 156243 h 1233692"/>
                  <a:gd name="connsiteX3" fmla="*/ 1340556 w 1340556"/>
                  <a:gd name="connsiteY3" fmla="*/ 1021 h 1233692"/>
                  <a:gd name="connsiteX0" fmla="*/ 0 w 1340556"/>
                  <a:gd name="connsiteY0" fmla="*/ 1186354 h 1186354"/>
                  <a:gd name="connsiteX1" fmla="*/ 776111 w 1340556"/>
                  <a:gd name="connsiteY1" fmla="*/ 156243 h 1186354"/>
                  <a:gd name="connsiteX2" fmla="*/ 1340556 w 1340556"/>
                  <a:gd name="connsiteY2" fmla="*/ 1021 h 1186354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40556" h="1185333">
                    <a:moveTo>
                      <a:pt x="0" y="1185333"/>
                    </a:moveTo>
                    <a:cubicBezTo>
                      <a:pt x="658518" y="1171222"/>
                      <a:pt x="653815" y="14111"/>
                      <a:pt x="1340556" y="0"/>
                    </a:cubicBezTo>
                  </a:path>
                </a:pathLst>
              </a:custGeom>
              <a:effectLst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</p:grpSp>
      <p:grpSp>
        <p:nvGrpSpPr>
          <p:cNvPr id="177" name="Group 176"/>
          <p:cNvGrpSpPr/>
          <p:nvPr/>
        </p:nvGrpSpPr>
        <p:grpSpPr>
          <a:xfrm>
            <a:off x="3453380" y="5050987"/>
            <a:ext cx="2680814" cy="1145620"/>
            <a:chOff x="1377380" y="4839922"/>
            <a:chExt cx="2680814" cy="1145620"/>
          </a:xfrm>
        </p:grpSpPr>
        <p:grpSp>
          <p:nvGrpSpPr>
            <p:cNvPr id="178" name="Group 177"/>
            <p:cNvGrpSpPr/>
            <p:nvPr/>
          </p:nvGrpSpPr>
          <p:grpSpPr>
            <a:xfrm>
              <a:off x="1377380" y="4839922"/>
              <a:ext cx="2680814" cy="1145620"/>
              <a:chOff x="3244106" y="4371349"/>
              <a:chExt cx="2680814" cy="1145620"/>
            </a:xfrm>
          </p:grpSpPr>
          <p:grpSp>
            <p:nvGrpSpPr>
              <p:cNvPr id="195" name="Group 194"/>
              <p:cNvGrpSpPr/>
              <p:nvPr/>
            </p:nvGrpSpPr>
            <p:grpSpPr>
              <a:xfrm>
                <a:off x="3244106" y="4371349"/>
                <a:ext cx="2428345" cy="1142916"/>
                <a:chOff x="3322690" y="4357061"/>
                <a:chExt cx="2428345" cy="1142916"/>
              </a:xfrm>
            </p:grpSpPr>
            <p:sp>
              <p:nvSpPr>
                <p:cNvPr id="197" name="Rectangle 196"/>
                <p:cNvSpPr/>
                <p:nvPr/>
              </p:nvSpPr>
              <p:spPr>
                <a:xfrm>
                  <a:off x="3322690" y="4357061"/>
                  <a:ext cx="2428345" cy="1142916"/>
                </a:xfrm>
                <a:prstGeom prst="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8" name="Rectangle 197"/>
                <p:cNvSpPr/>
                <p:nvPr/>
              </p:nvSpPr>
              <p:spPr>
                <a:xfrm rot="16200000">
                  <a:off x="3175661" y="4650364"/>
                  <a:ext cx="929293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2800" dirty="0" err="1">
                      <a:solidFill>
                        <a:schemeClr val="accent2">
                          <a:lumMod val="50000"/>
                        </a:schemeClr>
                      </a:solidFill>
                      <a:latin typeface="Beirut" charset="-78"/>
                      <a:ea typeface="Beirut" charset="-78"/>
                      <a:cs typeface="Beirut" charset="-78"/>
                    </a:rPr>
                    <a:t>Caffe</a:t>
                  </a:r>
                  <a:endParaRPr lang="en-US" sz="2800" dirty="0">
                    <a:solidFill>
                      <a:schemeClr val="accent2">
                        <a:lumMod val="50000"/>
                      </a:schemeClr>
                    </a:solidFill>
                    <a:latin typeface="Beirut" charset="-78"/>
                    <a:ea typeface="Beirut" charset="-78"/>
                    <a:cs typeface="Beirut" charset="-78"/>
                  </a:endParaRPr>
                </a:p>
              </p:txBody>
            </p:sp>
          </p:grpSp>
          <p:sp>
            <p:nvSpPr>
              <p:cNvPr id="196" name="Rectangle 195"/>
              <p:cNvSpPr/>
              <p:nvPr/>
            </p:nvSpPr>
            <p:spPr>
              <a:xfrm>
                <a:off x="5662814" y="4371349"/>
                <a:ext cx="262106" cy="1145620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9" name="Group 178"/>
            <p:cNvGrpSpPr/>
            <p:nvPr/>
          </p:nvGrpSpPr>
          <p:grpSpPr>
            <a:xfrm>
              <a:off x="2293516" y="4909362"/>
              <a:ext cx="1425519" cy="1011936"/>
              <a:chOff x="4012915" y="2055821"/>
              <a:chExt cx="3361299" cy="2386094"/>
            </a:xfrm>
          </p:grpSpPr>
          <p:cxnSp>
            <p:nvCxnSpPr>
              <p:cNvPr id="183" name="Straight Arrow Connector 182"/>
              <p:cNvCxnSpPr/>
              <p:nvPr/>
            </p:nvCxnSpPr>
            <p:spPr>
              <a:xfrm>
                <a:off x="5942928" y="3239934"/>
                <a:ext cx="1431286" cy="8936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184" name="Straight Arrow Connector 183"/>
              <p:cNvCxnSpPr/>
              <p:nvPr/>
            </p:nvCxnSpPr>
            <p:spPr>
              <a:xfrm>
                <a:off x="4287522" y="2193123"/>
                <a:ext cx="1655406" cy="1064682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185" name="Straight Arrow Connector 184"/>
              <p:cNvCxnSpPr/>
              <p:nvPr/>
            </p:nvCxnSpPr>
            <p:spPr>
              <a:xfrm>
                <a:off x="4287522" y="2720995"/>
                <a:ext cx="1655406" cy="527871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186" name="Straight Arrow Connector 185"/>
              <p:cNvCxnSpPr/>
              <p:nvPr/>
            </p:nvCxnSpPr>
            <p:spPr>
              <a:xfrm flipV="1">
                <a:off x="4287522" y="3239934"/>
                <a:ext cx="1655406" cy="8932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187" name="Straight Arrow Connector 186"/>
              <p:cNvCxnSpPr/>
              <p:nvPr/>
            </p:nvCxnSpPr>
            <p:spPr>
              <a:xfrm flipV="1">
                <a:off x="4287522" y="3248866"/>
                <a:ext cx="1636592" cy="527874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188" name="Straight Arrow Connector 187"/>
              <p:cNvCxnSpPr/>
              <p:nvPr/>
            </p:nvCxnSpPr>
            <p:spPr>
              <a:xfrm flipV="1">
                <a:off x="4287522" y="3257800"/>
                <a:ext cx="1636592" cy="1046813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grpSp>
            <p:nvGrpSpPr>
              <p:cNvPr id="189" name="Group 188"/>
              <p:cNvGrpSpPr/>
              <p:nvPr/>
            </p:nvGrpSpPr>
            <p:grpSpPr>
              <a:xfrm>
                <a:off x="4012915" y="2055821"/>
                <a:ext cx="274607" cy="2386094"/>
                <a:chOff x="4810479" y="726948"/>
                <a:chExt cx="228603" cy="1986366"/>
              </a:xfrm>
            </p:grpSpPr>
            <p:sp>
              <p:nvSpPr>
                <p:cNvPr id="190" name="Oval 189"/>
                <p:cNvSpPr/>
                <p:nvPr/>
              </p:nvSpPr>
              <p:spPr>
                <a:xfrm>
                  <a:off x="4810479" y="726948"/>
                  <a:ext cx="228603" cy="228601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191" name="Oval 190"/>
                <p:cNvSpPr/>
                <p:nvPr/>
              </p:nvSpPr>
              <p:spPr>
                <a:xfrm>
                  <a:off x="4810480" y="1605829"/>
                  <a:ext cx="228602" cy="228601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192" name="Oval 191"/>
                <p:cNvSpPr/>
                <p:nvPr/>
              </p:nvSpPr>
              <p:spPr>
                <a:xfrm>
                  <a:off x="4810479" y="2045271"/>
                  <a:ext cx="228603" cy="228601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193" name="Oval 192"/>
                <p:cNvSpPr/>
                <p:nvPr/>
              </p:nvSpPr>
              <p:spPr>
                <a:xfrm>
                  <a:off x="4810479" y="2484713"/>
                  <a:ext cx="228603" cy="228601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194" name="Oval 193"/>
                <p:cNvSpPr/>
                <p:nvPr/>
              </p:nvSpPr>
              <p:spPr>
                <a:xfrm>
                  <a:off x="4810479" y="1166389"/>
                  <a:ext cx="228603" cy="228601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</p:grpSp>
        </p:grpSp>
        <p:grpSp>
          <p:nvGrpSpPr>
            <p:cNvPr id="180" name="Group 179"/>
            <p:cNvGrpSpPr/>
            <p:nvPr/>
          </p:nvGrpSpPr>
          <p:grpSpPr>
            <a:xfrm>
              <a:off x="2605309" y="5014363"/>
              <a:ext cx="801933" cy="801934"/>
              <a:chOff x="5724072" y="7333"/>
              <a:chExt cx="2080007" cy="2080009"/>
            </a:xfrm>
          </p:grpSpPr>
          <p:sp>
            <p:nvSpPr>
              <p:cNvPr id="181" name="Oval 180"/>
              <p:cNvSpPr/>
              <p:nvPr/>
            </p:nvSpPr>
            <p:spPr>
              <a:xfrm>
                <a:off x="5724072" y="7333"/>
                <a:ext cx="2080007" cy="2080009"/>
              </a:xfrm>
              <a:prstGeom prst="ellipse">
                <a:avLst/>
              </a:prstGeom>
              <a:solidFill>
                <a:schemeClr val="bg1"/>
              </a:solidFill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82" name="Freeform 181"/>
              <p:cNvSpPr/>
              <p:nvPr/>
            </p:nvSpPr>
            <p:spPr>
              <a:xfrm>
                <a:off x="6230972" y="573468"/>
                <a:ext cx="1066207" cy="947739"/>
              </a:xfrm>
              <a:custGeom>
                <a:avLst/>
                <a:gdLst>
                  <a:gd name="connsiteX0" fmla="*/ 0 w 1340556"/>
                  <a:gd name="connsiteY0" fmla="*/ 1189143 h 1288265"/>
                  <a:gd name="connsiteX1" fmla="*/ 310444 w 1340556"/>
                  <a:gd name="connsiteY1" fmla="*/ 1189143 h 1288265"/>
                  <a:gd name="connsiteX2" fmla="*/ 776111 w 1340556"/>
                  <a:gd name="connsiteY2" fmla="*/ 159032 h 1288265"/>
                  <a:gd name="connsiteX3" fmla="*/ 1340556 w 1340556"/>
                  <a:gd name="connsiteY3" fmla="*/ 3810 h 1288265"/>
                  <a:gd name="connsiteX0" fmla="*/ 0 w 1340556"/>
                  <a:gd name="connsiteY0" fmla="*/ 1186354 h 1233692"/>
                  <a:gd name="connsiteX1" fmla="*/ 437444 w 1340556"/>
                  <a:gd name="connsiteY1" fmla="*/ 1073465 h 1233692"/>
                  <a:gd name="connsiteX2" fmla="*/ 776111 w 1340556"/>
                  <a:gd name="connsiteY2" fmla="*/ 156243 h 1233692"/>
                  <a:gd name="connsiteX3" fmla="*/ 1340556 w 1340556"/>
                  <a:gd name="connsiteY3" fmla="*/ 1021 h 1233692"/>
                  <a:gd name="connsiteX0" fmla="*/ 0 w 1340556"/>
                  <a:gd name="connsiteY0" fmla="*/ 1186354 h 1186354"/>
                  <a:gd name="connsiteX1" fmla="*/ 776111 w 1340556"/>
                  <a:gd name="connsiteY1" fmla="*/ 156243 h 1186354"/>
                  <a:gd name="connsiteX2" fmla="*/ 1340556 w 1340556"/>
                  <a:gd name="connsiteY2" fmla="*/ 1021 h 1186354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40556" h="1185333">
                    <a:moveTo>
                      <a:pt x="0" y="1185333"/>
                    </a:moveTo>
                    <a:cubicBezTo>
                      <a:pt x="658518" y="1171222"/>
                      <a:pt x="653815" y="14111"/>
                      <a:pt x="1340556" y="0"/>
                    </a:cubicBezTo>
                  </a:path>
                </a:pathLst>
              </a:custGeom>
              <a:effectLst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</p:grpSp>
      <p:grpSp>
        <p:nvGrpSpPr>
          <p:cNvPr id="199" name="Group 198"/>
          <p:cNvGrpSpPr/>
          <p:nvPr/>
        </p:nvGrpSpPr>
        <p:grpSpPr>
          <a:xfrm>
            <a:off x="2637474" y="3403444"/>
            <a:ext cx="3493203" cy="1581527"/>
            <a:chOff x="561474" y="3192379"/>
            <a:chExt cx="3493203" cy="1581527"/>
          </a:xfrm>
        </p:grpSpPr>
        <p:grpSp>
          <p:nvGrpSpPr>
            <p:cNvPr id="200" name="Group 199"/>
            <p:cNvGrpSpPr/>
            <p:nvPr/>
          </p:nvGrpSpPr>
          <p:grpSpPr>
            <a:xfrm>
              <a:off x="1376663" y="3627667"/>
              <a:ext cx="2678014" cy="1146239"/>
              <a:chOff x="3243389" y="3159094"/>
              <a:chExt cx="2678014" cy="1146239"/>
            </a:xfrm>
          </p:grpSpPr>
          <p:grpSp>
            <p:nvGrpSpPr>
              <p:cNvPr id="218" name="Group 217"/>
              <p:cNvGrpSpPr/>
              <p:nvPr/>
            </p:nvGrpSpPr>
            <p:grpSpPr>
              <a:xfrm>
                <a:off x="3243389" y="3162417"/>
                <a:ext cx="2428345" cy="1142916"/>
                <a:chOff x="3321973" y="3162815"/>
                <a:chExt cx="2428345" cy="1142916"/>
              </a:xfrm>
            </p:grpSpPr>
            <p:sp>
              <p:nvSpPr>
                <p:cNvPr id="220" name="Rectangle 219"/>
                <p:cNvSpPr/>
                <p:nvPr/>
              </p:nvSpPr>
              <p:spPr>
                <a:xfrm>
                  <a:off x="3321973" y="3162815"/>
                  <a:ext cx="2428345" cy="1142916"/>
                </a:xfrm>
                <a:prstGeom prst="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221" name="Picture 220"/>
                <p:cNvPicPr>
                  <a:picLocks noChangeAspect="1"/>
                </p:cNvPicPr>
                <p:nvPr/>
              </p:nvPicPr>
              <p:blipFill>
                <a:blip r:embed="rId4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3273478" y="3314519"/>
                  <a:ext cx="954464" cy="777888"/>
                </a:xfrm>
                <a:prstGeom prst="rect">
                  <a:avLst/>
                </a:prstGeom>
              </p:spPr>
            </p:pic>
          </p:grpSp>
          <p:sp>
            <p:nvSpPr>
              <p:cNvPr id="219" name="Rectangle 218"/>
              <p:cNvSpPr/>
              <p:nvPr/>
            </p:nvSpPr>
            <p:spPr>
              <a:xfrm>
                <a:off x="5659297" y="3159094"/>
                <a:ext cx="262106" cy="1145620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1" name="Group 200"/>
            <p:cNvGrpSpPr/>
            <p:nvPr/>
          </p:nvGrpSpPr>
          <p:grpSpPr>
            <a:xfrm>
              <a:off x="2293516" y="3703730"/>
              <a:ext cx="1425519" cy="1011936"/>
              <a:chOff x="4012915" y="2055821"/>
              <a:chExt cx="3361299" cy="2386094"/>
            </a:xfrm>
          </p:grpSpPr>
          <p:cxnSp>
            <p:nvCxnSpPr>
              <p:cNvPr id="206" name="Straight Arrow Connector 205"/>
              <p:cNvCxnSpPr/>
              <p:nvPr/>
            </p:nvCxnSpPr>
            <p:spPr>
              <a:xfrm>
                <a:off x="5942928" y="3239934"/>
                <a:ext cx="1431286" cy="8936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207" name="Straight Arrow Connector 206"/>
              <p:cNvCxnSpPr/>
              <p:nvPr/>
            </p:nvCxnSpPr>
            <p:spPr>
              <a:xfrm>
                <a:off x="4287522" y="2193123"/>
                <a:ext cx="1655406" cy="1064682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208" name="Straight Arrow Connector 207"/>
              <p:cNvCxnSpPr/>
              <p:nvPr/>
            </p:nvCxnSpPr>
            <p:spPr>
              <a:xfrm>
                <a:off x="4287522" y="2720995"/>
                <a:ext cx="1655406" cy="527871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209" name="Straight Arrow Connector 208"/>
              <p:cNvCxnSpPr/>
              <p:nvPr/>
            </p:nvCxnSpPr>
            <p:spPr>
              <a:xfrm flipV="1">
                <a:off x="4287522" y="3239934"/>
                <a:ext cx="1655406" cy="8932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210" name="Straight Arrow Connector 209"/>
              <p:cNvCxnSpPr/>
              <p:nvPr/>
            </p:nvCxnSpPr>
            <p:spPr>
              <a:xfrm flipV="1">
                <a:off x="4287522" y="3248866"/>
                <a:ext cx="1636592" cy="527874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211" name="Straight Arrow Connector 210"/>
              <p:cNvCxnSpPr/>
              <p:nvPr/>
            </p:nvCxnSpPr>
            <p:spPr>
              <a:xfrm flipV="1">
                <a:off x="4287522" y="3257800"/>
                <a:ext cx="1636592" cy="1046813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grpSp>
            <p:nvGrpSpPr>
              <p:cNvPr id="212" name="Group 211"/>
              <p:cNvGrpSpPr/>
              <p:nvPr/>
            </p:nvGrpSpPr>
            <p:grpSpPr>
              <a:xfrm>
                <a:off x="4012915" y="2055821"/>
                <a:ext cx="274607" cy="2386094"/>
                <a:chOff x="4810479" y="726948"/>
                <a:chExt cx="228603" cy="1986366"/>
              </a:xfrm>
            </p:grpSpPr>
            <p:sp>
              <p:nvSpPr>
                <p:cNvPr id="213" name="Oval 212"/>
                <p:cNvSpPr/>
                <p:nvPr/>
              </p:nvSpPr>
              <p:spPr>
                <a:xfrm>
                  <a:off x="4810479" y="726948"/>
                  <a:ext cx="228603" cy="228601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214" name="Oval 213"/>
                <p:cNvSpPr/>
                <p:nvPr/>
              </p:nvSpPr>
              <p:spPr>
                <a:xfrm>
                  <a:off x="4810480" y="1605829"/>
                  <a:ext cx="228602" cy="228601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215" name="Oval 214"/>
                <p:cNvSpPr/>
                <p:nvPr/>
              </p:nvSpPr>
              <p:spPr>
                <a:xfrm>
                  <a:off x="4810479" y="2045271"/>
                  <a:ext cx="228603" cy="228601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216" name="Oval 215"/>
                <p:cNvSpPr/>
                <p:nvPr/>
              </p:nvSpPr>
              <p:spPr>
                <a:xfrm>
                  <a:off x="4810479" y="2484713"/>
                  <a:ext cx="228603" cy="228601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217" name="Oval 216"/>
                <p:cNvSpPr/>
                <p:nvPr/>
              </p:nvSpPr>
              <p:spPr>
                <a:xfrm>
                  <a:off x="4810479" y="1166389"/>
                  <a:ext cx="228603" cy="228601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</p:grpSp>
        </p:grpSp>
        <p:grpSp>
          <p:nvGrpSpPr>
            <p:cNvPr id="202" name="Group 201"/>
            <p:cNvGrpSpPr/>
            <p:nvPr/>
          </p:nvGrpSpPr>
          <p:grpSpPr>
            <a:xfrm>
              <a:off x="2605309" y="3808731"/>
              <a:ext cx="801933" cy="801934"/>
              <a:chOff x="5724072" y="7333"/>
              <a:chExt cx="2080007" cy="2080009"/>
            </a:xfrm>
          </p:grpSpPr>
          <p:sp>
            <p:nvSpPr>
              <p:cNvPr id="204" name="Oval 203"/>
              <p:cNvSpPr/>
              <p:nvPr/>
            </p:nvSpPr>
            <p:spPr>
              <a:xfrm>
                <a:off x="5724072" y="7333"/>
                <a:ext cx="2080007" cy="2080009"/>
              </a:xfrm>
              <a:prstGeom prst="ellipse">
                <a:avLst/>
              </a:prstGeom>
              <a:solidFill>
                <a:schemeClr val="bg1"/>
              </a:solidFill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205" name="Freeform 204"/>
              <p:cNvSpPr/>
              <p:nvPr/>
            </p:nvSpPr>
            <p:spPr>
              <a:xfrm>
                <a:off x="6230972" y="573468"/>
                <a:ext cx="1066207" cy="947739"/>
              </a:xfrm>
              <a:custGeom>
                <a:avLst/>
                <a:gdLst>
                  <a:gd name="connsiteX0" fmla="*/ 0 w 1340556"/>
                  <a:gd name="connsiteY0" fmla="*/ 1189143 h 1288265"/>
                  <a:gd name="connsiteX1" fmla="*/ 310444 w 1340556"/>
                  <a:gd name="connsiteY1" fmla="*/ 1189143 h 1288265"/>
                  <a:gd name="connsiteX2" fmla="*/ 776111 w 1340556"/>
                  <a:gd name="connsiteY2" fmla="*/ 159032 h 1288265"/>
                  <a:gd name="connsiteX3" fmla="*/ 1340556 w 1340556"/>
                  <a:gd name="connsiteY3" fmla="*/ 3810 h 1288265"/>
                  <a:gd name="connsiteX0" fmla="*/ 0 w 1340556"/>
                  <a:gd name="connsiteY0" fmla="*/ 1186354 h 1233692"/>
                  <a:gd name="connsiteX1" fmla="*/ 437444 w 1340556"/>
                  <a:gd name="connsiteY1" fmla="*/ 1073465 h 1233692"/>
                  <a:gd name="connsiteX2" fmla="*/ 776111 w 1340556"/>
                  <a:gd name="connsiteY2" fmla="*/ 156243 h 1233692"/>
                  <a:gd name="connsiteX3" fmla="*/ 1340556 w 1340556"/>
                  <a:gd name="connsiteY3" fmla="*/ 1021 h 1233692"/>
                  <a:gd name="connsiteX0" fmla="*/ 0 w 1340556"/>
                  <a:gd name="connsiteY0" fmla="*/ 1186354 h 1186354"/>
                  <a:gd name="connsiteX1" fmla="*/ 776111 w 1340556"/>
                  <a:gd name="connsiteY1" fmla="*/ 156243 h 1186354"/>
                  <a:gd name="connsiteX2" fmla="*/ 1340556 w 1340556"/>
                  <a:gd name="connsiteY2" fmla="*/ 1021 h 1186354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40556" h="1185333">
                    <a:moveTo>
                      <a:pt x="0" y="1185333"/>
                    </a:moveTo>
                    <a:cubicBezTo>
                      <a:pt x="658518" y="1171222"/>
                      <a:pt x="653815" y="14111"/>
                      <a:pt x="1340556" y="0"/>
                    </a:cubicBezTo>
                  </a:path>
                </a:pathLst>
              </a:custGeom>
              <a:effectLst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sp>
          <p:nvSpPr>
            <p:cNvPr id="203" name="TextBox 202"/>
            <p:cNvSpPr txBox="1"/>
            <p:nvPr/>
          </p:nvSpPr>
          <p:spPr>
            <a:xfrm>
              <a:off x="561474" y="3192379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</p:grpSp>
      <p:grpSp>
        <p:nvGrpSpPr>
          <p:cNvPr id="155" name="Group 154"/>
          <p:cNvGrpSpPr/>
          <p:nvPr/>
        </p:nvGrpSpPr>
        <p:grpSpPr>
          <a:xfrm>
            <a:off x="3443703" y="2636083"/>
            <a:ext cx="2678816" cy="1147872"/>
            <a:chOff x="1375861" y="2436346"/>
            <a:chExt cx="2678816" cy="1147872"/>
          </a:xfrm>
        </p:grpSpPr>
        <p:grpSp>
          <p:nvGrpSpPr>
            <p:cNvPr id="156" name="Group 155"/>
            <p:cNvGrpSpPr/>
            <p:nvPr/>
          </p:nvGrpSpPr>
          <p:grpSpPr>
            <a:xfrm>
              <a:off x="1375861" y="2436346"/>
              <a:ext cx="2678816" cy="1147872"/>
              <a:chOff x="3242587" y="1967773"/>
              <a:chExt cx="2678816" cy="1147872"/>
            </a:xfrm>
          </p:grpSpPr>
          <p:grpSp>
            <p:nvGrpSpPr>
              <p:cNvPr id="173" name="Group 172"/>
              <p:cNvGrpSpPr/>
              <p:nvPr/>
            </p:nvGrpSpPr>
            <p:grpSpPr>
              <a:xfrm>
                <a:off x="3242587" y="1967773"/>
                <a:ext cx="2428345" cy="1142916"/>
                <a:chOff x="3321171" y="1967773"/>
                <a:chExt cx="2428345" cy="1142916"/>
              </a:xfrm>
            </p:grpSpPr>
            <p:sp>
              <p:nvSpPr>
                <p:cNvPr id="175" name="Rectangle 174"/>
                <p:cNvSpPr/>
                <p:nvPr/>
              </p:nvSpPr>
              <p:spPr>
                <a:xfrm>
                  <a:off x="3321171" y="1967773"/>
                  <a:ext cx="2428345" cy="1142916"/>
                </a:xfrm>
                <a:prstGeom prst="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176" name="Picture 175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 rot="16200000">
                  <a:off x="3039967" y="2350277"/>
                  <a:ext cx="1009568" cy="365968"/>
                </a:xfrm>
                <a:prstGeom prst="rect">
                  <a:avLst/>
                </a:prstGeom>
              </p:spPr>
            </p:pic>
          </p:grpSp>
          <p:sp>
            <p:nvSpPr>
              <p:cNvPr id="174" name="Rectangle 173"/>
              <p:cNvSpPr/>
              <p:nvPr/>
            </p:nvSpPr>
            <p:spPr>
              <a:xfrm>
                <a:off x="5659297" y="1970025"/>
                <a:ext cx="262106" cy="1145620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7" name="Group 156"/>
            <p:cNvGrpSpPr/>
            <p:nvPr/>
          </p:nvGrpSpPr>
          <p:grpSpPr>
            <a:xfrm>
              <a:off x="2293516" y="2502080"/>
              <a:ext cx="1425519" cy="1011936"/>
              <a:chOff x="4012915" y="2055821"/>
              <a:chExt cx="3361299" cy="2386094"/>
            </a:xfrm>
          </p:grpSpPr>
          <p:cxnSp>
            <p:nvCxnSpPr>
              <p:cNvPr id="161" name="Straight Arrow Connector 160"/>
              <p:cNvCxnSpPr/>
              <p:nvPr/>
            </p:nvCxnSpPr>
            <p:spPr>
              <a:xfrm>
                <a:off x="5942928" y="3239934"/>
                <a:ext cx="1431286" cy="8936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162" name="Straight Arrow Connector 161"/>
              <p:cNvCxnSpPr/>
              <p:nvPr/>
            </p:nvCxnSpPr>
            <p:spPr>
              <a:xfrm>
                <a:off x="4287522" y="2193123"/>
                <a:ext cx="1655406" cy="1064682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163" name="Straight Arrow Connector 162"/>
              <p:cNvCxnSpPr/>
              <p:nvPr/>
            </p:nvCxnSpPr>
            <p:spPr>
              <a:xfrm>
                <a:off x="4287522" y="2720995"/>
                <a:ext cx="1655406" cy="527871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164" name="Straight Arrow Connector 163"/>
              <p:cNvCxnSpPr/>
              <p:nvPr/>
            </p:nvCxnSpPr>
            <p:spPr>
              <a:xfrm flipV="1">
                <a:off x="4287522" y="3239934"/>
                <a:ext cx="1655406" cy="8932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165" name="Straight Arrow Connector 164"/>
              <p:cNvCxnSpPr/>
              <p:nvPr/>
            </p:nvCxnSpPr>
            <p:spPr>
              <a:xfrm flipV="1">
                <a:off x="4287522" y="3248866"/>
                <a:ext cx="1636592" cy="527874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166" name="Straight Arrow Connector 165"/>
              <p:cNvCxnSpPr/>
              <p:nvPr/>
            </p:nvCxnSpPr>
            <p:spPr>
              <a:xfrm flipV="1">
                <a:off x="4287522" y="3257800"/>
                <a:ext cx="1636592" cy="1046813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grpSp>
            <p:nvGrpSpPr>
              <p:cNvPr id="167" name="Group 166"/>
              <p:cNvGrpSpPr/>
              <p:nvPr/>
            </p:nvGrpSpPr>
            <p:grpSpPr>
              <a:xfrm>
                <a:off x="4012915" y="2055821"/>
                <a:ext cx="274607" cy="2386094"/>
                <a:chOff x="4810479" y="726948"/>
                <a:chExt cx="228603" cy="1986366"/>
              </a:xfrm>
            </p:grpSpPr>
            <p:sp>
              <p:nvSpPr>
                <p:cNvPr id="168" name="Oval 167"/>
                <p:cNvSpPr/>
                <p:nvPr/>
              </p:nvSpPr>
              <p:spPr>
                <a:xfrm>
                  <a:off x="4810479" y="726948"/>
                  <a:ext cx="228603" cy="228601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169" name="Oval 168"/>
                <p:cNvSpPr/>
                <p:nvPr/>
              </p:nvSpPr>
              <p:spPr>
                <a:xfrm>
                  <a:off x="4810480" y="1605829"/>
                  <a:ext cx="228602" cy="228601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170" name="Oval 169"/>
                <p:cNvSpPr/>
                <p:nvPr/>
              </p:nvSpPr>
              <p:spPr>
                <a:xfrm>
                  <a:off x="4810479" y="2045271"/>
                  <a:ext cx="228603" cy="228601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171" name="Oval 170"/>
                <p:cNvSpPr/>
                <p:nvPr/>
              </p:nvSpPr>
              <p:spPr>
                <a:xfrm>
                  <a:off x="4810479" y="2484713"/>
                  <a:ext cx="228603" cy="228601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172" name="Oval 171"/>
                <p:cNvSpPr/>
                <p:nvPr/>
              </p:nvSpPr>
              <p:spPr>
                <a:xfrm>
                  <a:off x="4810479" y="1166389"/>
                  <a:ext cx="228603" cy="228601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</p:grpSp>
        </p:grpSp>
        <p:grpSp>
          <p:nvGrpSpPr>
            <p:cNvPr id="158" name="Group 157"/>
            <p:cNvGrpSpPr/>
            <p:nvPr/>
          </p:nvGrpSpPr>
          <p:grpSpPr>
            <a:xfrm>
              <a:off x="2605309" y="2607081"/>
              <a:ext cx="801933" cy="801934"/>
              <a:chOff x="5724072" y="7333"/>
              <a:chExt cx="2080007" cy="2080009"/>
            </a:xfrm>
          </p:grpSpPr>
          <p:sp>
            <p:nvSpPr>
              <p:cNvPr id="159" name="Oval 158"/>
              <p:cNvSpPr/>
              <p:nvPr/>
            </p:nvSpPr>
            <p:spPr>
              <a:xfrm>
                <a:off x="5724072" y="7333"/>
                <a:ext cx="2080007" cy="2080009"/>
              </a:xfrm>
              <a:prstGeom prst="ellipse">
                <a:avLst/>
              </a:prstGeom>
              <a:solidFill>
                <a:schemeClr val="bg1"/>
              </a:solidFill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60" name="Freeform 159"/>
              <p:cNvSpPr/>
              <p:nvPr/>
            </p:nvSpPr>
            <p:spPr>
              <a:xfrm>
                <a:off x="6230972" y="573468"/>
                <a:ext cx="1066207" cy="947739"/>
              </a:xfrm>
              <a:custGeom>
                <a:avLst/>
                <a:gdLst>
                  <a:gd name="connsiteX0" fmla="*/ 0 w 1340556"/>
                  <a:gd name="connsiteY0" fmla="*/ 1189143 h 1288265"/>
                  <a:gd name="connsiteX1" fmla="*/ 310444 w 1340556"/>
                  <a:gd name="connsiteY1" fmla="*/ 1189143 h 1288265"/>
                  <a:gd name="connsiteX2" fmla="*/ 776111 w 1340556"/>
                  <a:gd name="connsiteY2" fmla="*/ 159032 h 1288265"/>
                  <a:gd name="connsiteX3" fmla="*/ 1340556 w 1340556"/>
                  <a:gd name="connsiteY3" fmla="*/ 3810 h 1288265"/>
                  <a:gd name="connsiteX0" fmla="*/ 0 w 1340556"/>
                  <a:gd name="connsiteY0" fmla="*/ 1186354 h 1233692"/>
                  <a:gd name="connsiteX1" fmla="*/ 437444 w 1340556"/>
                  <a:gd name="connsiteY1" fmla="*/ 1073465 h 1233692"/>
                  <a:gd name="connsiteX2" fmla="*/ 776111 w 1340556"/>
                  <a:gd name="connsiteY2" fmla="*/ 156243 h 1233692"/>
                  <a:gd name="connsiteX3" fmla="*/ 1340556 w 1340556"/>
                  <a:gd name="connsiteY3" fmla="*/ 1021 h 1233692"/>
                  <a:gd name="connsiteX0" fmla="*/ 0 w 1340556"/>
                  <a:gd name="connsiteY0" fmla="*/ 1186354 h 1186354"/>
                  <a:gd name="connsiteX1" fmla="*/ 776111 w 1340556"/>
                  <a:gd name="connsiteY1" fmla="*/ 156243 h 1186354"/>
                  <a:gd name="connsiteX2" fmla="*/ 1340556 w 1340556"/>
                  <a:gd name="connsiteY2" fmla="*/ 1021 h 1186354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40556" h="1185333">
                    <a:moveTo>
                      <a:pt x="0" y="1185333"/>
                    </a:moveTo>
                    <a:cubicBezTo>
                      <a:pt x="658518" y="1171222"/>
                      <a:pt x="653815" y="14111"/>
                      <a:pt x="1340556" y="0"/>
                    </a:cubicBezTo>
                  </a:path>
                </a:pathLst>
              </a:custGeom>
              <a:effectLst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</p:grpSp>
      <p:cxnSp>
        <p:nvCxnSpPr>
          <p:cNvPr id="101" name="Straight Arrow Connector 100"/>
          <p:cNvCxnSpPr/>
          <p:nvPr/>
        </p:nvCxnSpPr>
        <p:spPr>
          <a:xfrm>
            <a:off x="5796907" y="1987164"/>
            <a:ext cx="1056252" cy="1493981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2" name="Straight Arrow Connector 101"/>
          <p:cNvCxnSpPr/>
          <p:nvPr/>
        </p:nvCxnSpPr>
        <p:spPr>
          <a:xfrm>
            <a:off x="5781010" y="3199132"/>
            <a:ext cx="1056253" cy="512639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/>
          <p:nvPr/>
        </p:nvCxnSpPr>
        <p:spPr>
          <a:xfrm flipV="1">
            <a:off x="5807951" y="4085436"/>
            <a:ext cx="1104573" cy="1526787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8" name="Straight Arrow Connector 137"/>
          <p:cNvCxnSpPr/>
          <p:nvPr/>
        </p:nvCxnSpPr>
        <p:spPr>
          <a:xfrm flipV="1">
            <a:off x="5781010" y="3819741"/>
            <a:ext cx="1056253" cy="588725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41" name="Picture 140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7030" y="2835782"/>
            <a:ext cx="2803687" cy="2013047"/>
          </a:xfrm>
          <a:prstGeom prst="rect">
            <a:avLst/>
          </a:prstGeom>
        </p:spPr>
      </p:pic>
      <p:sp>
        <p:nvSpPr>
          <p:cNvPr id="142" name="TextBox 141"/>
          <p:cNvSpPr txBox="1"/>
          <p:nvPr/>
        </p:nvSpPr>
        <p:spPr>
          <a:xfrm>
            <a:off x="6846672" y="3016349"/>
            <a:ext cx="109826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>
                <a:solidFill>
                  <a:srgbClr val="E16718"/>
                </a:solidFill>
                <a:latin typeface="Helvetica Neue Condensed" charset="0"/>
                <a:ea typeface="Helvetica Neue Condensed" charset="0"/>
                <a:cs typeface="Helvetica Neue Condensed" charset="0"/>
              </a:rPr>
              <a:t>“CAT”</a:t>
            </a:r>
          </a:p>
        </p:txBody>
      </p:sp>
      <p:sp>
        <p:nvSpPr>
          <p:cNvPr id="143" name="TextBox 142"/>
          <p:cNvSpPr txBox="1"/>
          <p:nvPr/>
        </p:nvSpPr>
        <p:spPr>
          <a:xfrm>
            <a:off x="6864280" y="3366316"/>
            <a:ext cx="109826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>
                <a:solidFill>
                  <a:srgbClr val="E16718"/>
                </a:solidFill>
                <a:latin typeface="Helvetica Neue Condensed" charset="0"/>
                <a:ea typeface="Helvetica Neue Condensed" charset="0"/>
                <a:cs typeface="Helvetica Neue Condensed" charset="0"/>
              </a:rPr>
              <a:t>“CAT”</a:t>
            </a:r>
          </a:p>
        </p:txBody>
      </p:sp>
      <p:sp>
        <p:nvSpPr>
          <p:cNvPr id="144" name="TextBox 143"/>
          <p:cNvSpPr txBox="1"/>
          <p:nvPr/>
        </p:nvSpPr>
        <p:spPr>
          <a:xfrm>
            <a:off x="6853159" y="3686074"/>
            <a:ext cx="109826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>
                <a:solidFill>
                  <a:srgbClr val="E16718"/>
                </a:solidFill>
                <a:latin typeface="Helvetica Neue Condensed" charset="0"/>
                <a:ea typeface="Helvetica Neue Condensed" charset="0"/>
                <a:cs typeface="Helvetica Neue Condensed" charset="0"/>
              </a:rPr>
              <a:t>“CAT”</a:t>
            </a:r>
          </a:p>
        </p:txBody>
      </p:sp>
      <p:sp>
        <p:nvSpPr>
          <p:cNvPr id="145" name="TextBox 144"/>
          <p:cNvSpPr txBox="1"/>
          <p:nvPr/>
        </p:nvSpPr>
        <p:spPr>
          <a:xfrm>
            <a:off x="6854955" y="4059739"/>
            <a:ext cx="109826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>
                <a:solidFill>
                  <a:srgbClr val="E16718"/>
                </a:solidFill>
                <a:latin typeface="Helvetica Neue Condensed" charset="0"/>
                <a:ea typeface="Helvetica Neue Condensed" charset="0"/>
                <a:cs typeface="Helvetica Neue Condensed" charset="0"/>
              </a:rPr>
              <a:t>“CAT”</a:t>
            </a:r>
          </a:p>
        </p:txBody>
      </p:sp>
      <p:sp>
        <p:nvSpPr>
          <p:cNvPr id="146" name="TextBox 145"/>
          <p:cNvSpPr txBox="1"/>
          <p:nvPr/>
        </p:nvSpPr>
        <p:spPr>
          <a:xfrm>
            <a:off x="9672418" y="3155244"/>
            <a:ext cx="192509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b="1" dirty="0">
                <a:solidFill>
                  <a:srgbClr val="E16718"/>
                </a:solidFill>
                <a:latin typeface="Helvetica Neue Condensed" charset="0"/>
                <a:ea typeface="Helvetica Neue Condensed" charset="0"/>
                <a:cs typeface="Helvetica Neue Condensed" charset="0"/>
              </a:rPr>
              <a:t>“CAT”</a:t>
            </a:r>
          </a:p>
          <a:p>
            <a:pPr algn="ctr"/>
            <a:r>
              <a:rPr lang="en-US" sz="3000" b="1" dirty="0">
                <a:solidFill>
                  <a:schemeClr val="accent5">
                    <a:lumMod val="75000"/>
                  </a:schemeClr>
                </a:solidFill>
                <a:latin typeface="Helvetica Neue Condensed" charset="0"/>
                <a:ea typeface="Helvetica Neue Condensed" charset="0"/>
                <a:cs typeface="Helvetica Neue Condensed" charset="0"/>
              </a:rPr>
              <a:t>CONFIDENT</a:t>
            </a:r>
          </a:p>
        </p:txBody>
      </p:sp>
      <p:sp>
        <p:nvSpPr>
          <p:cNvPr id="139" name="Title 26"/>
          <p:cNvSpPr>
            <a:spLocks noGrp="1"/>
          </p:cNvSpPr>
          <p:nvPr>
            <p:ph type="title"/>
          </p:nvPr>
        </p:nvSpPr>
        <p:spPr>
          <a:xfrm>
            <a:off x="327030" y="214749"/>
            <a:ext cx="10992764" cy="1038949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Helvetica Neue Medium" charset="0"/>
                <a:ea typeface="Helvetica Neue Medium" charset="0"/>
                <a:cs typeface="Helvetica Neue Medium" charset="0"/>
              </a:rPr>
              <a:t>Selection Policy: Estimate confidence</a:t>
            </a:r>
          </a:p>
        </p:txBody>
      </p:sp>
      <p:grpSp>
        <p:nvGrpSpPr>
          <p:cNvPr id="4" name="Group 3"/>
          <p:cNvGrpSpPr/>
          <p:nvPr/>
        </p:nvGrpSpPr>
        <p:grpSpPr>
          <a:xfrm rot="5400000">
            <a:off x="7917496" y="3337275"/>
            <a:ext cx="1746446" cy="952558"/>
            <a:chOff x="8285118" y="2019688"/>
            <a:chExt cx="1746446" cy="952558"/>
          </a:xfrm>
        </p:grpSpPr>
        <p:sp>
          <p:nvSpPr>
            <p:cNvPr id="3" name="Rounded Rectangle 2"/>
            <p:cNvSpPr/>
            <p:nvPr/>
          </p:nvSpPr>
          <p:spPr>
            <a:xfrm>
              <a:off x="8285118" y="2019688"/>
              <a:ext cx="1746446" cy="952558"/>
            </a:xfrm>
            <a:prstGeom prst="roundRect">
              <a:avLst/>
            </a:prstGeom>
            <a:solidFill>
              <a:schemeClr val="tx2">
                <a:lumMod val="40000"/>
                <a:lumOff val="6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8510567" y="2194359"/>
              <a:ext cx="1395664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>
                  <a:latin typeface="Helvetica Neue" charset="0"/>
                  <a:ea typeface="Helvetica Neue" charset="0"/>
                  <a:cs typeface="Helvetica Neue" charset="0"/>
                </a:rPr>
                <a:t>Policy</a:t>
              </a:r>
            </a:p>
          </p:txBody>
        </p:sp>
      </p:grpSp>
      <p:sp>
        <p:nvSpPr>
          <p:cNvPr id="222" name="TextBox 221"/>
          <p:cNvSpPr txBox="1"/>
          <p:nvPr/>
        </p:nvSpPr>
        <p:spPr>
          <a:xfrm>
            <a:off x="5518572" y="1488153"/>
            <a:ext cx="16129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charset="0"/>
                <a:ea typeface="Consolas" charset="0"/>
                <a:cs typeface="Consolas" charset="0"/>
              </a:rPr>
              <a:t>Version 2</a:t>
            </a:r>
          </a:p>
        </p:txBody>
      </p:sp>
      <p:sp>
        <p:nvSpPr>
          <p:cNvPr id="223" name="TextBox 222"/>
          <p:cNvSpPr txBox="1"/>
          <p:nvPr/>
        </p:nvSpPr>
        <p:spPr>
          <a:xfrm>
            <a:off x="5426812" y="2708110"/>
            <a:ext cx="16129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charset="0"/>
                <a:ea typeface="Consolas" charset="0"/>
                <a:cs typeface="Consolas" charset="0"/>
              </a:rPr>
              <a:t>Version 3</a:t>
            </a:r>
          </a:p>
        </p:txBody>
      </p:sp>
    </p:spTree>
    <p:extLst>
      <p:ext uri="{BB962C8B-B14F-4D97-AF65-F5344CB8AC3E}">
        <p14:creationId xmlns:p14="http://schemas.microsoft.com/office/powerpoint/2010/main" val="4485223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2" grpId="0"/>
      <p:bldP spid="143" grpId="0"/>
      <p:bldP spid="144" grpId="0"/>
      <p:bldP spid="145" grpId="0"/>
      <p:bldP spid="146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/>
          <p:cNvGrpSpPr/>
          <p:nvPr/>
        </p:nvGrpSpPr>
        <p:grpSpPr>
          <a:xfrm>
            <a:off x="3441667" y="2617015"/>
            <a:ext cx="2678014" cy="1146239"/>
            <a:chOff x="3243389" y="3159094"/>
            <a:chExt cx="2678014" cy="1146239"/>
          </a:xfrm>
        </p:grpSpPr>
        <p:grpSp>
          <p:nvGrpSpPr>
            <p:cNvPr id="28" name="Group 27"/>
            <p:cNvGrpSpPr/>
            <p:nvPr/>
          </p:nvGrpSpPr>
          <p:grpSpPr>
            <a:xfrm>
              <a:off x="3243389" y="3162417"/>
              <a:ext cx="2428345" cy="1142916"/>
              <a:chOff x="3321973" y="3162815"/>
              <a:chExt cx="2428345" cy="1142916"/>
            </a:xfrm>
          </p:grpSpPr>
          <p:sp>
            <p:nvSpPr>
              <p:cNvPr id="30" name="Rectangle 29"/>
              <p:cNvSpPr/>
              <p:nvPr/>
            </p:nvSpPr>
            <p:spPr>
              <a:xfrm>
                <a:off x="3321973" y="3162815"/>
                <a:ext cx="2428345" cy="1142916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1" name="Picture 30"/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16200000">
                <a:off x="3273478" y="3314519"/>
                <a:ext cx="954464" cy="777888"/>
              </a:xfrm>
              <a:prstGeom prst="rect">
                <a:avLst/>
              </a:prstGeom>
            </p:spPr>
          </p:pic>
        </p:grpSp>
        <p:sp>
          <p:nvSpPr>
            <p:cNvPr id="29" name="Rectangle 28"/>
            <p:cNvSpPr/>
            <p:nvPr/>
          </p:nvSpPr>
          <p:spPr>
            <a:xfrm>
              <a:off x="5659297" y="3159094"/>
              <a:ext cx="262106" cy="1145620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3440865" y="1425694"/>
            <a:ext cx="2678816" cy="1147872"/>
            <a:chOff x="3242587" y="1967773"/>
            <a:chExt cx="2678816" cy="1147872"/>
          </a:xfrm>
        </p:grpSpPr>
        <p:grpSp>
          <p:nvGrpSpPr>
            <p:cNvPr id="33" name="Group 32"/>
            <p:cNvGrpSpPr/>
            <p:nvPr/>
          </p:nvGrpSpPr>
          <p:grpSpPr>
            <a:xfrm>
              <a:off x="3242587" y="1967773"/>
              <a:ext cx="2428345" cy="1142916"/>
              <a:chOff x="3321171" y="1967773"/>
              <a:chExt cx="2428345" cy="1142916"/>
            </a:xfrm>
          </p:grpSpPr>
          <p:sp>
            <p:nvSpPr>
              <p:cNvPr id="35" name="Rectangle 34"/>
              <p:cNvSpPr/>
              <p:nvPr/>
            </p:nvSpPr>
            <p:spPr>
              <a:xfrm>
                <a:off x="3321171" y="1967773"/>
                <a:ext cx="2428345" cy="1142916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6" name="Picture 35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16200000">
                <a:off x="3039967" y="2350277"/>
                <a:ext cx="1009568" cy="365968"/>
              </a:xfrm>
              <a:prstGeom prst="rect">
                <a:avLst/>
              </a:prstGeom>
            </p:spPr>
          </p:pic>
        </p:grpSp>
        <p:sp>
          <p:nvSpPr>
            <p:cNvPr id="34" name="Rectangle 33"/>
            <p:cNvSpPr/>
            <p:nvPr/>
          </p:nvSpPr>
          <p:spPr>
            <a:xfrm>
              <a:off x="5659297" y="1970025"/>
              <a:ext cx="262106" cy="1145620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3442384" y="3829270"/>
            <a:ext cx="2680814" cy="1145620"/>
            <a:chOff x="3244106" y="4371349"/>
            <a:chExt cx="2680814" cy="1145620"/>
          </a:xfrm>
        </p:grpSpPr>
        <p:grpSp>
          <p:nvGrpSpPr>
            <p:cNvPr id="38" name="Group 37"/>
            <p:cNvGrpSpPr/>
            <p:nvPr/>
          </p:nvGrpSpPr>
          <p:grpSpPr>
            <a:xfrm>
              <a:off x="3244106" y="4371349"/>
              <a:ext cx="2428345" cy="1142916"/>
              <a:chOff x="3322690" y="4357061"/>
              <a:chExt cx="2428345" cy="1142916"/>
            </a:xfrm>
          </p:grpSpPr>
          <p:sp>
            <p:nvSpPr>
              <p:cNvPr id="41" name="Rectangle 40"/>
              <p:cNvSpPr/>
              <p:nvPr/>
            </p:nvSpPr>
            <p:spPr>
              <a:xfrm>
                <a:off x="3322690" y="4357061"/>
                <a:ext cx="2428345" cy="1142916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/>
              <p:cNvSpPr/>
              <p:nvPr/>
            </p:nvSpPr>
            <p:spPr>
              <a:xfrm rot="16200000">
                <a:off x="3175661" y="4650364"/>
                <a:ext cx="92929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>
                    <a:solidFill>
                      <a:schemeClr val="accent2">
                        <a:lumMod val="50000"/>
                      </a:schemeClr>
                    </a:solidFill>
                    <a:latin typeface="Beirut" charset="-78"/>
                    <a:ea typeface="Beirut" charset="-78"/>
                    <a:cs typeface="Beirut" charset="-78"/>
                  </a:rPr>
                  <a:t>Caffe</a:t>
                </a:r>
                <a:endParaRPr lang="en-US" sz="2800" dirty="0">
                  <a:solidFill>
                    <a:schemeClr val="accent2">
                      <a:lumMod val="50000"/>
                    </a:schemeClr>
                  </a:solidFill>
                  <a:latin typeface="Beirut" charset="-78"/>
                  <a:ea typeface="Beirut" charset="-78"/>
                  <a:cs typeface="Beirut" charset="-78"/>
                </a:endParaRPr>
              </a:p>
            </p:txBody>
          </p:sp>
        </p:grpSp>
        <p:sp>
          <p:nvSpPr>
            <p:cNvPr id="39" name="Rectangle 38"/>
            <p:cNvSpPr/>
            <p:nvPr/>
          </p:nvSpPr>
          <p:spPr>
            <a:xfrm>
              <a:off x="5662814" y="4371349"/>
              <a:ext cx="262106" cy="1145620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4358520" y="2693078"/>
            <a:ext cx="1425519" cy="1011936"/>
            <a:chOff x="4012915" y="2055821"/>
            <a:chExt cx="3361299" cy="2386094"/>
          </a:xfrm>
        </p:grpSpPr>
        <p:cxnSp>
          <p:nvCxnSpPr>
            <p:cNvPr id="45" name="Straight Arrow Connector 44"/>
            <p:cNvCxnSpPr/>
            <p:nvPr/>
          </p:nvCxnSpPr>
          <p:spPr>
            <a:xfrm>
              <a:off x="5942928" y="3239934"/>
              <a:ext cx="1431286" cy="893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46" name="Straight Arrow Connector 45"/>
            <p:cNvCxnSpPr/>
            <p:nvPr/>
          </p:nvCxnSpPr>
          <p:spPr>
            <a:xfrm>
              <a:off x="4287522" y="2193123"/>
              <a:ext cx="1655406" cy="106468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47" name="Straight Arrow Connector 46"/>
            <p:cNvCxnSpPr/>
            <p:nvPr/>
          </p:nvCxnSpPr>
          <p:spPr>
            <a:xfrm>
              <a:off x="4287522" y="2720995"/>
              <a:ext cx="1655406" cy="52787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48" name="Straight Arrow Connector 47"/>
            <p:cNvCxnSpPr/>
            <p:nvPr/>
          </p:nvCxnSpPr>
          <p:spPr>
            <a:xfrm flipV="1">
              <a:off x="4287522" y="3239934"/>
              <a:ext cx="1655406" cy="893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49" name="Straight Arrow Connector 48"/>
            <p:cNvCxnSpPr/>
            <p:nvPr/>
          </p:nvCxnSpPr>
          <p:spPr>
            <a:xfrm flipV="1">
              <a:off x="4287522" y="3248866"/>
              <a:ext cx="1636592" cy="52787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53" name="Straight Arrow Connector 52"/>
            <p:cNvCxnSpPr/>
            <p:nvPr/>
          </p:nvCxnSpPr>
          <p:spPr>
            <a:xfrm flipV="1">
              <a:off x="4287522" y="3257800"/>
              <a:ext cx="1636592" cy="104681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grpSp>
          <p:nvGrpSpPr>
            <p:cNvPr id="54" name="Group 53"/>
            <p:cNvGrpSpPr/>
            <p:nvPr/>
          </p:nvGrpSpPr>
          <p:grpSpPr>
            <a:xfrm>
              <a:off x="4012915" y="2055821"/>
              <a:ext cx="274607" cy="2386094"/>
              <a:chOff x="4810479" y="726948"/>
              <a:chExt cx="228603" cy="1986366"/>
            </a:xfrm>
          </p:grpSpPr>
          <p:sp>
            <p:nvSpPr>
              <p:cNvPr id="55" name="Oval 54"/>
              <p:cNvSpPr/>
              <p:nvPr/>
            </p:nvSpPr>
            <p:spPr>
              <a:xfrm>
                <a:off x="4810479" y="726948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56" name="Oval 55"/>
              <p:cNvSpPr/>
              <p:nvPr/>
            </p:nvSpPr>
            <p:spPr>
              <a:xfrm>
                <a:off x="4810480" y="1605829"/>
                <a:ext cx="228602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58" name="Oval 57"/>
              <p:cNvSpPr/>
              <p:nvPr/>
            </p:nvSpPr>
            <p:spPr>
              <a:xfrm>
                <a:off x="4810479" y="2045271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60" name="Oval 59"/>
              <p:cNvSpPr/>
              <p:nvPr/>
            </p:nvSpPr>
            <p:spPr>
              <a:xfrm>
                <a:off x="4810479" y="2484713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62" name="Oval 61"/>
              <p:cNvSpPr/>
              <p:nvPr/>
            </p:nvSpPr>
            <p:spPr>
              <a:xfrm>
                <a:off x="4810479" y="1166389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</p:grpSp>
      <p:grpSp>
        <p:nvGrpSpPr>
          <p:cNvPr id="63" name="Group 62"/>
          <p:cNvGrpSpPr/>
          <p:nvPr/>
        </p:nvGrpSpPr>
        <p:grpSpPr>
          <a:xfrm>
            <a:off x="4670313" y="2798079"/>
            <a:ext cx="801933" cy="801934"/>
            <a:chOff x="5724072" y="7333"/>
            <a:chExt cx="2080007" cy="2080009"/>
          </a:xfrm>
        </p:grpSpPr>
        <p:sp>
          <p:nvSpPr>
            <p:cNvPr id="65" name="Oval 64"/>
            <p:cNvSpPr/>
            <p:nvPr/>
          </p:nvSpPr>
          <p:spPr>
            <a:xfrm>
              <a:off x="5724072" y="7333"/>
              <a:ext cx="2080007" cy="2080009"/>
            </a:xfrm>
            <a:prstGeom prst="ellipse">
              <a:avLst/>
            </a:prstGeom>
            <a:solidFill>
              <a:schemeClr val="bg1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66" name="Freeform 65"/>
            <p:cNvSpPr/>
            <p:nvPr/>
          </p:nvSpPr>
          <p:spPr>
            <a:xfrm>
              <a:off x="6230972" y="573468"/>
              <a:ext cx="1066207" cy="947739"/>
            </a:xfrm>
            <a:custGeom>
              <a:avLst/>
              <a:gdLst>
                <a:gd name="connsiteX0" fmla="*/ 0 w 1340556"/>
                <a:gd name="connsiteY0" fmla="*/ 1189143 h 1288265"/>
                <a:gd name="connsiteX1" fmla="*/ 310444 w 1340556"/>
                <a:gd name="connsiteY1" fmla="*/ 1189143 h 1288265"/>
                <a:gd name="connsiteX2" fmla="*/ 776111 w 1340556"/>
                <a:gd name="connsiteY2" fmla="*/ 159032 h 1288265"/>
                <a:gd name="connsiteX3" fmla="*/ 1340556 w 1340556"/>
                <a:gd name="connsiteY3" fmla="*/ 3810 h 1288265"/>
                <a:gd name="connsiteX0" fmla="*/ 0 w 1340556"/>
                <a:gd name="connsiteY0" fmla="*/ 1186354 h 1233692"/>
                <a:gd name="connsiteX1" fmla="*/ 437444 w 1340556"/>
                <a:gd name="connsiteY1" fmla="*/ 1073465 h 1233692"/>
                <a:gd name="connsiteX2" fmla="*/ 776111 w 1340556"/>
                <a:gd name="connsiteY2" fmla="*/ 156243 h 1233692"/>
                <a:gd name="connsiteX3" fmla="*/ 1340556 w 1340556"/>
                <a:gd name="connsiteY3" fmla="*/ 1021 h 1233692"/>
                <a:gd name="connsiteX0" fmla="*/ 0 w 1340556"/>
                <a:gd name="connsiteY0" fmla="*/ 1186354 h 1186354"/>
                <a:gd name="connsiteX1" fmla="*/ 776111 w 1340556"/>
                <a:gd name="connsiteY1" fmla="*/ 156243 h 1186354"/>
                <a:gd name="connsiteX2" fmla="*/ 1340556 w 1340556"/>
                <a:gd name="connsiteY2" fmla="*/ 1021 h 1186354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40556" h="1185333">
                  <a:moveTo>
                    <a:pt x="0" y="1185333"/>
                  </a:moveTo>
                  <a:cubicBezTo>
                    <a:pt x="658518" y="1171222"/>
                    <a:pt x="653815" y="14111"/>
                    <a:pt x="1340556" y="0"/>
                  </a:cubicBezTo>
                </a:path>
              </a:pathLst>
            </a:custGeom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4358520" y="3898710"/>
            <a:ext cx="1425519" cy="1011936"/>
            <a:chOff x="4012915" y="2055821"/>
            <a:chExt cx="3361299" cy="2386094"/>
          </a:xfrm>
        </p:grpSpPr>
        <p:cxnSp>
          <p:nvCxnSpPr>
            <p:cNvPr id="69" name="Straight Arrow Connector 68"/>
            <p:cNvCxnSpPr/>
            <p:nvPr/>
          </p:nvCxnSpPr>
          <p:spPr>
            <a:xfrm>
              <a:off x="5942928" y="3239934"/>
              <a:ext cx="1431286" cy="893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70" name="Straight Arrow Connector 69"/>
            <p:cNvCxnSpPr/>
            <p:nvPr/>
          </p:nvCxnSpPr>
          <p:spPr>
            <a:xfrm>
              <a:off x="4287522" y="2193123"/>
              <a:ext cx="1655406" cy="106468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71" name="Straight Arrow Connector 70"/>
            <p:cNvCxnSpPr/>
            <p:nvPr/>
          </p:nvCxnSpPr>
          <p:spPr>
            <a:xfrm>
              <a:off x="4287522" y="2720995"/>
              <a:ext cx="1655406" cy="52787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72" name="Straight Arrow Connector 71"/>
            <p:cNvCxnSpPr/>
            <p:nvPr/>
          </p:nvCxnSpPr>
          <p:spPr>
            <a:xfrm flipV="1">
              <a:off x="4287522" y="3239934"/>
              <a:ext cx="1655406" cy="893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73" name="Straight Arrow Connector 72"/>
            <p:cNvCxnSpPr/>
            <p:nvPr/>
          </p:nvCxnSpPr>
          <p:spPr>
            <a:xfrm flipV="1">
              <a:off x="4287522" y="3248866"/>
              <a:ext cx="1636592" cy="52787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74" name="Straight Arrow Connector 73"/>
            <p:cNvCxnSpPr/>
            <p:nvPr/>
          </p:nvCxnSpPr>
          <p:spPr>
            <a:xfrm flipV="1">
              <a:off x="4287522" y="3257800"/>
              <a:ext cx="1636592" cy="104681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grpSp>
          <p:nvGrpSpPr>
            <p:cNvPr id="75" name="Group 74"/>
            <p:cNvGrpSpPr/>
            <p:nvPr/>
          </p:nvGrpSpPr>
          <p:grpSpPr>
            <a:xfrm>
              <a:off x="4012915" y="2055821"/>
              <a:ext cx="274607" cy="2386094"/>
              <a:chOff x="4810479" y="726948"/>
              <a:chExt cx="228603" cy="1986366"/>
            </a:xfrm>
          </p:grpSpPr>
          <p:sp>
            <p:nvSpPr>
              <p:cNvPr id="76" name="Oval 75"/>
              <p:cNvSpPr/>
              <p:nvPr/>
            </p:nvSpPr>
            <p:spPr>
              <a:xfrm>
                <a:off x="4810479" y="726948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77" name="Oval 76"/>
              <p:cNvSpPr/>
              <p:nvPr/>
            </p:nvSpPr>
            <p:spPr>
              <a:xfrm>
                <a:off x="4810480" y="1605829"/>
                <a:ext cx="228602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78" name="Oval 77"/>
              <p:cNvSpPr/>
              <p:nvPr/>
            </p:nvSpPr>
            <p:spPr>
              <a:xfrm>
                <a:off x="4810479" y="2045271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79" name="Oval 78"/>
              <p:cNvSpPr/>
              <p:nvPr/>
            </p:nvSpPr>
            <p:spPr>
              <a:xfrm>
                <a:off x="4810479" y="2484713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80" name="Oval 79"/>
              <p:cNvSpPr/>
              <p:nvPr/>
            </p:nvSpPr>
            <p:spPr>
              <a:xfrm>
                <a:off x="4810479" y="1166389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</p:grpSp>
      <p:grpSp>
        <p:nvGrpSpPr>
          <p:cNvPr id="81" name="Group 80"/>
          <p:cNvGrpSpPr/>
          <p:nvPr/>
        </p:nvGrpSpPr>
        <p:grpSpPr>
          <a:xfrm>
            <a:off x="4670313" y="4003711"/>
            <a:ext cx="801933" cy="801934"/>
            <a:chOff x="5724072" y="7333"/>
            <a:chExt cx="2080007" cy="2080009"/>
          </a:xfrm>
        </p:grpSpPr>
        <p:sp>
          <p:nvSpPr>
            <p:cNvPr id="82" name="Oval 81"/>
            <p:cNvSpPr/>
            <p:nvPr/>
          </p:nvSpPr>
          <p:spPr>
            <a:xfrm>
              <a:off x="5724072" y="7333"/>
              <a:ext cx="2080007" cy="2080009"/>
            </a:xfrm>
            <a:prstGeom prst="ellipse">
              <a:avLst/>
            </a:prstGeom>
            <a:solidFill>
              <a:schemeClr val="bg1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83" name="Freeform 82"/>
            <p:cNvSpPr/>
            <p:nvPr/>
          </p:nvSpPr>
          <p:spPr>
            <a:xfrm>
              <a:off x="6230972" y="573468"/>
              <a:ext cx="1066207" cy="947739"/>
            </a:xfrm>
            <a:custGeom>
              <a:avLst/>
              <a:gdLst>
                <a:gd name="connsiteX0" fmla="*/ 0 w 1340556"/>
                <a:gd name="connsiteY0" fmla="*/ 1189143 h 1288265"/>
                <a:gd name="connsiteX1" fmla="*/ 310444 w 1340556"/>
                <a:gd name="connsiteY1" fmla="*/ 1189143 h 1288265"/>
                <a:gd name="connsiteX2" fmla="*/ 776111 w 1340556"/>
                <a:gd name="connsiteY2" fmla="*/ 159032 h 1288265"/>
                <a:gd name="connsiteX3" fmla="*/ 1340556 w 1340556"/>
                <a:gd name="connsiteY3" fmla="*/ 3810 h 1288265"/>
                <a:gd name="connsiteX0" fmla="*/ 0 w 1340556"/>
                <a:gd name="connsiteY0" fmla="*/ 1186354 h 1233692"/>
                <a:gd name="connsiteX1" fmla="*/ 437444 w 1340556"/>
                <a:gd name="connsiteY1" fmla="*/ 1073465 h 1233692"/>
                <a:gd name="connsiteX2" fmla="*/ 776111 w 1340556"/>
                <a:gd name="connsiteY2" fmla="*/ 156243 h 1233692"/>
                <a:gd name="connsiteX3" fmla="*/ 1340556 w 1340556"/>
                <a:gd name="connsiteY3" fmla="*/ 1021 h 1233692"/>
                <a:gd name="connsiteX0" fmla="*/ 0 w 1340556"/>
                <a:gd name="connsiteY0" fmla="*/ 1186354 h 1186354"/>
                <a:gd name="connsiteX1" fmla="*/ 776111 w 1340556"/>
                <a:gd name="connsiteY1" fmla="*/ 156243 h 1186354"/>
                <a:gd name="connsiteX2" fmla="*/ 1340556 w 1340556"/>
                <a:gd name="connsiteY2" fmla="*/ 1021 h 1186354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40556" h="1185333">
                  <a:moveTo>
                    <a:pt x="0" y="1185333"/>
                  </a:moveTo>
                  <a:cubicBezTo>
                    <a:pt x="658518" y="1171222"/>
                    <a:pt x="653815" y="14111"/>
                    <a:pt x="1340556" y="0"/>
                  </a:cubicBezTo>
                </a:path>
              </a:pathLst>
            </a:custGeom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grpSp>
        <p:nvGrpSpPr>
          <p:cNvPr id="84" name="Group 83"/>
          <p:cNvGrpSpPr/>
          <p:nvPr/>
        </p:nvGrpSpPr>
        <p:grpSpPr>
          <a:xfrm>
            <a:off x="4358520" y="1491428"/>
            <a:ext cx="1425519" cy="1011936"/>
            <a:chOff x="4012915" y="2055821"/>
            <a:chExt cx="3361299" cy="2386094"/>
          </a:xfrm>
        </p:grpSpPr>
        <p:cxnSp>
          <p:nvCxnSpPr>
            <p:cNvPr id="85" name="Straight Arrow Connector 84"/>
            <p:cNvCxnSpPr/>
            <p:nvPr/>
          </p:nvCxnSpPr>
          <p:spPr>
            <a:xfrm>
              <a:off x="5942928" y="3239934"/>
              <a:ext cx="1431286" cy="893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86" name="Straight Arrow Connector 85"/>
            <p:cNvCxnSpPr/>
            <p:nvPr/>
          </p:nvCxnSpPr>
          <p:spPr>
            <a:xfrm>
              <a:off x="4287522" y="2193123"/>
              <a:ext cx="1655406" cy="106468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87" name="Straight Arrow Connector 86"/>
            <p:cNvCxnSpPr/>
            <p:nvPr/>
          </p:nvCxnSpPr>
          <p:spPr>
            <a:xfrm>
              <a:off x="4287522" y="2720995"/>
              <a:ext cx="1655406" cy="52787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88" name="Straight Arrow Connector 87"/>
            <p:cNvCxnSpPr/>
            <p:nvPr/>
          </p:nvCxnSpPr>
          <p:spPr>
            <a:xfrm flipV="1">
              <a:off x="4287522" y="3239934"/>
              <a:ext cx="1655406" cy="893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89" name="Straight Arrow Connector 88"/>
            <p:cNvCxnSpPr/>
            <p:nvPr/>
          </p:nvCxnSpPr>
          <p:spPr>
            <a:xfrm flipV="1">
              <a:off x="4287522" y="3248866"/>
              <a:ext cx="1636592" cy="52787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90" name="Straight Arrow Connector 89"/>
            <p:cNvCxnSpPr/>
            <p:nvPr/>
          </p:nvCxnSpPr>
          <p:spPr>
            <a:xfrm flipV="1">
              <a:off x="4287522" y="3257800"/>
              <a:ext cx="1636592" cy="104681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grpSp>
          <p:nvGrpSpPr>
            <p:cNvPr id="91" name="Group 90"/>
            <p:cNvGrpSpPr/>
            <p:nvPr/>
          </p:nvGrpSpPr>
          <p:grpSpPr>
            <a:xfrm>
              <a:off x="4012915" y="2055821"/>
              <a:ext cx="274607" cy="2386094"/>
              <a:chOff x="4810479" y="726948"/>
              <a:chExt cx="228603" cy="1986366"/>
            </a:xfrm>
          </p:grpSpPr>
          <p:sp>
            <p:nvSpPr>
              <p:cNvPr id="92" name="Oval 91"/>
              <p:cNvSpPr/>
              <p:nvPr/>
            </p:nvSpPr>
            <p:spPr>
              <a:xfrm>
                <a:off x="4810479" y="726948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93" name="Oval 92"/>
              <p:cNvSpPr/>
              <p:nvPr/>
            </p:nvSpPr>
            <p:spPr>
              <a:xfrm>
                <a:off x="4810480" y="1605829"/>
                <a:ext cx="228602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94" name="Oval 93"/>
              <p:cNvSpPr/>
              <p:nvPr/>
            </p:nvSpPr>
            <p:spPr>
              <a:xfrm>
                <a:off x="4810479" y="2045271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95" name="Oval 94"/>
              <p:cNvSpPr/>
              <p:nvPr/>
            </p:nvSpPr>
            <p:spPr>
              <a:xfrm>
                <a:off x="4810479" y="2484713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96" name="Oval 95"/>
              <p:cNvSpPr/>
              <p:nvPr/>
            </p:nvSpPr>
            <p:spPr>
              <a:xfrm>
                <a:off x="4810479" y="1166389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</p:grpSp>
      <p:grpSp>
        <p:nvGrpSpPr>
          <p:cNvPr id="97" name="Group 96"/>
          <p:cNvGrpSpPr/>
          <p:nvPr/>
        </p:nvGrpSpPr>
        <p:grpSpPr>
          <a:xfrm>
            <a:off x="4670313" y="1596429"/>
            <a:ext cx="801933" cy="801934"/>
            <a:chOff x="5724072" y="7333"/>
            <a:chExt cx="2080007" cy="2080009"/>
          </a:xfrm>
        </p:grpSpPr>
        <p:sp>
          <p:nvSpPr>
            <p:cNvPr id="98" name="Oval 97"/>
            <p:cNvSpPr/>
            <p:nvPr/>
          </p:nvSpPr>
          <p:spPr>
            <a:xfrm>
              <a:off x="5724072" y="7333"/>
              <a:ext cx="2080007" cy="2080009"/>
            </a:xfrm>
            <a:prstGeom prst="ellipse">
              <a:avLst/>
            </a:prstGeom>
            <a:solidFill>
              <a:schemeClr val="bg1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99" name="Freeform 98"/>
            <p:cNvSpPr/>
            <p:nvPr/>
          </p:nvSpPr>
          <p:spPr>
            <a:xfrm>
              <a:off x="6230972" y="573468"/>
              <a:ext cx="1066207" cy="947739"/>
            </a:xfrm>
            <a:custGeom>
              <a:avLst/>
              <a:gdLst>
                <a:gd name="connsiteX0" fmla="*/ 0 w 1340556"/>
                <a:gd name="connsiteY0" fmla="*/ 1189143 h 1288265"/>
                <a:gd name="connsiteX1" fmla="*/ 310444 w 1340556"/>
                <a:gd name="connsiteY1" fmla="*/ 1189143 h 1288265"/>
                <a:gd name="connsiteX2" fmla="*/ 776111 w 1340556"/>
                <a:gd name="connsiteY2" fmla="*/ 159032 h 1288265"/>
                <a:gd name="connsiteX3" fmla="*/ 1340556 w 1340556"/>
                <a:gd name="connsiteY3" fmla="*/ 3810 h 1288265"/>
                <a:gd name="connsiteX0" fmla="*/ 0 w 1340556"/>
                <a:gd name="connsiteY0" fmla="*/ 1186354 h 1233692"/>
                <a:gd name="connsiteX1" fmla="*/ 437444 w 1340556"/>
                <a:gd name="connsiteY1" fmla="*/ 1073465 h 1233692"/>
                <a:gd name="connsiteX2" fmla="*/ 776111 w 1340556"/>
                <a:gd name="connsiteY2" fmla="*/ 156243 h 1233692"/>
                <a:gd name="connsiteX3" fmla="*/ 1340556 w 1340556"/>
                <a:gd name="connsiteY3" fmla="*/ 1021 h 1233692"/>
                <a:gd name="connsiteX0" fmla="*/ 0 w 1340556"/>
                <a:gd name="connsiteY0" fmla="*/ 1186354 h 1186354"/>
                <a:gd name="connsiteX1" fmla="*/ 776111 w 1340556"/>
                <a:gd name="connsiteY1" fmla="*/ 156243 h 1186354"/>
                <a:gd name="connsiteX2" fmla="*/ 1340556 w 1340556"/>
                <a:gd name="connsiteY2" fmla="*/ 1021 h 1186354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40556" h="1185333">
                  <a:moveTo>
                    <a:pt x="0" y="1185333"/>
                  </a:moveTo>
                  <a:cubicBezTo>
                    <a:pt x="658518" y="1171222"/>
                    <a:pt x="653815" y="14111"/>
                    <a:pt x="1340556" y="0"/>
                  </a:cubicBezTo>
                </a:path>
              </a:pathLst>
            </a:custGeom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cxnSp>
        <p:nvCxnSpPr>
          <p:cNvPr id="101" name="Straight Arrow Connector 100"/>
          <p:cNvCxnSpPr/>
          <p:nvPr/>
        </p:nvCxnSpPr>
        <p:spPr>
          <a:xfrm>
            <a:off x="5796907" y="1987164"/>
            <a:ext cx="1056252" cy="1493981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2" name="Straight Arrow Connector 101"/>
          <p:cNvCxnSpPr/>
          <p:nvPr/>
        </p:nvCxnSpPr>
        <p:spPr>
          <a:xfrm>
            <a:off x="5781010" y="3199132"/>
            <a:ext cx="1056253" cy="512639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05" name="Group 104"/>
          <p:cNvGrpSpPr/>
          <p:nvPr/>
        </p:nvGrpSpPr>
        <p:grpSpPr>
          <a:xfrm>
            <a:off x="3437836" y="5036483"/>
            <a:ext cx="2678816" cy="1147872"/>
            <a:chOff x="3242587" y="1967773"/>
            <a:chExt cx="2678816" cy="1147872"/>
          </a:xfrm>
        </p:grpSpPr>
        <p:grpSp>
          <p:nvGrpSpPr>
            <p:cNvPr id="118" name="Group 117"/>
            <p:cNvGrpSpPr/>
            <p:nvPr/>
          </p:nvGrpSpPr>
          <p:grpSpPr>
            <a:xfrm>
              <a:off x="3242587" y="1967773"/>
              <a:ext cx="2428345" cy="1142916"/>
              <a:chOff x="3321171" y="1967773"/>
              <a:chExt cx="2428345" cy="1142916"/>
            </a:xfrm>
          </p:grpSpPr>
          <p:sp>
            <p:nvSpPr>
              <p:cNvPr id="120" name="Rectangle 119"/>
              <p:cNvSpPr/>
              <p:nvPr/>
            </p:nvSpPr>
            <p:spPr>
              <a:xfrm>
                <a:off x="3321171" y="1967773"/>
                <a:ext cx="2428345" cy="1142916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21" name="Picture 120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16200000">
                <a:off x="3039967" y="2350277"/>
                <a:ext cx="1009568" cy="365968"/>
              </a:xfrm>
              <a:prstGeom prst="rect">
                <a:avLst/>
              </a:prstGeom>
            </p:spPr>
          </p:pic>
        </p:grpSp>
        <p:sp>
          <p:nvSpPr>
            <p:cNvPr id="119" name="Rectangle 118"/>
            <p:cNvSpPr/>
            <p:nvPr/>
          </p:nvSpPr>
          <p:spPr>
            <a:xfrm>
              <a:off x="5659297" y="1970025"/>
              <a:ext cx="262106" cy="1145620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2" name="Group 121"/>
          <p:cNvGrpSpPr/>
          <p:nvPr/>
        </p:nvGrpSpPr>
        <p:grpSpPr>
          <a:xfrm>
            <a:off x="4355491" y="5102217"/>
            <a:ext cx="1425519" cy="1011936"/>
            <a:chOff x="4012915" y="2055821"/>
            <a:chExt cx="3361299" cy="2386094"/>
          </a:xfrm>
        </p:grpSpPr>
        <p:cxnSp>
          <p:nvCxnSpPr>
            <p:cNvPr id="123" name="Straight Arrow Connector 122"/>
            <p:cNvCxnSpPr/>
            <p:nvPr/>
          </p:nvCxnSpPr>
          <p:spPr>
            <a:xfrm>
              <a:off x="5942928" y="3239934"/>
              <a:ext cx="1431286" cy="893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24" name="Straight Arrow Connector 123"/>
            <p:cNvCxnSpPr/>
            <p:nvPr/>
          </p:nvCxnSpPr>
          <p:spPr>
            <a:xfrm>
              <a:off x="4287522" y="2193123"/>
              <a:ext cx="1655406" cy="106468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25" name="Straight Arrow Connector 124"/>
            <p:cNvCxnSpPr/>
            <p:nvPr/>
          </p:nvCxnSpPr>
          <p:spPr>
            <a:xfrm>
              <a:off x="4287522" y="2720995"/>
              <a:ext cx="1655406" cy="52787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26" name="Straight Arrow Connector 125"/>
            <p:cNvCxnSpPr/>
            <p:nvPr/>
          </p:nvCxnSpPr>
          <p:spPr>
            <a:xfrm flipV="1">
              <a:off x="4287522" y="3239934"/>
              <a:ext cx="1655406" cy="893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27" name="Straight Arrow Connector 126"/>
            <p:cNvCxnSpPr/>
            <p:nvPr/>
          </p:nvCxnSpPr>
          <p:spPr>
            <a:xfrm flipV="1">
              <a:off x="4287522" y="3248866"/>
              <a:ext cx="1636592" cy="52787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28" name="Straight Arrow Connector 127"/>
            <p:cNvCxnSpPr/>
            <p:nvPr/>
          </p:nvCxnSpPr>
          <p:spPr>
            <a:xfrm flipV="1">
              <a:off x="4287522" y="3257800"/>
              <a:ext cx="1636592" cy="104681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grpSp>
          <p:nvGrpSpPr>
            <p:cNvPr id="129" name="Group 128"/>
            <p:cNvGrpSpPr/>
            <p:nvPr/>
          </p:nvGrpSpPr>
          <p:grpSpPr>
            <a:xfrm>
              <a:off x="4012915" y="2055821"/>
              <a:ext cx="274607" cy="2386094"/>
              <a:chOff x="4810479" y="726948"/>
              <a:chExt cx="228603" cy="1986366"/>
            </a:xfrm>
          </p:grpSpPr>
          <p:sp>
            <p:nvSpPr>
              <p:cNvPr id="130" name="Oval 129"/>
              <p:cNvSpPr/>
              <p:nvPr/>
            </p:nvSpPr>
            <p:spPr>
              <a:xfrm>
                <a:off x="4810479" y="726948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31" name="Oval 130"/>
              <p:cNvSpPr/>
              <p:nvPr/>
            </p:nvSpPr>
            <p:spPr>
              <a:xfrm>
                <a:off x="4810480" y="1605829"/>
                <a:ext cx="228602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32" name="Oval 131"/>
              <p:cNvSpPr/>
              <p:nvPr/>
            </p:nvSpPr>
            <p:spPr>
              <a:xfrm>
                <a:off x="4810479" y="2045271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33" name="Oval 132"/>
              <p:cNvSpPr/>
              <p:nvPr/>
            </p:nvSpPr>
            <p:spPr>
              <a:xfrm>
                <a:off x="4810479" y="2484713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34" name="Oval 133"/>
              <p:cNvSpPr/>
              <p:nvPr/>
            </p:nvSpPr>
            <p:spPr>
              <a:xfrm>
                <a:off x="4810479" y="1166389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</p:grpSp>
      <p:grpSp>
        <p:nvGrpSpPr>
          <p:cNvPr id="135" name="Group 134"/>
          <p:cNvGrpSpPr/>
          <p:nvPr/>
        </p:nvGrpSpPr>
        <p:grpSpPr>
          <a:xfrm>
            <a:off x="4667284" y="5207218"/>
            <a:ext cx="801933" cy="801934"/>
            <a:chOff x="5724072" y="7333"/>
            <a:chExt cx="2080007" cy="2080009"/>
          </a:xfrm>
        </p:grpSpPr>
        <p:sp>
          <p:nvSpPr>
            <p:cNvPr id="136" name="Oval 135"/>
            <p:cNvSpPr/>
            <p:nvPr/>
          </p:nvSpPr>
          <p:spPr>
            <a:xfrm>
              <a:off x="5724072" y="7333"/>
              <a:ext cx="2080007" cy="2080009"/>
            </a:xfrm>
            <a:prstGeom prst="ellipse">
              <a:avLst/>
            </a:prstGeom>
            <a:solidFill>
              <a:schemeClr val="bg1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137" name="Freeform 136"/>
            <p:cNvSpPr/>
            <p:nvPr/>
          </p:nvSpPr>
          <p:spPr>
            <a:xfrm>
              <a:off x="6230972" y="573468"/>
              <a:ext cx="1066207" cy="947739"/>
            </a:xfrm>
            <a:custGeom>
              <a:avLst/>
              <a:gdLst>
                <a:gd name="connsiteX0" fmla="*/ 0 w 1340556"/>
                <a:gd name="connsiteY0" fmla="*/ 1189143 h 1288265"/>
                <a:gd name="connsiteX1" fmla="*/ 310444 w 1340556"/>
                <a:gd name="connsiteY1" fmla="*/ 1189143 h 1288265"/>
                <a:gd name="connsiteX2" fmla="*/ 776111 w 1340556"/>
                <a:gd name="connsiteY2" fmla="*/ 159032 h 1288265"/>
                <a:gd name="connsiteX3" fmla="*/ 1340556 w 1340556"/>
                <a:gd name="connsiteY3" fmla="*/ 3810 h 1288265"/>
                <a:gd name="connsiteX0" fmla="*/ 0 w 1340556"/>
                <a:gd name="connsiteY0" fmla="*/ 1186354 h 1233692"/>
                <a:gd name="connsiteX1" fmla="*/ 437444 w 1340556"/>
                <a:gd name="connsiteY1" fmla="*/ 1073465 h 1233692"/>
                <a:gd name="connsiteX2" fmla="*/ 776111 w 1340556"/>
                <a:gd name="connsiteY2" fmla="*/ 156243 h 1233692"/>
                <a:gd name="connsiteX3" fmla="*/ 1340556 w 1340556"/>
                <a:gd name="connsiteY3" fmla="*/ 1021 h 1233692"/>
                <a:gd name="connsiteX0" fmla="*/ 0 w 1340556"/>
                <a:gd name="connsiteY0" fmla="*/ 1186354 h 1186354"/>
                <a:gd name="connsiteX1" fmla="*/ 776111 w 1340556"/>
                <a:gd name="connsiteY1" fmla="*/ 156243 h 1186354"/>
                <a:gd name="connsiteX2" fmla="*/ 1340556 w 1340556"/>
                <a:gd name="connsiteY2" fmla="*/ 1021 h 1186354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40556" h="1185333">
                  <a:moveTo>
                    <a:pt x="0" y="1185333"/>
                  </a:moveTo>
                  <a:cubicBezTo>
                    <a:pt x="658518" y="1171222"/>
                    <a:pt x="653815" y="14111"/>
                    <a:pt x="1340556" y="0"/>
                  </a:cubicBezTo>
                </a:path>
              </a:pathLst>
            </a:custGeom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cxnSp>
        <p:nvCxnSpPr>
          <p:cNvPr id="103" name="Straight Arrow Connector 102"/>
          <p:cNvCxnSpPr/>
          <p:nvPr/>
        </p:nvCxnSpPr>
        <p:spPr>
          <a:xfrm flipV="1">
            <a:off x="5807951" y="4085436"/>
            <a:ext cx="1104573" cy="1526787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8" name="Straight Arrow Connector 137"/>
          <p:cNvCxnSpPr/>
          <p:nvPr/>
        </p:nvCxnSpPr>
        <p:spPr>
          <a:xfrm flipV="1">
            <a:off x="5781010" y="3819741"/>
            <a:ext cx="1056253" cy="588725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2" name="TextBox 141"/>
          <p:cNvSpPr txBox="1"/>
          <p:nvPr/>
        </p:nvSpPr>
        <p:spPr>
          <a:xfrm>
            <a:off x="6846672" y="3016349"/>
            <a:ext cx="109826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>
                <a:solidFill>
                  <a:srgbClr val="E16718"/>
                </a:solidFill>
                <a:latin typeface="Helvetica Neue Condensed" charset="0"/>
                <a:ea typeface="Helvetica Neue Condensed" charset="0"/>
                <a:cs typeface="Helvetica Neue Condensed" charset="0"/>
              </a:rPr>
              <a:t>“CAT”</a:t>
            </a:r>
          </a:p>
        </p:txBody>
      </p:sp>
      <p:sp>
        <p:nvSpPr>
          <p:cNvPr id="143" name="TextBox 142"/>
          <p:cNvSpPr txBox="1"/>
          <p:nvPr/>
        </p:nvSpPr>
        <p:spPr>
          <a:xfrm>
            <a:off x="6864280" y="3366316"/>
            <a:ext cx="109826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>
                <a:solidFill>
                  <a:srgbClr val="7030A0"/>
                </a:solidFill>
                <a:latin typeface="Helvetica Neue Condensed" charset="0"/>
                <a:ea typeface="Helvetica Neue Condensed" charset="0"/>
                <a:cs typeface="Helvetica Neue Condensed" charset="0"/>
              </a:rPr>
              <a:t>“MAN”</a:t>
            </a:r>
          </a:p>
        </p:txBody>
      </p:sp>
      <p:sp>
        <p:nvSpPr>
          <p:cNvPr id="144" name="TextBox 143"/>
          <p:cNvSpPr txBox="1"/>
          <p:nvPr/>
        </p:nvSpPr>
        <p:spPr>
          <a:xfrm>
            <a:off x="6853159" y="3686074"/>
            <a:ext cx="109826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>
                <a:solidFill>
                  <a:srgbClr val="E16718"/>
                </a:solidFill>
                <a:latin typeface="Helvetica Neue Condensed" charset="0"/>
                <a:ea typeface="Helvetica Neue Condensed" charset="0"/>
                <a:cs typeface="Helvetica Neue Condensed" charset="0"/>
              </a:rPr>
              <a:t>“CAT”</a:t>
            </a:r>
          </a:p>
        </p:txBody>
      </p:sp>
      <p:sp>
        <p:nvSpPr>
          <p:cNvPr id="145" name="TextBox 144"/>
          <p:cNvSpPr txBox="1"/>
          <p:nvPr/>
        </p:nvSpPr>
        <p:spPr>
          <a:xfrm>
            <a:off x="6854954" y="4059739"/>
            <a:ext cx="129919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>
                <a:solidFill>
                  <a:srgbClr val="FF0000"/>
                </a:solidFill>
                <a:latin typeface="Helvetica Neue Condensed" charset="0"/>
                <a:ea typeface="Helvetica Neue Condensed" charset="0"/>
                <a:cs typeface="Helvetica Neue Condensed" charset="0"/>
              </a:rPr>
              <a:t>“SPACE”</a:t>
            </a:r>
          </a:p>
        </p:txBody>
      </p:sp>
      <p:sp>
        <p:nvSpPr>
          <p:cNvPr id="146" name="TextBox 145"/>
          <p:cNvSpPr txBox="1"/>
          <p:nvPr/>
        </p:nvSpPr>
        <p:spPr>
          <a:xfrm>
            <a:off x="9672418" y="3155244"/>
            <a:ext cx="192509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b="1" dirty="0">
                <a:solidFill>
                  <a:srgbClr val="E16718"/>
                </a:solidFill>
                <a:latin typeface="Helvetica Neue Condensed" charset="0"/>
                <a:ea typeface="Helvetica Neue Condensed" charset="0"/>
                <a:cs typeface="Helvetica Neue Condensed" charset="0"/>
              </a:rPr>
              <a:t>“CAT”</a:t>
            </a:r>
          </a:p>
          <a:p>
            <a:pPr algn="ctr"/>
            <a:r>
              <a:rPr lang="en-US" sz="3000" b="1" dirty="0">
                <a:solidFill>
                  <a:schemeClr val="accent4">
                    <a:lumMod val="75000"/>
                  </a:schemeClr>
                </a:solidFill>
                <a:latin typeface="Helvetica Neue Condensed" charset="0"/>
                <a:ea typeface="Helvetica Neue Condensed" charset="0"/>
                <a:cs typeface="Helvetica Neue Condensed" charset="0"/>
              </a:rPr>
              <a:t>UNSURE</a:t>
            </a:r>
          </a:p>
        </p:txBody>
      </p:sp>
      <p:sp>
        <p:nvSpPr>
          <p:cNvPr id="139" name="Title 26"/>
          <p:cNvSpPr>
            <a:spLocks noGrp="1"/>
          </p:cNvSpPr>
          <p:nvPr>
            <p:ph type="title"/>
          </p:nvPr>
        </p:nvSpPr>
        <p:spPr>
          <a:xfrm>
            <a:off x="327030" y="214749"/>
            <a:ext cx="10992764" cy="1038949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Helvetica Neue Medium" charset="0"/>
                <a:ea typeface="Helvetica Neue Medium" charset="0"/>
                <a:cs typeface="Helvetica Neue Medium" charset="0"/>
              </a:rPr>
              <a:t>Selection Policy: Estimate confidence</a:t>
            </a:r>
          </a:p>
        </p:txBody>
      </p:sp>
      <p:grpSp>
        <p:nvGrpSpPr>
          <p:cNvPr id="140" name="Group 139"/>
          <p:cNvGrpSpPr/>
          <p:nvPr/>
        </p:nvGrpSpPr>
        <p:grpSpPr>
          <a:xfrm rot="5400000">
            <a:off x="7917496" y="3337275"/>
            <a:ext cx="1746446" cy="952558"/>
            <a:chOff x="8285118" y="2019688"/>
            <a:chExt cx="1746446" cy="952558"/>
          </a:xfrm>
        </p:grpSpPr>
        <p:sp>
          <p:nvSpPr>
            <p:cNvPr id="147" name="Rounded Rectangle 146"/>
            <p:cNvSpPr/>
            <p:nvPr/>
          </p:nvSpPr>
          <p:spPr>
            <a:xfrm>
              <a:off x="8285118" y="2019688"/>
              <a:ext cx="1746446" cy="952558"/>
            </a:xfrm>
            <a:prstGeom prst="roundRect">
              <a:avLst/>
            </a:prstGeom>
            <a:solidFill>
              <a:schemeClr val="tx2">
                <a:lumMod val="40000"/>
                <a:lumOff val="6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TextBox 147"/>
            <p:cNvSpPr txBox="1"/>
            <p:nvPr/>
          </p:nvSpPr>
          <p:spPr>
            <a:xfrm>
              <a:off x="8510567" y="2194359"/>
              <a:ext cx="1395664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>
                  <a:latin typeface="Helvetica Neue" charset="0"/>
                  <a:ea typeface="Helvetica Neue" charset="0"/>
                  <a:cs typeface="Helvetica Neue" charset="0"/>
                </a:rPr>
                <a:t>Policy</a:t>
              </a: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8007" y="1814699"/>
            <a:ext cx="2583090" cy="4268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637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2" grpId="0"/>
      <p:bldP spid="143" grpId="0"/>
      <p:bldP spid="144" grpId="0"/>
      <p:bldP spid="145" grpId="0"/>
      <p:bldP spid="146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09635" y="1325563"/>
            <a:ext cx="9885014" cy="386414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513201" y="3467100"/>
            <a:ext cx="1731523" cy="1861690"/>
          </a:xfrm>
          <a:prstGeom prst="rect">
            <a:avLst/>
          </a:prstGeom>
          <a:noFill/>
          <a:ln w="1143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Down Arrow 7"/>
          <p:cNvSpPr/>
          <p:nvPr/>
        </p:nvSpPr>
        <p:spPr>
          <a:xfrm>
            <a:off x="588982" y="3317841"/>
            <a:ext cx="550127" cy="1092917"/>
          </a:xfrm>
          <a:prstGeom prst="downArrow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9" name="TextBox 8"/>
          <p:cNvSpPr txBox="1"/>
          <p:nvPr/>
        </p:nvSpPr>
        <p:spPr>
          <a:xfrm>
            <a:off x="318456" y="2856176"/>
            <a:ext cx="10214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chemeClr val="accent4">
                    <a:lumMod val="75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Better</a:t>
            </a:r>
          </a:p>
        </p:txBody>
      </p:sp>
      <p:sp>
        <p:nvSpPr>
          <p:cNvPr id="10" name="Title 26"/>
          <p:cNvSpPr>
            <a:spLocks noGrp="1"/>
          </p:cNvSpPr>
          <p:nvPr>
            <p:ph type="title"/>
          </p:nvPr>
        </p:nvSpPr>
        <p:spPr>
          <a:xfrm>
            <a:off x="327030" y="214749"/>
            <a:ext cx="10992764" cy="1038949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Helvetica Neue Medium" charset="0"/>
                <a:ea typeface="Helvetica Neue Medium" charset="0"/>
                <a:cs typeface="Helvetica Neue Medium" charset="0"/>
              </a:rPr>
              <a:t>Selection Policy: Estimate confidence</a:t>
            </a:r>
          </a:p>
        </p:txBody>
      </p:sp>
    </p:spTree>
    <p:extLst>
      <p:ext uri="{BB962C8B-B14F-4D97-AF65-F5344CB8AC3E}">
        <p14:creationId xmlns:p14="http://schemas.microsoft.com/office/powerpoint/2010/main" val="411657528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09635" y="1325563"/>
            <a:ext cx="9885014" cy="386414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791180" y="2538831"/>
            <a:ext cx="4620146" cy="2706937"/>
          </a:xfrm>
          <a:prstGeom prst="rect">
            <a:avLst/>
          </a:prstGeom>
          <a:noFill/>
          <a:ln w="1143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Down Arrow 7"/>
          <p:cNvSpPr/>
          <p:nvPr/>
        </p:nvSpPr>
        <p:spPr>
          <a:xfrm>
            <a:off x="588981" y="2689200"/>
            <a:ext cx="550127" cy="1092917"/>
          </a:xfrm>
          <a:prstGeom prst="downArrow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9" name="TextBox 8"/>
          <p:cNvSpPr txBox="1"/>
          <p:nvPr/>
        </p:nvSpPr>
        <p:spPr>
          <a:xfrm>
            <a:off x="353327" y="3892299"/>
            <a:ext cx="10214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chemeClr val="accent4">
                    <a:lumMod val="75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Better</a:t>
            </a:r>
          </a:p>
        </p:txBody>
      </p:sp>
      <p:sp>
        <p:nvSpPr>
          <p:cNvPr id="4" name="Left-Right Arrow 3"/>
          <p:cNvSpPr/>
          <p:nvPr/>
        </p:nvSpPr>
        <p:spPr>
          <a:xfrm>
            <a:off x="5975675" y="5302148"/>
            <a:ext cx="1315453" cy="556723"/>
          </a:xfrm>
          <a:prstGeom prst="left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566592" y="5750004"/>
            <a:ext cx="243351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i="1" dirty="0">
                <a:solidFill>
                  <a:schemeClr val="accent4">
                    <a:lumMod val="75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width is percentage of query workloads</a:t>
            </a:r>
          </a:p>
        </p:txBody>
      </p:sp>
      <p:sp>
        <p:nvSpPr>
          <p:cNvPr id="12" name="Title 26"/>
          <p:cNvSpPr txBox="1">
            <a:spLocks/>
          </p:cNvSpPr>
          <p:nvPr/>
        </p:nvSpPr>
        <p:spPr>
          <a:xfrm>
            <a:off x="327030" y="214749"/>
            <a:ext cx="10992764" cy="10389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r>
              <a:rPr lang="en-US" sz="4000">
                <a:latin typeface="Helvetica Neue Medium" charset="0"/>
                <a:ea typeface="Helvetica Neue Medium" charset="0"/>
                <a:cs typeface="Helvetica Neue Medium" charset="0"/>
              </a:rPr>
              <a:t>Selection Policy: Estimate confidence</a:t>
            </a:r>
            <a:endParaRPr lang="en-US" sz="4000" dirty="0"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67776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C69B142-836D-BF40-9AE1-98D122D47B9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7108597" cy="6858000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D879D136-A96C-6044-B4EF-90CC76A9087D}"/>
              </a:ext>
            </a:extLst>
          </p:cNvPr>
          <p:cNvSpPr/>
          <p:nvPr/>
        </p:nvSpPr>
        <p:spPr>
          <a:xfrm>
            <a:off x="3482241" y="4099480"/>
            <a:ext cx="3865077" cy="575542"/>
          </a:xfrm>
          <a:prstGeom prst="round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77105ED-7A4B-104F-AB03-323AD0455A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6966" y="-1"/>
            <a:ext cx="4952124" cy="698168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824F107-BCC4-2845-8440-8038B277465A}"/>
              </a:ext>
            </a:extLst>
          </p:cNvPr>
          <p:cNvSpPr txBox="1"/>
          <p:nvPr/>
        </p:nvSpPr>
        <p:spPr>
          <a:xfrm>
            <a:off x="829089" y="120437"/>
            <a:ext cx="3526928" cy="52322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400" dirty="0">
                <a:hlinkClick r:id="rId4"/>
              </a:rPr>
              <a:t>Benchmark Analysis of Representative </a:t>
            </a:r>
            <a:br>
              <a:rPr lang="en-US" sz="1400" dirty="0">
                <a:hlinkClick r:id="rId4"/>
              </a:rPr>
            </a:br>
            <a:r>
              <a:rPr lang="en-US" sz="1400" dirty="0">
                <a:hlinkClick r:id="rId4"/>
              </a:rPr>
              <a:t>Deep Neural Network Architectures</a:t>
            </a:r>
            <a:endParaRPr lang="en-US" sz="1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0826324-411D-CC4E-AF57-36744D90CC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70064" y="4120271"/>
            <a:ext cx="3865077" cy="5232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566CF15-2CA7-3045-BB85-72E75E26DAE6}"/>
              </a:ext>
            </a:extLst>
          </p:cNvPr>
          <p:cNvSpPr txBox="1"/>
          <p:nvPr/>
        </p:nvSpPr>
        <p:spPr>
          <a:xfrm>
            <a:off x="6882020" y="197381"/>
            <a:ext cx="982961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b="1" dirty="0" err="1"/>
              <a:t>TitanXP</a:t>
            </a:r>
            <a:endParaRPr lang="en-US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B03F53-9F17-7E42-AEF1-10E0942FFB56}"/>
              </a:ext>
            </a:extLst>
          </p:cNvPr>
          <p:cNvSpPr txBox="1"/>
          <p:nvPr/>
        </p:nvSpPr>
        <p:spPr>
          <a:xfrm>
            <a:off x="7213608" y="-10368"/>
            <a:ext cx="877163" cy="2616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100" b="1" dirty="0"/>
              <a:t>Batch Size</a:t>
            </a:r>
          </a:p>
        </p:txBody>
      </p:sp>
    </p:spTree>
    <p:extLst>
      <p:ext uri="{BB962C8B-B14F-4D97-AF65-F5344CB8AC3E}">
        <p14:creationId xmlns:p14="http://schemas.microsoft.com/office/powerpoint/2010/main" val="1656152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445538" y="-1786688"/>
            <a:ext cx="11344152" cy="64249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445567" y="-450923"/>
            <a:ext cx="11344122" cy="1537548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dirty="0">
              <a:solidFill>
                <a:schemeClr val="tx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4949993" y="-547805"/>
            <a:ext cx="212750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Clipper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08471" y="-1696011"/>
            <a:ext cx="1909438" cy="486742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67685" y="-1696011"/>
            <a:ext cx="1828581" cy="486742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30114" y="-1696011"/>
            <a:ext cx="1194440" cy="486742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36759" y="-1772328"/>
            <a:ext cx="1166301" cy="57172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5263" y="-1696011"/>
            <a:ext cx="1652740" cy="48674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45537" y="-1721149"/>
            <a:ext cx="30221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Helvetica Neue" charset="0"/>
                <a:ea typeface="Helvetica Neue" charset="0"/>
                <a:cs typeface="Helvetica Neue" charset="0"/>
              </a:rPr>
              <a:t>Applications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783991" y="-1123111"/>
            <a:ext cx="1736806" cy="635052"/>
            <a:chOff x="783991" y="2298303"/>
            <a:chExt cx="1736806" cy="635052"/>
          </a:xfrm>
        </p:grpSpPr>
        <p:sp>
          <p:nvSpPr>
            <p:cNvPr id="22" name="TextBox 21"/>
            <p:cNvSpPr txBox="1"/>
            <p:nvPr/>
          </p:nvSpPr>
          <p:spPr>
            <a:xfrm>
              <a:off x="783991" y="2323442"/>
              <a:ext cx="148374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3200" dirty="0">
                  <a:latin typeface="Helvetica Neue" charset="0"/>
                  <a:ea typeface="Helvetica Neue" charset="0"/>
                  <a:cs typeface="Helvetica Neue" charset="0"/>
                </a:rPr>
                <a:t>Predict</a:t>
              </a:r>
            </a:p>
          </p:txBody>
        </p:sp>
        <p:sp>
          <p:nvSpPr>
            <p:cNvPr id="23" name="Up-Down Arrow 22"/>
            <p:cNvSpPr/>
            <p:nvPr/>
          </p:nvSpPr>
          <p:spPr>
            <a:xfrm>
              <a:off x="2267731" y="2298303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9498601" y="-1123111"/>
            <a:ext cx="1970146" cy="635052"/>
            <a:chOff x="9498601" y="2298303"/>
            <a:chExt cx="1970146" cy="635052"/>
          </a:xfrm>
        </p:grpSpPr>
        <p:sp>
          <p:nvSpPr>
            <p:cNvPr id="50" name="TextBox 49"/>
            <p:cNvSpPr txBox="1"/>
            <p:nvPr/>
          </p:nvSpPr>
          <p:spPr>
            <a:xfrm>
              <a:off x="9741992" y="2323442"/>
              <a:ext cx="172675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Helvetica Neue" charset="0"/>
                  <a:ea typeface="Helvetica Neue" charset="0"/>
                  <a:cs typeface="Helvetica Neue" charset="0"/>
                </a:rPr>
                <a:t>Observe</a:t>
              </a:r>
            </a:p>
          </p:txBody>
        </p:sp>
        <p:sp>
          <p:nvSpPr>
            <p:cNvPr id="51" name="Up-Down Arrow 50"/>
            <p:cNvSpPr/>
            <p:nvPr/>
          </p:nvSpPr>
          <p:spPr>
            <a:xfrm>
              <a:off x="9498601" y="2298303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2" name="TextBox 51"/>
          <p:cNvSpPr txBox="1"/>
          <p:nvPr/>
        </p:nvSpPr>
        <p:spPr>
          <a:xfrm>
            <a:off x="4054677" y="-1097972"/>
            <a:ext cx="41537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Helvetica Neue" charset="0"/>
                <a:ea typeface="Helvetica Neue" charset="0"/>
                <a:cs typeface="Helvetica Neue" charset="0"/>
              </a:rPr>
              <a:t>RPC/REST Interface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634701" y="221263"/>
            <a:ext cx="10997397" cy="675637"/>
            <a:chOff x="634701" y="3126303"/>
            <a:chExt cx="10997397" cy="675637"/>
          </a:xfrm>
        </p:grpSpPr>
        <p:sp>
          <p:nvSpPr>
            <p:cNvPr id="64" name="Rectangle 63"/>
            <p:cNvSpPr/>
            <p:nvPr/>
          </p:nvSpPr>
          <p:spPr>
            <a:xfrm>
              <a:off x="634701" y="3126303"/>
              <a:ext cx="10997397" cy="675637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Ins="274320" rtlCol="0" anchor="ctr"/>
            <a:lstStyle/>
            <a:p>
              <a:pPr algn="r"/>
              <a:r>
                <a:rPr lang="en-US" sz="3200" dirty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rPr>
                <a:t>Model Selection Layer</a:t>
              </a: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780876" y="3232105"/>
              <a:ext cx="5042536" cy="474751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Ins="91440"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  <a:latin typeface="Helvetica Neue" charset="0"/>
                  <a:ea typeface="Helvetica Neue" charset="0"/>
                  <a:cs typeface="Helvetica Neue" charset="0"/>
                </a:rPr>
                <a:t>Selection Policy</a:t>
              </a:r>
            </a:p>
          </p:txBody>
        </p:sp>
      </p:grpSp>
      <p:sp>
        <p:nvSpPr>
          <p:cNvPr id="24" name="Title 1"/>
          <p:cNvSpPr>
            <a:spLocks noGrp="1"/>
          </p:cNvSpPr>
          <p:nvPr>
            <p:ph type="title"/>
          </p:nvPr>
        </p:nvSpPr>
        <p:spPr>
          <a:xfrm>
            <a:off x="634701" y="1272682"/>
            <a:ext cx="11145254" cy="1088555"/>
          </a:xfrm>
        </p:spPr>
        <p:txBody>
          <a:bodyPr>
            <a:normAutofit/>
          </a:bodyPr>
          <a:lstStyle/>
          <a:p>
            <a:r>
              <a:rPr lang="en-US" sz="4000" i="1" dirty="0">
                <a:solidFill>
                  <a:srgbClr val="0075CB"/>
                </a:solidFill>
                <a:latin typeface="Futura-BoldOblique" charset="0"/>
                <a:ea typeface="Futura-BoldOblique" charset="0"/>
                <a:cs typeface="Futura-BoldOblique" charset="0"/>
              </a:rPr>
              <a:t>Selection policies supported by Clipper</a:t>
            </a:r>
          </a:p>
        </p:txBody>
      </p:sp>
      <p:sp>
        <p:nvSpPr>
          <p:cNvPr id="27" name="Content Placeholder 2"/>
          <p:cNvSpPr>
            <a:spLocks noGrp="1"/>
          </p:cNvSpPr>
          <p:nvPr>
            <p:ph idx="1"/>
          </p:nvPr>
        </p:nvSpPr>
        <p:spPr>
          <a:xfrm>
            <a:off x="821542" y="2216858"/>
            <a:ext cx="10592144" cy="3268529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2200"/>
              </a:spcBef>
              <a:buClr>
                <a:srgbClr val="0075CB"/>
              </a:buClr>
            </a:pPr>
            <a:r>
              <a:rPr lang="en-US" sz="3800" dirty="0">
                <a:solidFill>
                  <a:srgbClr val="0075CB"/>
                </a:solidFill>
              </a:rPr>
              <a:t>Exploit multiple models to estimate confidence</a:t>
            </a:r>
          </a:p>
          <a:p>
            <a:pPr>
              <a:lnSpc>
                <a:spcPct val="100000"/>
              </a:lnSpc>
              <a:spcBef>
                <a:spcPts val="2200"/>
              </a:spcBef>
              <a:buClr>
                <a:srgbClr val="0075CB"/>
              </a:buClr>
            </a:pPr>
            <a:r>
              <a:rPr lang="en-US" sz="3800" dirty="0">
                <a:solidFill>
                  <a:srgbClr val="0075CB"/>
                </a:solidFill>
              </a:rPr>
              <a:t> Use multi-armed bandit algorithms to learn optimal model-selection online</a:t>
            </a:r>
          </a:p>
          <a:p>
            <a:pPr>
              <a:lnSpc>
                <a:spcPct val="100000"/>
              </a:lnSpc>
              <a:spcBef>
                <a:spcPts val="2200"/>
              </a:spcBef>
              <a:buClr>
                <a:srgbClr val="0075CB"/>
              </a:buClr>
            </a:pPr>
            <a:r>
              <a:rPr lang="en-US" sz="3800" dirty="0">
                <a:solidFill>
                  <a:srgbClr val="0075CB"/>
                </a:solidFill>
              </a:rPr>
              <a:t> Online personalization across ML frameworks</a:t>
            </a:r>
          </a:p>
        </p:txBody>
      </p:sp>
    </p:spTree>
    <p:extLst>
      <p:ext uri="{BB962C8B-B14F-4D97-AF65-F5344CB8AC3E}">
        <p14:creationId xmlns:p14="http://schemas.microsoft.com/office/powerpoint/2010/main" val="614937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uiExpand="1" build="p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1652" y="224596"/>
            <a:ext cx="12179968" cy="1325563"/>
          </a:xfrm>
        </p:spPr>
        <p:txBody>
          <a:bodyPr/>
          <a:lstStyle/>
          <a:p>
            <a:r>
              <a:rPr lang="en-US" b="1" dirty="0"/>
              <a:t>Online:</a:t>
            </a:r>
            <a:r>
              <a:rPr lang="en-US" dirty="0"/>
              <a:t> Compute Predictions at Query Time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3880" y="1350137"/>
            <a:ext cx="11335512" cy="5507863"/>
          </a:xfrm>
        </p:spPr>
        <p:txBody>
          <a:bodyPr>
            <a:noAutofit/>
          </a:bodyPr>
          <a:lstStyle/>
          <a:p>
            <a:r>
              <a:rPr lang="en-US" b="1" dirty="0"/>
              <a:t>Examples</a:t>
            </a:r>
            <a:endParaRPr lang="en-US" dirty="0"/>
          </a:p>
          <a:p>
            <a:pPr lvl="1"/>
            <a:r>
              <a:rPr lang="en-US" dirty="0"/>
              <a:t>Speech recognition, image tagging </a:t>
            </a:r>
          </a:p>
          <a:p>
            <a:pPr lvl="1"/>
            <a:r>
              <a:rPr lang="en-US" dirty="0"/>
              <a:t>Ad-targeting based on search terms, available ads, user features</a:t>
            </a:r>
          </a:p>
          <a:p>
            <a:r>
              <a:rPr lang="en-US" b="1" dirty="0"/>
              <a:t>Advantages</a:t>
            </a:r>
          </a:p>
          <a:p>
            <a:pPr lvl="1"/>
            <a:r>
              <a:rPr lang="en-US" dirty="0"/>
              <a:t>Compute only necessary queries</a:t>
            </a:r>
          </a:p>
          <a:p>
            <a:pPr lvl="1"/>
            <a:r>
              <a:rPr lang="en-US" dirty="0"/>
              <a:t>Enables models to be changed rapidly and bandit exploration</a:t>
            </a:r>
          </a:p>
          <a:p>
            <a:pPr lvl="1"/>
            <a:r>
              <a:rPr lang="en-US" dirty="0"/>
              <a:t>Queries do not need to be from small ground set</a:t>
            </a:r>
          </a:p>
          <a:p>
            <a:r>
              <a:rPr lang="en-US" b="1" dirty="0"/>
              <a:t>Disadvantages</a:t>
            </a:r>
          </a:p>
          <a:p>
            <a:pPr lvl="1"/>
            <a:r>
              <a:rPr lang="en-US" dirty="0"/>
              <a:t>Increases complexity and computation overhead of serving system</a:t>
            </a:r>
          </a:p>
          <a:p>
            <a:pPr lvl="1"/>
            <a:r>
              <a:rPr lang="en-US" dirty="0"/>
              <a:t>Requires low and predictable latency from models</a:t>
            </a:r>
          </a:p>
          <a:p>
            <a:pPr lvl="2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2794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649CB5D-66C3-6840-B772-7294EAD34F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Prediction Pipelines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A6CBB7D-B034-B544-B06F-EE67C5F190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33116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229DB37-1E5D-EE49-A111-6BA4C2D5A7B7}"/>
              </a:ext>
            </a:extLst>
          </p:cNvPr>
          <p:cNvSpPr txBox="1"/>
          <p:nvPr/>
        </p:nvSpPr>
        <p:spPr>
          <a:xfrm>
            <a:off x="5068653" y="1646238"/>
            <a:ext cx="1827744" cy="4001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000" dirty="0"/>
              <a:t>Query Image</a:t>
            </a:r>
          </a:p>
        </p:txBody>
      </p:sp>
      <p:pic>
        <p:nvPicPr>
          <p:cNvPr id="8" name="Picture 7" descr="A baby lying on a bed&#13;&#10;&#13;&#10;Description automatically generated">
            <a:extLst>
              <a:ext uri="{FF2B5EF4-FFF2-40B4-BE49-F238E27FC236}">
                <a16:creationId xmlns:a16="http://schemas.microsoft.com/office/drawing/2014/main" id="{8965FFCC-890E-3A4F-B46A-530B7534616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74429" y="2046348"/>
            <a:ext cx="4243142" cy="4243142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C77E31B0-EEE0-D845-8278-7F87D678B83B}"/>
              </a:ext>
            </a:extLst>
          </p:cNvPr>
          <p:cNvSpPr txBox="1"/>
          <p:nvPr/>
        </p:nvSpPr>
        <p:spPr>
          <a:xfrm>
            <a:off x="1361440" y="3105834"/>
            <a:ext cx="2132315" cy="6463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600" b="1" u="sng" dirty="0"/>
              <a:t>Example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2DDDB42-FEFB-784B-A43C-4CBAEEE6BD63}"/>
              </a:ext>
            </a:extLst>
          </p:cNvPr>
          <p:cNvSpPr txBox="1"/>
          <p:nvPr/>
        </p:nvSpPr>
        <p:spPr>
          <a:xfrm>
            <a:off x="9844883" y="6488668"/>
            <a:ext cx="2347117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This is my daughter!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9E6014C-6EF4-0F46-93FE-956A42B54C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8985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229DB37-1E5D-EE49-A111-6BA4C2D5A7B7}"/>
              </a:ext>
            </a:extLst>
          </p:cNvPr>
          <p:cNvSpPr txBox="1"/>
          <p:nvPr/>
        </p:nvSpPr>
        <p:spPr>
          <a:xfrm>
            <a:off x="1310604" y="2635916"/>
            <a:ext cx="1827744" cy="4001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000" dirty="0"/>
              <a:t>Query Image</a:t>
            </a:r>
          </a:p>
        </p:txBody>
      </p:sp>
      <p:pic>
        <p:nvPicPr>
          <p:cNvPr id="8" name="Picture 7" descr="A baby lying on a bed&#13;&#10;&#13;&#10;Description automatically generated">
            <a:extLst>
              <a:ext uri="{FF2B5EF4-FFF2-40B4-BE49-F238E27FC236}">
                <a16:creationId xmlns:a16="http://schemas.microsoft.com/office/drawing/2014/main" id="{8965FFCC-890E-3A4F-B46A-530B7534616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2625" y="3071892"/>
            <a:ext cx="1925320" cy="192532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73BE4EEE-D8B9-5647-AF10-58FB5E638D3A}"/>
              </a:ext>
            </a:extLst>
          </p:cNvPr>
          <p:cNvGrpSpPr/>
          <p:nvPr/>
        </p:nvGrpSpPr>
        <p:grpSpPr>
          <a:xfrm>
            <a:off x="5030531" y="3418189"/>
            <a:ext cx="2130938" cy="1232725"/>
            <a:chOff x="4437802" y="2295143"/>
            <a:chExt cx="2565113" cy="1483893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3720D087-FD94-A644-BCF9-EB521737D9AB}"/>
                </a:ext>
              </a:extLst>
            </p:cNvPr>
            <p:cNvCxnSpPr/>
            <p:nvPr/>
          </p:nvCxnSpPr>
          <p:spPr>
            <a:xfrm>
              <a:off x="6221474" y="3037091"/>
              <a:ext cx="781441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AEFFEA81-9340-9D44-9DAF-604ED0B73CB9}"/>
                </a:ext>
              </a:extLst>
            </p:cNvPr>
            <p:cNvCxnSpPr/>
            <p:nvPr/>
          </p:nvCxnSpPr>
          <p:spPr>
            <a:xfrm>
              <a:off x="4608575" y="2380530"/>
              <a:ext cx="1922918" cy="65656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48472349-3234-ED4C-AE52-63CC81BF4ED5}"/>
                </a:ext>
              </a:extLst>
            </p:cNvPr>
            <p:cNvCxnSpPr/>
            <p:nvPr/>
          </p:nvCxnSpPr>
          <p:spPr>
            <a:xfrm>
              <a:off x="4608575" y="2708810"/>
              <a:ext cx="1922918" cy="32828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DB3B4E76-7DFD-A14F-86D4-410548C5E011}"/>
                </a:ext>
              </a:extLst>
            </p:cNvPr>
            <p:cNvCxnSpPr/>
            <p:nvPr/>
          </p:nvCxnSpPr>
          <p:spPr>
            <a:xfrm>
              <a:off x="4608575" y="3037089"/>
              <a:ext cx="1922918" cy="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2E82E153-E5C3-AD48-A0AD-BC3CA6D42EA9}"/>
                </a:ext>
              </a:extLst>
            </p:cNvPr>
            <p:cNvCxnSpPr/>
            <p:nvPr/>
          </p:nvCxnSpPr>
          <p:spPr>
            <a:xfrm flipV="1">
              <a:off x="4608575" y="3037090"/>
              <a:ext cx="1922918" cy="328279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8048EAF9-03EE-8845-B0AB-E42279854DC1}"/>
                </a:ext>
              </a:extLst>
            </p:cNvPr>
            <p:cNvCxnSpPr/>
            <p:nvPr/>
          </p:nvCxnSpPr>
          <p:spPr>
            <a:xfrm flipV="1">
              <a:off x="4608575" y="3037090"/>
              <a:ext cx="1922918" cy="65656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1DFE6865-C87E-8744-AAFA-4418E9B9B822}"/>
                </a:ext>
              </a:extLst>
            </p:cNvPr>
            <p:cNvSpPr/>
            <p:nvPr/>
          </p:nvSpPr>
          <p:spPr>
            <a:xfrm>
              <a:off x="5121690" y="2390319"/>
              <a:ext cx="1293541" cy="1293541"/>
            </a:xfrm>
            <a:prstGeom prst="ellipse">
              <a:avLst/>
            </a:prstGeom>
            <a:solidFill>
              <a:schemeClr val="bg1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70"/>
              <a:endParaRPr lang="en-US" sz="16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F112C08B-E909-844A-A99A-E004B9B87397}"/>
                </a:ext>
              </a:extLst>
            </p:cNvPr>
            <p:cNvGrpSpPr/>
            <p:nvPr/>
          </p:nvGrpSpPr>
          <p:grpSpPr>
            <a:xfrm>
              <a:off x="4437802" y="2295143"/>
              <a:ext cx="170773" cy="1483893"/>
              <a:chOff x="4461603" y="726948"/>
              <a:chExt cx="228600" cy="1986366"/>
            </a:xfrm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6396D3F3-7FD4-014D-8E01-420F51B2FBAB}"/>
                  </a:ext>
                </a:extLst>
              </p:cNvPr>
              <p:cNvSpPr/>
              <p:nvPr/>
            </p:nvSpPr>
            <p:spPr>
              <a:xfrm>
                <a:off x="4461603" y="726948"/>
                <a:ext cx="228600" cy="228600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70"/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974FCEE4-48F7-A340-B935-E4F9A5562B95}"/>
                  </a:ext>
                </a:extLst>
              </p:cNvPr>
              <p:cNvSpPr/>
              <p:nvPr/>
            </p:nvSpPr>
            <p:spPr>
              <a:xfrm>
                <a:off x="4461603" y="1605830"/>
                <a:ext cx="228600" cy="228600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70"/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2AA93507-84D0-B043-9CE4-5DDA1B9F62D8}"/>
                  </a:ext>
                </a:extLst>
              </p:cNvPr>
              <p:cNvSpPr/>
              <p:nvPr/>
            </p:nvSpPr>
            <p:spPr>
              <a:xfrm>
                <a:off x="4461603" y="2045271"/>
                <a:ext cx="228600" cy="228600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70"/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1F94EDE5-E4A8-F641-B9BE-9B08A37CCCAE}"/>
                  </a:ext>
                </a:extLst>
              </p:cNvPr>
              <p:cNvSpPr/>
              <p:nvPr/>
            </p:nvSpPr>
            <p:spPr>
              <a:xfrm>
                <a:off x="4461603" y="2484714"/>
                <a:ext cx="228600" cy="228600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70"/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5A1591F5-6A62-8E44-8161-D6A18D52B58A}"/>
                  </a:ext>
                </a:extLst>
              </p:cNvPr>
              <p:cNvSpPr/>
              <p:nvPr/>
            </p:nvSpPr>
            <p:spPr>
              <a:xfrm>
                <a:off x="4461603" y="1166389"/>
                <a:ext cx="228600" cy="228600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70"/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2768826D-0524-E248-A668-CA393CFF0C3D}"/>
              </a:ext>
            </a:extLst>
          </p:cNvPr>
          <p:cNvSpPr txBox="1"/>
          <p:nvPr/>
        </p:nvSpPr>
        <p:spPr>
          <a:xfrm>
            <a:off x="4918771" y="2649144"/>
            <a:ext cx="2440092" cy="707886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000" dirty="0"/>
              <a:t>Machine Learning</a:t>
            </a:r>
          </a:p>
          <a:p>
            <a:pPr algn="ctr"/>
            <a:r>
              <a:rPr lang="en-US" sz="2000" dirty="0"/>
              <a:t>Model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9B4CC54-3F69-4B4A-B39A-2486F73B9C78}"/>
              </a:ext>
            </a:extLst>
          </p:cNvPr>
          <p:cNvSpPr txBox="1"/>
          <p:nvPr/>
        </p:nvSpPr>
        <p:spPr>
          <a:xfrm>
            <a:off x="9025492" y="2647330"/>
            <a:ext cx="1438214" cy="4001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000" dirty="0"/>
              <a:t>Prediction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608C8C-085E-0647-804B-6DB179C7A867}"/>
              </a:ext>
            </a:extLst>
          </p:cNvPr>
          <p:cNvSpPr txBox="1"/>
          <p:nvPr/>
        </p:nvSpPr>
        <p:spPr>
          <a:xfrm>
            <a:off x="8694882" y="3460978"/>
            <a:ext cx="2841764" cy="95410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i="1" dirty="0"/>
              <a:t>“A baby lying on a bed”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6B3F9B2-13B3-D545-95CE-DE71CD5B171A}"/>
              </a:ext>
            </a:extLst>
          </p:cNvPr>
          <p:cNvSpPr txBox="1"/>
          <p:nvPr/>
        </p:nvSpPr>
        <p:spPr>
          <a:xfrm>
            <a:off x="2751282" y="5401695"/>
            <a:ext cx="5943600" cy="92333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This caption was generated automatically </a:t>
            </a:r>
            <a:br>
              <a:rPr lang="en-US" dirty="0"/>
            </a:br>
            <a:r>
              <a:rPr lang="en-US" b="1" i="1" dirty="0"/>
              <a:t>in the </a:t>
            </a:r>
            <a:r>
              <a:rPr lang="en-US" b="1" i="1" u="sng" dirty="0"/>
              <a:t>cloud</a:t>
            </a:r>
            <a:r>
              <a:rPr lang="en-US" b="1" i="1" dirty="0"/>
              <a:t> </a:t>
            </a:r>
            <a:br>
              <a:rPr lang="en-US" b="1" i="1" dirty="0"/>
            </a:br>
            <a:r>
              <a:rPr lang="en-US" dirty="0"/>
              <a:t>by Microsoft PowerPoint</a:t>
            </a:r>
          </a:p>
        </p:txBody>
      </p:sp>
      <p:sp>
        <p:nvSpPr>
          <p:cNvPr id="33" name="Right Arrow 32">
            <a:extLst>
              <a:ext uri="{FF2B5EF4-FFF2-40B4-BE49-F238E27FC236}">
                <a16:creationId xmlns:a16="http://schemas.microsoft.com/office/drawing/2014/main" id="{C595EA64-7489-B94A-8C5A-7908469A57A7}"/>
              </a:ext>
            </a:extLst>
          </p:cNvPr>
          <p:cNvSpPr/>
          <p:nvPr/>
        </p:nvSpPr>
        <p:spPr>
          <a:xfrm>
            <a:off x="3830320" y="3690903"/>
            <a:ext cx="721360" cy="687296"/>
          </a:xfrm>
          <a:prstGeom prst="rightArrow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ight Arrow 33">
            <a:extLst>
              <a:ext uri="{FF2B5EF4-FFF2-40B4-BE49-F238E27FC236}">
                <a16:creationId xmlns:a16="http://schemas.microsoft.com/office/drawing/2014/main" id="{1670F2BC-CDA2-A841-B4EE-BC662942821E}"/>
              </a:ext>
            </a:extLst>
          </p:cNvPr>
          <p:cNvSpPr/>
          <p:nvPr/>
        </p:nvSpPr>
        <p:spPr>
          <a:xfrm>
            <a:off x="7398823" y="3690903"/>
            <a:ext cx="721360" cy="687296"/>
          </a:xfrm>
          <a:prstGeom prst="rightArrow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423F937-69D3-1142-A734-C0A9AC2F1A5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974057" y="4571848"/>
            <a:ext cx="3000158" cy="227410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A74D0739-E26D-3B4D-A536-241D21748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2121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12" grpId="0" animBg="1"/>
      <p:bldP spid="32" grpId="0"/>
      <p:bldP spid="34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229DB37-1E5D-EE49-A111-6BA4C2D5A7B7}"/>
              </a:ext>
            </a:extLst>
          </p:cNvPr>
          <p:cNvSpPr txBox="1"/>
          <p:nvPr/>
        </p:nvSpPr>
        <p:spPr>
          <a:xfrm>
            <a:off x="344737" y="2799641"/>
            <a:ext cx="1827744" cy="4001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000" dirty="0"/>
              <a:t>Query Image</a:t>
            </a:r>
          </a:p>
        </p:txBody>
      </p:sp>
      <p:pic>
        <p:nvPicPr>
          <p:cNvPr id="8" name="Picture 7" descr="A baby lying on a bed&#13;&#10;&#13;&#10;Description automatically generated">
            <a:extLst>
              <a:ext uri="{FF2B5EF4-FFF2-40B4-BE49-F238E27FC236}">
                <a16:creationId xmlns:a16="http://schemas.microsoft.com/office/drawing/2014/main" id="{8965FFCC-890E-3A4F-B46A-530B7534616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2450" y="3225145"/>
            <a:ext cx="1245846" cy="1245846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73BE4EEE-D8B9-5647-AF10-58FB5E638D3A}"/>
              </a:ext>
            </a:extLst>
          </p:cNvPr>
          <p:cNvGrpSpPr/>
          <p:nvPr/>
        </p:nvGrpSpPr>
        <p:grpSpPr>
          <a:xfrm>
            <a:off x="4877502" y="3105975"/>
            <a:ext cx="1065469" cy="616363"/>
            <a:chOff x="4437802" y="2295143"/>
            <a:chExt cx="2565113" cy="1483893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3720D087-FD94-A644-BCF9-EB521737D9AB}"/>
                </a:ext>
              </a:extLst>
            </p:cNvPr>
            <p:cNvCxnSpPr/>
            <p:nvPr/>
          </p:nvCxnSpPr>
          <p:spPr>
            <a:xfrm>
              <a:off x="6221474" y="3037091"/>
              <a:ext cx="781441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AEFFEA81-9340-9D44-9DAF-604ED0B73CB9}"/>
                </a:ext>
              </a:extLst>
            </p:cNvPr>
            <p:cNvCxnSpPr/>
            <p:nvPr/>
          </p:nvCxnSpPr>
          <p:spPr>
            <a:xfrm>
              <a:off x="4608575" y="2380530"/>
              <a:ext cx="1922918" cy="65656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48472349-3234-ED4C-AE52-63CC81BF4ED5}"/>
                </a:ext>
              </a:extLst>
            </p:cNvPr>
            <p:cNvCxnSpPr/>
            <p:nvPr/>
          </p:nvCxnSpPr>
          <p:spPr>
            <a:xfrm>
              <a:off x="4608575" y="2708810"/>
              <a:ext cx="1922918" cy="32828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DB3B4E76-7DFD-A14F-86D4-410548C5E011}"/>
                </a:ext>
              </a:extLst>
            </p:cNvPr>
            <p:cNvCxnSpPr/>
            <p:nvPr/>
          </p:nvCxnSpPr>
          <p:spPr>
            <a:xfrm>
              <a:off x="4608575" y="3037089"/>
              <a:ext cx="1922918" cy="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2E82E153-E5C3-AD48-A0AD-BC3CA6D42EA9}"/>
                </a:ext>
              </a:extLst>
            </p:cNvPr>
            <p:cNvCxnSpPr/>
            <p:nvPr/>
          </p:nvCxnSpPr>
          <p:spPr>
            <a:xfrm flipV="1">
              <a:off x="4608575" y="3037090"/>
              <a:ext cx="1922918" cy="328279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8048EAF9-03EE-8845-B0AB-E42279854DC1}"/>
                </a:ext>
              </a:extLst>
            </p:cNvPr>
            <p:cNvCxnSpPr/>
            <p:nvPr/>
          </p:nvCxnSpPr>
          <p:spPr>
            <a:xfrm flipV="1">
              <a:off x="4608575" y="3037090"/>
              <a:ext cx="1922918" cy="65656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1DFE6865-C87E-8744-AAFA-4418E9B9B822}"/>
                </a:ext>
              </a:extLst>
            </p:cNvPr>
            <p:cNvSpPr/>
            <p:nvPr/>
          </p:nvSpPr>
          <p:spPr>
            <a:xfrm>
              <a:off x="5121690" y="2390319"/>
              <a:ext cx="1293541" cy="1293541"/>
            </a:xfrm>
            <a:prstGeom prst="ellipse">
              <a:avLst/>
            </a:prstGeom>
            <a:solidFill>
              <a:schemeClr val="bg1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70"/>
              <a:endParaRPr lang="en-US" sz="16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F112C08B-E909-844A-A99A-E004B9B87397}"/>
                </a:ext>
              </a:extLst>
            </p:cNvPr>
            <p:cNvGrpSpPr/>
            <p:nvPr/>
          </p:nvGrpSpPr>
          <p:grpSpPr>
            <a:xfrm>
              <a:off x="4437802" y="2295143"/>
              <a:ext cx="170773" cy="1483893"/>
              <a:chOff x="4461603" y="726948"/>
              <a:chExt cx="228600" cy="1986366"/>
            </a:xfrm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6396D3F3-7FD4-014D-8E01-420F51B2FBAB}"/>
                  </a:ext>
                </a:extLst>
              </p:cNvPr>
              <p:cNvSpPr/>
              <p:nvPr/>
            </p:nvSpPr>
            <p:spPr>
              <a:xfrm>
                <a:off x="4461603" y="726948"/>
                <a:ext cx="228600" cy="228600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70"/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974FCEE4-48F7-A340-B935-E4F9A5562B95}"/>
                  </a:ext>
                </a:extLst>
              </p:cNvPr>
              <p:cNvSpPr/>
              <p:nvPr/>
            </p:nvSpPr>
            <p:spPr>
              <a:xfrm>
                <a:off x="4461603" y="1605830"/>
                <a:ext cx="228600" cy="228600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70"/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2AA93507-84D0-B043-9CE4-5DDA1B9F62D8}"/>
                  </a:ext>
                </a:extLst>
              </p:cNvPr>
              <p:cNvSpPr/>
              <p:nvPr/>
            </p:nvSpPr>
            <p:spPr>
              <a:xfrm>
                <a:off x="4461603" y="2045271"/>
                <a:ext cx="228600" cy="228600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70"/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1F94EDE5-E4A8-F641-B9BE-9B08A37CCCAE}"/>
                  </a:ext>
                </a:extLst>
              </p:cNvPr>
              <p:cNvSpPr/>
              <p:nvPr/>
            </p:nvSpPr>
            <p:spPr>
              <a:xfrm>
                <a:off x="4461603" y="2484714"/>
                <a:ext cx="228600" cy="228600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70"/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5A1591F5-6A62-8E44-8161-D6A18D52B58A}"/>
                  </a:ext>
                </a:extLst>
              </p:cNvPr>
              <p:cNvSpPr/>
              <p:nvPr/>
            </p:nvSpPr>
            <p:spPr>
              <a:xfrm>
                <a:off x="4461603" y="1166389"/>
                <a:ext cx="228600" cy="228600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70"/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2768826D-0524-E248-A668-CA393CFF0C3D}"/>
              </a:ext>
            </a:extLst>
          </p:cNvPr>
          <p:cNvSpPr txBox="1"/>
          <p:nvPr/>
        </p:nvSpPr>
        <p:spPr>
          <a:xfrm>
            <a:off x="4225589" y="1838662"/>
            <a:ext cx="2440092" cy="707886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Machine Learning</a:t>
            </a:r>
          </a:p>
          <a:p>
            <a:pPr algn="ctr"/>
            <a:r>
              <a:rPr lang="en-US" sz="2000" dirty="0"/>
              <a:t>Model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9B4CC54-3F69-4B4A-B39A-2486F73B9C78}"/>
              </a:ext>
            </a:extLst>
          </p:cNvPr>
          <p:cNvSpPr txBox="1"/>
          <p:nvPr/>
        </p:nvSpPr>
        <p:spPr>
          <a:xfrm>
            <a:off x="8690345" y="3092331"/>
            <a:ext cx="1438214" cy="4001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000" dirty="0"/>
              <a:t>Prediction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608C8C-085E-0647-804B-6DB179C7A867}"/>
              </a:ext>
            </a:extLst>
          </p:cNvPr>
          <p:cNvSpPr txBox="1"/>
          <p:nvPr/>
        </p:nvSpPr>
        <p:spPr>
          <a:xfrm>
            <a:off x="8707677" y="3527344"/>
            <a:ext cx="2841764" cy="95410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i="1" dirty="0"/>
              <a:t>“A baby lying on a bed”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6B3F9B2-13B3-D545-95CE-DE71CD5B171A}"/>
              </a:ext>
            </a:extLst>
          </p:cNvPr>
          <p:cNvSpPr txBox="1"/>
          <p:nvPr/>
        </p:nvSpPr>
        <p:spPr>
          <a:xfrm>
            <a:off x="6095999" y="6871600"/>
            <a:ext cx="5943600" cy="92333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This caption was generated automatically </a:t>
            </a:r>
            <a:br>
              <a:rPr lang="en-US" dirty="0"/>
            </a:br>
            <a:r>
              <a:rPr lang="en-US" b="1" i="1" dirty="0"/>
              <a:t>in the </a:t>
            </a:r>
            <a:r>
              <a:rPr lang="en-US" b="1" i="1" u="sng" dirty="0"/>
              <a:t>cloud</a:t>
            </a:r>
            <a:r>
              <a:rPr lang="en-US" b="1" i="1" dirty="0"/>
              <a:t> </a:t>
            </a:r>
            <a:br>
              <a:rPr lang="en-US" b="1" i="1" dirty="0"/>
            </a:br>
            <a:r>
              <a:rPr lang="en-US" dirty="0"/>
              <a:t>by Microsoft PowerPoint!</a:t>
            </a:r>
          </a:p>
        </p:txBody>
      </p:sp>
      <p:sp>
        <p:nvSpPr>
          <p:cNvPr id="33" name="Right Arrow 32">
            <a:extLst>
              <a:ext uri="{FF2B5EF4-FFF2-40B4-BE49-F238E27FC236}">
                <a16:creationId xmlns:a16="http://schemas.microsoft.com/office/drawing/2014/main" id="{C595EA64-7489-B94A-8C5A-7908469A57A7}"/>
              </a:ext>
            </a:extLst>
          </p:cNvPr>
          <p:cNvSpPr/>
          <p:nvPr/>
        </p:nvSpPr>
        <p:spPr>
          <a:xfrm>
            <a:off x="1905195" y="3616879"/>
            <a:ext cx="450560" cy="429284"/>
          </a:xfrm>
          <a:prstGeom prst="rightArrow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ight Arrow 33">
            <a:extLst>
              <a:ext uri="{FF2B5EF4-FFF2-40B4-BE49-F238E27FC236}">
                <a16:creationId xmlns:a16="http://schemas.microsoft.com/office/drawing/2014/main" id="{1670F2BC-CDA2-A841-B4EE-BC662942821E}"/>
              </a:ext>
            </a:extLst>
          </p:cNvPr>
          <p:cNvSpPr/>
          <p:nvPr/>
        </p:nvSpPr>
        <p:spPr>
          <a:xfrm rot="1196378">
            <a:off x="6266367" y="3278479"/>
            <a:ext cx="408704" cy="389404"/>
          </a:xfrm>
          <a:prstGeom prst="rightArrow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342AC1D-9706-0248-842F-DE60AE1733B2}"/>
              </a:ext>
            </a:extLst>
          </p:cNvPr>
          <p:cNvSpPr txBox="1"/>
          <p:nvPr/>
        </p:nvSpPr>
        <p:spPr>
          <a:xfrm>
            <a:off x="2988144" y="1347840"/>
            <a:ext cx="4084773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More realistic </a:t>
            </a:r>
            <a:r>
              <a:rPr lang="en-US" dirty="0">
                <a:sym typeface="Wingdings" pitchFamily="2" charset="2"/>
              </a:rPr>
              <a:t> Prediction Pipeline</a:t>
            </a:r>
            <a:endParaRPr lang="en-US" dirty="0"/>
          </a:p>
        </p:txBody>
      </p:sp>
      <p:sp>
        <p:nvSpPr>
          <p:cNvPr id="6" name="Pentagon 5">
            <a:extLst>
              <a:ext uri="{FF2B5EF4-FFF2-40B4-BE49-F238E27FC236}">
                <a16:creationId xmlns:a16="http://schemas.microsoft.com/office/drawing/2014/main" id="{996A8145-C170-7F40-B01E-2AC09B96554C}"/>
              </a:ext>
            </a:extLst>
          </p:cNvPr>
          <p:cNvSpPr/>
          <p:nvPr/>
        </p:nvSpPr>
        <p:spPr>
          <a:xfrm>
            <a:off x="2462654" y="3596418"/>
            <a:ext cx="1311784" cy="503300"/>
          </a:xfrm>
          <a:prstGeom prst="homePlate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Resizing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8EF3D1-3FD7-D742-AC5B-CB1D82298680}"/>
              </a:ext>
            </a:extLst>
          </p:cNvPr>
          <p:cNvSpPr txBox="1"/>
          <p:nvPr/>
        </p:nvSpPr>
        <p:spPr>
          <a:xfrm>
            <a:off x="4636760" y="2499290"/>
            <a:ext cx="1617751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Ensemble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6A5B5951-BAD3-5D49-80A4-61B66F1AADF6}"/>
              </a:ext>
            </a:extLst>
          </p:cNvPr>
          <p:cNvGrpSpPr/>
          <p:nvPr/>
        </p:nvGrpSpPr>
        <p:grpSpPr>
          <a:xfrm>
            <a:off x="5009985" y="3556219"/>
            <a:ext cx="800503" cy="463083"/>
            <a:chOff x="4437802" y="2295143"/>
            <a:chExt cx="2565113" cy="1483893"/>
          </a:xfrm>
        </p:grpSpPr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42B7B306-8ED0-5D47-B24A-3D7ABBA097D7}"/>
                </a:ext>
              </a:extLst>
            </p:cNvPr>
            <p:cNvCxnSpPr/>
            <p:nvPr/>
          </p:nvCxnSpPr>
          <p:spPr>
            <a:xfrm>
              <a:off x="6221474" y="3037091"/>
              <a:ext cx="781441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E40F16DF-AA0E-D049-88F9-BC0B5562A23E}"/>
                </a:ext>
              </a:extLst>
            </p:cNvPr>
            <p:cNvCxnSpPr/>
            <p:nvPr/>
          </p:nvCxnSpPr>
          <p:spPr>
            <a:xfrm>
              <a:off x="4608575" y="2380530"/>
              <a:ext cx="1922918" cy="65656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5FB74F86-166A-A645-8868-FA54F8D0FC31}"/>
                </a:ext>
              </a:extLst>
            </p:cNvPr>
            <p:cNvCxnSpPr/>
            <p:nvPr/>
          </p:nvCxnSpPr>
          <p:spPr>
            <a:xfrm>
              <a:off x="4608575" y="2708810"/>
              <a:ext cx="1922918" cy="32828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280317C8-7549-3949-985C-14CD52174242}"/>
                </a:ext>
              </a:extLst>
            </p:cNvPr>
            <p:cNvCxnSpPr/>
            <p:nvPr/>
          </p:nvCxnSpPr>
          <p:spPr>
            <a:xfrm>
              <a:off x="4608575" y="3037089"/>
              <a:ext cx="1922918" cy="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731547D1-B979-E949-A225-5CC45126905E}"/>
                </a:ext>
              </a:extLst>
            </p:cNvPr>
            <p:cNvCxnSpPr/>
            <p:nvPr/>
          </p:nvCxnSpPr>
          <p:spPr>
            <a:xfrm flipV="1">
              <a:off x="4608575" y="3037090"/>
              <a:ext cx="1922918" cy="328279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AD8A93B0-B767-8A4A-8EFA-48EDC3E6757A}"/>
                </a:ext>
              </a:extLst>
            </p:cNvPr>
            <p:cNvCxnSpPr/>
            <p:nvPr/>
          </p:nvCxnSpPr>
          <p:spPr>
            <a:xfrm flipV="1">
              <a:off x="4608575" y="3037090"/>
              <a:ext cx="1922918" cy="65656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1FBBB87E-7482-F640-9245-8B13057109CE}"/>
                </a:ext>
              </a:extLst>
            </p:cNvPr>
            <p:cNvSpPr/>
            <p:nvPr/>
          </p:nvSpPr>
          <p:spPr>
            <a:xfrm>
              <a:off x="5121690" y="2390319"/>
              <a:ext cx="1293541" cy="1293541"/>
            </a:xfrm>
            <a:prstGeom prst="ellipse">
              <a:avLst/>
            </a:prstGeom>
            <a:solidFill>
              <a:schemeClr val="bg1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70"/>
              <a:endParaRPr lang="en-US" sz="16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1FB8ED2D-525A-A147-A412-BD87E8A5AE6E}"/>
                </a:ext>
              </a:extLst>
            </p:cNvPr>
            <p:cNvGrpSpPr/>
            <p:nvPr/>
          </p:nvGrpSpPr>
          <p:grpSpPr>
            <a:xfrm>
              <a:off x="4437802" y="2295143"/>
              <a:ext cx="170773" cy="1483893"/>
              <a:chOff x="4461603" y="726948"/>
              <a:chExt cx="228600" cy="1986366"/>
            </a:xfrm>
          </p:grpSpPr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8C05B124-AD6B-4047-9250-F12C4ECBE2B7}"/>
                  </a:ext>
                </a:extLst>
              </p:cNvPr>
              <p:cNvSpPr/>
              <p:nvPr/>
            </p:nvSpPr>
            <p:spPr>
              <a:xfrm>
                <a:off x="4461603" y="726948"/>
                <a:ext cx="228600" cy="228600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70"/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0EED64DF-2326-704F-B75C-947B35755D63}"/>
                  </a:ext>
                </a:extLst>
              </p:cNvPr>
              <p:cNvSpPr/>
              <p:nvPr/>
            </p:nvSpPr>
            <p:spPr>
              <a:xfrm>
                <a:off x="4461603" y="1605830"/>
                <a:ext cx="228600" cy="228600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70"/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54AAB289-C1F4-C246-8FBC-EAE116E393AF}"/>
                  </a:ext>
                </a:extLst>
              </p:cNvPr>
              <p:cNvSpPr/>
              <p:nvPr/>
            </p:nvSpPr>
            <p:spPr>
              <a:xfrm>
                <a:off x="4461603" y="2045271"/>
                <a:ext cx="228600" cy="228600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70"/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7A21E140-EDBC-D149-8B58-CE1412FAE5F8}"/>
                  </a:ext>
                </a:extLst>
              </p:cNvPr>
              <p:cNvSpPr/>
              <p:nvPr/>
            </p:nvSpPr>
            <p:spPr>
              <a:xfrm>
                <a:off x="4461603" y="2484714"/>
                <a:ext cx="228600" cy="228600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70"/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6A48CFD4-0A80-AC4B-8908-0F5AE06938E4}"/>
                  </a:ext>
                </a:extLst>
              </p:cNvPr>
              <p:cNvSpPr/>
              <p:nvPr/>
            </p:nvSpPr>
            <p:spPr>
              <a:xfrm>
                <a:off x="4461603" y="1166389"/>
                <a:ext cx="228600" cy="228600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70"/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76E6C203-BEEF-874A-9AAE-2BD7F35FE4B1}"/>
              </a:ext>
            </a:extLst>
          </p:cNvPr>
          <p:cNvGrpSpPr/>
          <p:nvPr/>
        </p:nvGrpSpPr>
        <p:grpSpPr>
          <a:xfrm>
            <a:off x="4701166" y="3755485"/>
            <a:ext cx="1418140" cy="820379"/>
            <a:chOff x="4437802" y="2295143"/>
            <a:chExt cx="2565113" cy="1483893"/>
          </a:xfrm>
        </p:grpSpPr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C5203541-8ADC-DE47-84A2-427E9E8E0E0D}"/>
                </a:ext>
              </a:extLst>
            </p:cNvPr>
            <p:cNvCxnSpPr/>
            <p:nvPr/>
          </p:nvCxnSpPr>
          <p:spPr>
            <a:xfrm>
              <a:off x="6221474" y="3037091"/>
              <a:ext cx="781441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757A4C95-3023-B14E-88B2-4C2A0E32CC95}"/>
                </a:ext>
              </a:extLst>
            </p:cNvPr>
            <p:cNvCxnSpPr/>
            <p:nvPr/>
          </p:nvCxnSpPr>
          <p:spPr>
            <a:xfrm>
              <a:off x="4608575" y="2380530"/>
              <a:ext cx="1922918" cy="65656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A61799AE-D408-ED49-A5E6-4E748330129A}"/>
                </a:ext>
              </a:extLst>
            </p:cNvPr>
            <p:cNvCxnSpPr/>
            <p:nvPr/>
          </p:nvCxnSpPr>
          <p:spPr>
            <a:xfrm>
              <a:off x="4608575" y="2708810"/>
              <a:ext cx="1922918" cy="32828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2CC3FE59-54BE-8E41-B0C5-495CF9F95B73}"/>
                </a:ext>
              </a:extLst>
            </p:cNvPr>
            <p:cNvCxnSpPr/>
            <p:nvPr/>
          </p:nvCxnSpPr>
          <p:spPr>
            <a:xfrm>
              <a:off x="4608575" y="3037089"/>
              <a:ext cx="1922918" cy="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4E6CC020-E5F2-5D43-AEA4-B12A47C5E63E}"/>
                </a:ext>
              </a:extLst>
            </p:cNvPr>
            <p:cNvCxnSpPr/>
            <p:nvPr/>
          </p:nvCxnSpPr>
          <p:spPr>
            <a:xfrm flipV="1">
              <a:off x="4608575" y="3037090"/>
              <a:ext cx="1922918" cy="328279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4F8DBE48-02E7-1C45-A71E-EA461593CFAA}"/>
                </a:ext>
              </a:extLst>
            </p:cNvPr>
            <p:cNvCxnSpPr/>
            <p:nvPr/>
          </p:nvCxnSpPr>
          <p:spPr>
            <a:xfrm flipV="1">
              <a:off x="4608575" y="3037090"/>
              <a:ext cx="1922918" cy="65656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2FE83E85-3AB7-6347-8409-C4FD8CD97DB2}"/>
                </a:ext>
              </a:extLst>
            </p:cNvPr>
            <p:cNvSpPr/>
            <p:nvPr/>
          </p:nvSpPr>
          <p:spPr>
            <a:xfrm>
              <a:off x="5121690" y="2390319"/>
              <a:ext cx="1293541" cy="1293541"/>
            </a:xfrm>
            <a:prstGeom prst="ellipse">
              <a:avLst/>
            </a:prstGeom>
            <a:solidFill>
              <a:schemeClr val="bg1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70"/>
              <a:endParaRPr lang="en-US" sz="16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6387636D-EA5C-1E4D-B96D-125D2281F6FF}"/>
                </a:ext>
              </a:extLst>
            </p:cNvPr>
            <p:cNvGrpSpPr/>
            <p:nvPr/>
          </p:nvGrpSpPr>
          <p:grpSpPr>
            <a:xfrm>
              <a:off x="4437802" y="2295143"/>
              <a:ext cx="170773" cy="1483893"/>
              <a:chOff x="4461603" y="726948"/>
              <a:chExt cx="228600" cy="1986366"/>
            </a:xfrm>
          </p:grpSpPr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5193AA15-625D-A54F-B34B-3F0652793D1C}"/>
                  </a:ext>
                </a:extLst>
              </p:cNvPr>
              <p:cNvSpPr/>
              <p:nvPr/>
            </p:nvSpPr>
            <p:spPr>
              <a:xfrm>
                <a:off x="4461603" y="726948"/>
                <a:ext cx="228600" cy="228600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70"/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9FA42916-B4F6-0847-AC93-BAEA36650E78}"/>
                  </a:ext>
                </a:extLst>
              </p:cNvPr>
              <p:cNvSpPr/>
              <p:nvPr/>
            </p:nvSpPr>
            <p:spPr>
              <a:xfrm>
                <a:off x="4461603" y="1605830"/>
                <a:ext cx="228600" cy="228600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70"/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290AD531-A5E7-FB44-A575-F8BEED0DE65C}"/>
                  </a:ext>
                </a:extLst>
              </p:cNvPr>
              <p:cNvSpPr/>
              <p:nvPr/>
            </p:nvSpPr>
            <p:spPr>
              <a:xfrm>
                <a:off x="4461603" y="2045271"/>
                <a:ext cx="228600" cy="228600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70"/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360FC97E-BC0B-8E49-9857-8B066197217E}"/>
                  </a:ext>
                </a:extLst>
              </p:cNvPr>
              <p:cNvSpPr/>
              <p:nvPr/>
            </p:nvSpPr>
            <p:spPr>
              <a:xfrm>
                <a:off x="4461603" y="2484714"/>
                <a:ext cx="228600" cy="228600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70"/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2A7C694E-4B55-454C-95C9-EC023FD184AF}"/>
                  </a:ext>
                </a:extLst>
              </p:cNvPr>
              <p:cNvSpPr/>
              <p:nvPr/>
            </p:nvSpPr>
            <p:spPr>
              <a:xfrm>
                <a:off x="4461603" y="1166389"/>
                <a:ext cx="228600" cy="228600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70"/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C9A5A12A-1BAA-3548-99D5-27F043F00026}"/>
              </a:ext>
            </a:extLst>
          </p:cNvPr>
          <p:cNvGrpSpPr/>
          <p:nvPr/>
        </p:nvGrpSpPr>
        <p:grpSpPr>
          <a:xfrm>
            <a:off x="4788237" y="4372506"/>
            <a:ext cx="800503" cy="463083"/>
            <a:chOff x="4437802" y="2295143"/>
            <a:chExt cx="2565113" cy="1483893"/>
          </a:xfrm>
        </p:grpSpPr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506496C1-8249-8540-A34D-9A5784A93514}"/>
                </a:ext>
              </a:extLst>
            </p:cNvPr>
            <p:cNvCxnSpPr/>
            <p:nvPr/>
          </p:nvCxnSpPr>
          <p:spPr>
            <a:xfrm>
              <a:off x="6221474" y="3037091"/>
              <a:ext cx="781441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F48977F2-81BA-8D47-8D82-ED1A607A8142}"/>
                </a:ext>
              </a:extLst>
            </p:cNvPr>
            <p:cNvCxnSpPr/>
            <p:nvPr/>
          </p:nvCxnSpPr>
          <p:spPr>
            <a:xfrm>
              <a:off x="4608575" y="2380530"/>
              <a:ext cx="1922918" cy="65656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8D65BDB5-5A27-1B42-BD31-F71633E271F4}"/>
                </a:ext>
              </a:extLst>
            </p:cNvPr>
            <p:cNvCxnSpPr/>
            <p:nvPr/>
          </p:nvCxnSpPr>
          <p:spPr>
            <a:xfrm>
              <a:off x="4608575" y="2708810"/>
              <a:ext cx="1922918" cy="32828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103D01EC-6BEA-9941-836C-D2EB2BE7DF8A}"/>
                </a:ext>
              </a:extLst>
            </p:cNvPr>
            <p:cNvCxnSpPr/>
            <p:nvPr/>
          </p:nvCxnSpPr>
          <p:spPr>
            <a:xfrm>
              <a:off x="4608575" y="3037089"/>
              <a:ext cx="1922918" cy="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95E793EA-3876-7A42-B3D0-90BCFE16633E}"/>
                </a:ext>
              </a:extLst>
            </p:cNvPr>
            <p:cNvCxnSpPr/>
            <p:nvPr/>
          </p:nvCxnSpPr>
          <p:spPr>
            <a:xfrm flipV="1">
              <a:off x="4608575" y="3037090"/>
              <a:ext cx="1922918" cy="328279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CB764810-4973-884E-AFF0-8A93FA87826E}"/>
                </a:ext>
              </a:extLst>
            </p:cNvPr>
            <p:cNvCxnSpPr/>
            <p:nvPr/>
          </p:nvCxnSpPr>
          <p:spPr>
            <a:xfrm flipV="1">
              <a:off x="4608575" y="3037090"/>
              <a:ext cx="1922918" cy="65656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E30C5EEC-F15E-3042-B1F3-645F908C9850}"/>
                </a:ext>
              </a:extLst>
            </p:cNvPr>
            <p:cNvSpPr/>
            <p:nvPr/>
          </p:nvSpPr>
          <p:spPr>
            <a:xfrm>
              <a:off x="5121690" y="2390319"/>
              <a:ext cx="1293541" cy="1293541"/>
            </a:xfrm>
            <a:prstGeom prst="ellipse">
              <a:avLst/>
            </a:prstGeom>
            <a:solidFill>
              <a:schemeClr val="bg1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70"/>
              <a:endParaRPr lang="en-US" sz="16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5476A0BF-8B4F-CE46-9657-5279677409E5}"/>
                </a:ext>
              </a:extLst>
            </p:cNvPr>
            <p:cNvGrpSpPr/>
            <p:nvPr/>
          </p:nvGrpSpPr>
          <p:grpSpPr>
            <a:xfrm>
              <a:off x="4437802" y="2295143"/>
              <a:ext cx="170773" cy="1483893"/>
              <a:chOff x="4461603" y="726948"/>
              <a:chExt cx="228600" cy="1986366"/>
            </a:xfrm>
          </p:grpSpPr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2035EFBB-5663-254F-B888-39A0A5FD2609}"/>
                  </a:ext>
                </a:extLst>
              </p:cNvPr>
              <p:cNvSpPr/>
              <p:nvPr/>
            </p:nvSpPr>
            <p:spPr>
              <a:xfrm>
                <a:off x="4461603" y="726948"/>
                <a:ext cx="228600" cy="228600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70"/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F0589B3E-3AB9-4A4F-ABD0-6ECA7DB761E5}"/>
                  </a:ext>
                </a:extLst>
              </p:cNvPr>
              <p:cNvSpPr/>
              <p:nvPr/>
            </p:nvSpPr>
            <p:spPr>
              <a:xfrm>
                <a:off x="4461603" y="1605830"/>
                <a:ext cx="228600" cy="228600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70"/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BD83FD5B-C4BA-6045-8BBE-66A6755A59E8}"/>
                  </a:ext>
                </a:extLst>
              </p:cNvPr>
              <p:cNvSpPr/>
              <p:nvPr/>
            </p:nvSpPr>
            <p:spPr>
              <a:xfrm>
                <a:off x="4461603" y="2045271"/>
                <a:ext cx="228600" cy="228600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70"/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2C7EB80F-6854-4B4D-9E57-D9FF35B984B2}"/>
                  </a:ext>
                </a:extLst>
              </p:cNvPr>
              <p:cNvSpPr/>
              <p:nvPr/>
            </p:nvSpPr>
            <p:spPr>
              <a:xfrm>
                <a:off x="4461603" y="2484714"/>
                <a:ext cx="228600" cy="228600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70"/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C34B8B83-B2AE-2E41-ADFB-1F076DD23469}"/>
                  </a:ext>
                </a:extLst>
              </p:cNvPr>
              <p:cNvSpPr/>
              <p:nvPr/>
            </p:nvSpPr>
            <p:spPr>
              <a:xfrm>
                <a:off x="4461603" y="1166389"/>
                <a:ext cx="228600" cy="228600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70"/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</p:grpSp>
      <p:sp>
        <p:nvSpPr>
          <p:cNvPr id="77" name="Right Arrow 76">
            <a:extLst>
              <a:ext uri="{FF2B5EF4-FFF2-40B4-BE49-F238E27FC236}">
                <a16:creationId xmlns:a16="http://schemas.microsoft.com/office/drawing/2014/main" id="{6FF19037-8F65-AE47-AD5A-184B5BD9D6F2}"/>
              </a:ext>
            </a:extLst>
          </p:cNvPr>
          <p:cNvSpPr/>
          <p:nvPr/>
        </p:nvSpPr>
        <p:spPr>
          <a:xfrm rot="20486521">
            <a:off x="3852243" y="3277799"/>
            <a:ext cx="450560" cy="429284"/>
          </a:xfrm>
          <a:prstGeom prst="rightArrow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ight Arrow 77">
            <a:extLst>
              <a:ext uri="{FF2B5EF4-FFF2-40B4-BE49-F238E27FC236}">
                <a16:creationId xmlns:a16="http://schemas.microsoft.com/office/drawing/2014/main" id="{66B4C6B6-2171-BC4A-BB8F-D434C6281336}"/>
              </a:ext>
            </a:extLst>
          </p:cNvPr>
          <p:cNvSpPr/>
          <p:nvPr/>
        </p:nvSpPr>
        <p:spPr>
          <a:xfrm>
            <a:off x="3891275" y="3731268"/>
            <a:ext cx="450560" cy="429284"/>
          </a:xfrm>
          <a:prstGeom prst="rightArrow">
            <a:avLst>
              <a:gd name="adj1" fmla="val 50000"/>
              <a:gd name="adj2" fmla="val 70338"/>
            </a:avLst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ight Arrow 78">
            <a:extLst>
              <a:ext uri="{FF2B5EF4-FFF2-40B4-BE49-F238E27FC236}">
                <a16:creationId xmlns:a16="http://schemas.microsoft.com/office/drawing/2014/main" id="{2CD377C8-6B2E-D74C-AE12-3F2BC34BB012}"/>
              </a:ext>
            </a:extLst>
          </p:cNvPr>
          <p:cNvSpPr/>
          <p:nvPr/>
        </p:nvSpPr>
        <p:spPr>
          <a:xfrm rot="819112">
            <a:off x="3864470" y="4280960"/>
            <a:ext cx="450560" cy="429284"/>
          </a:xfrm>
          <a:prstGeom prst="rightArrow">
            <a:avLst>
              <a:gd name="adj1" fmla="val 50000"/>
              <a:gd name="adj2" fmla="val 70338"/>
            </a:avLst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Pentagon 79">
            <a:extLst>
              <a:ext uri="{FF2B5EF4-FFF2-40B4-BE49-F238E27FC236}">
                <a16:creationId xmlns:a16="http://schemas.microsoft.com/office/drawing/2014/main" id="{42194DCE-A8CD-4140-B43C-E9C658A8B87A}"/>
              </a:ext>
            </a:extLst>
          </p:cNvPr>
          <p:cNvSpPr/>
          <p:nvPr/>
        </p:nvSpPr>
        <p:spPr>
          <a:xfrm>
            <a:off x="6934800" y="3730553"/>
            <a:ext cx="1311784" cy="503300"/>
          </a:xfrm>
          <a:prstGeom prst="homePlate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“Voting”</a:t>
            </a:r>
          </a:p>
        </p:txBody>
      </p:sp>
      <p:sp>
        <p:nvSpPr>
          <p:cNvPr id="81" name="Right Arrow 80">
            <a:extLst>
              <a:ext uri="{FF2B5EF4-FFF2-40B4-BE49-F238E27FC236}">
                <a16:creationId xmlns:a16="http://schemas.microsoft.com/office/drawing/2014/main" id="{15D9F088-06E1-7D49-BCC2-DA169BD2D2B3}"/>
              </a:ext>
            </a:extLst>
          </p:cNvPr>
          <p:cNvSpPr/>
          <p:nvPr/>
        </p:nvSpPr>
        <p:spPr>
          <a:xfrm>
            <a:off x="6300378" y="3767621"/>
            <a:ext cx="408704" cy="389404"/>
          </a:xfrm>
          <a:prstGeom prst="rightArrow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ight Arrow 81">
            <a:extLst>
              <a:ext uri="{FF2B5EF4-FFF2-40B4-BE49-F238E27FC236}">
                <a16:creationId xmlns:a16="http://schemas.microsoft.com/office/drawing/2014/main" id="{A4D15F20-E08D-8146-8444-2C331E9FB8F2}"/>
              </a:ext>
            </a:extLst>
          </p:cNvPr>
          <p:cNvSpPr/>
          <p:nvPr/>
        </p:nvSpPr>
        <p:spPr>
          <a:xfrm rot="20865093">
            <a:off x="6291165" y="4305966"/>
            <a:ext cx="408704" cy="389404"/>
          </a:xfrm>
          <a:prstGeom prst="rightArrow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ight Arrow 82">
            <a:extLst>
              <a:ext uri="{FF2B5EF4-FFF2-40B4-BE49-F238E27FC236}">
                <a16:creationId xmlns:a16="http://schemas.microsoft.com/office/drawing/2014/main" id="{3B080092-B2FC-504B-8BD3-E1D1D6EC5D39}"/>
              </a:ext>
            </a:extLst>
          </p:cNvPr>
          <p:cNvSpPr/>
          <p:nvPr/>
        </p:nvSpPr>
        <p:spPr>
          <a:xfrm rot="2650265">
            <a:off x="1872194" y="4870952"/>
            <a:ext cx="1291401" cy="429284"/>
          </a:xfrm>
          <a:prstGeom prst="rightArrow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54DA496-6834-8F42-B5C0-8308FDBE4EE9}"/>
              </a:ext>
            </a:extLst>
          </p:cNvPr>
          <p:cNvGrpSpPr/>
          <p:nvPr/>
        </p:nvGrpSpPr>
        <p:grpSpPr>
          <a:xfrm>
            <a:off x="3349112" y="5141276"/>
            <a:ext cx="1766830" cy="1284147"/>
            <a:chOff x="3349112" y="5141276"/>
            <a:chExt cx="1766830" cy="1284147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5FC7CE9-7429-4644-88AC-82D5B69B8B99}"/>
                </a:ext>
              </a:extLst>
            </p:cNvPr>
            <p:cNvSpPr txBox="1"/>
            <p:nvPr/>
          </p:nvSpPr>
          <p:spPr>
            <a:xfrm>
              <a:off x="3349112" y="6056091"/>
              <a:ext cx="1766830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dirty="0"/>
                <a:t>Segmentation</a:t>
              </a:r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270AE95-81CC-7C4E-B241-5D9DC92801F5}"/>
                </a:ext>
              </a:extLst>
            </p:cNvPr>
            <p:cNvGrpSpPr/>
            <p:nvPr/>
          </p:nvGrpSpPr>
          <p:grpSpPr>
            <a:xfrm>
              <a:off x="3505020" y="5141276"/>
              <a:ext cx="1418140" cy="820379"/>
              <a:chOff x="3505020" y="5141276"/>
              <a:chExt cx="1418140" cy="820379"/>
            </a:xfrm>
          </p:grpSpPr>
          <p:grpSp>
            <p:nvGrpSpPr>
              <p:cNvPr id="84" name="Group 83">
                <a:extLst>
                  <a:ext uri="{FF2B5EF4-FFF2-40B4-BE49-F238E27FC236}">
                    <a16:creationId xmlns:a16="http://schemas.microsoft.com/office/drawing/2014/main" id="{BD786869-B6A7-9C44-BD78-CACC32B7D85B}"/>
                  </a:ext>
                </a:extLst>
              </p:cNvPr>
              <p:cNvGrpSpPr/>
              <p:nvPr/>
            </p:nvGrpSpPr>
            <p:grpSpPr>
              <a:xfrm>
                <a:off x="3505020" y="5141276"/>
                <a:ext cx="1418140" cy="820379"/>
                <a:chOff x="4437802" y="2295143"/>
                <a:chExt cx="2565113" cy="1483893"/>
              </a:xfrm>
            </p:grpSpPr>
            <p:cxnSp>
              <p:nvCxnSpPr>
                <p:cNvPr id="85" name="Straight Arrow Connector 84">
                  <a:extLst>
                    <a:ext uri="{FF2B5EF4-FFF2-40B4-BE49-F238E27FC236}">
                      <a16:creationId xmlns:a16="http://schemas.microsoft.com/office/drawing/2014/main" id="{A4289AF3-0F25-8744-9640-305FAB1B1FF2}"/>
                    </a:ext>
                  </a:extLst>
                </p:cNvPr>
                <p:cNvCxnSpPr/>
                <p:nvPr/>
              </p:nvCxnSpPr>
              <p:spPr>
                <a:xfrm>
                  <a:off x="6221474" y="3037091"/>
                  <a:ext cx="781441" cy="0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</p:cxnSp>
            <p:cxnSp>
              <p:nvCxnSpPr>
                <p:cNvPr id="86" name="Straight Arrow Connector 85">
                  <a:extLst>
                    <a:ext uri="{FF2B5EF4-FFF2-40B4-BE49-F238E27FC236}">
                      <a16:creationId xmlns:a16="http://schemas.microsoft.com/office/drawing/2014/main" id="{A1779268-214D-C445-B692-A32BC96A4118}"/>
                    </a:ext>
                  </a:extLst>
                </p:cNvPr>
                <p:cNvCxnSpPr/>
                <p:nvPr/>
              </p:nvCxnSpPr>
              <p:spPr>
                <a:xfrm>
                  <a:off x="4608575" y="2380530"/>
                  <a:ext cx="1922918" cy="656560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</p:cxnSp>
            <p:cxnSp>
              <p:nvCxnSpPr>
                <p:cNvPr id="87" name="Straight Arrow Connector 86">
                  <a:extLst>
                    <a:ext uri="{FF2B5EF4-FFF2-40B4-BE49-F238E27FC236}">
                      <a16:creationId xmlns:a16="http://schemas.microsoft.com/office/drawing/2014/main" id="{9EA3E097-0858-C24E-921C-9C6356CFB9A4}"/>
                    </a:ext>
                  </a:extLst>
                </p:cNvPr>
                <p:cNvCxnSpPr/>
                <p:nvPr/>
              </p:nvCxnSpPr>
              <p:spPr>
                <a:xfrm>
                  <a:off x="4608575" y="2708810"/>
                  <a:ext cx="1922918" cy="328280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</p:cxnSp>
            <p:cxnSp>
              <p:nvCxnSpPr>
                <p:cNvPr id="88" name="Straight Arrow Connector 87">
                  <a:extLst>
                    <a:ext uri="{FF2B5EF4-FFF2-40B4-BE49-F238E27FC236}">
                      <a16:creationId xmlns:a16="http://schemas.microsoft.com/office/drawing/2014/main" id="{31FCF156-3E6E-3C4F-98C2-A5004A9445FD}"/>
                    </a:ext>
                  </a:extLst>
                </p:cNvPr>
                <p:cNvCxnSpPr/>
                <p:nvPr/>
              </p:nvCxnSpPr>
              <p:spPr>
                <a:xfrm>
                  <a:off x="4608575" y="3037089"/>
                  <a:ext cx="1922918" cy="1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</p:cxnSp>
            <p:cxnSp>
              <p:nvCxnSpPr>
                <p:cNvPr id="89" name="Straight Arrow Connector 88">
                  <a:extLst>
                    <a:ext uri="{FF2B5EF4-FFF2-40B4-BE49-F238E27FC236}">
                      <a16:creationId xmlns:a16="http://schemas.microsoft.com/office/drawing/2014/main" id="{87A692A4-4B08-2542-AC18-8B92E56BB78C}"/>
                    </a:ext>
                  </a:extLst>
                </p:cNvPr>
                <p:cNvCxnSpPr/>
                <p:nvPr/>
              </p:nvCxnSpPr>
              <p:spPr>
                <a:xfrm flipV="1">
                  <a:off x="4608575" y="3037090"/>
                  <a:ext cx="1922918" cy="328279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</p:cxnSp>
            <p:cxnSp>
              <p:nvCxnSpPr>
                <p:cNvPr id="90" name="Straight Arrow Connector 89">
                  <a:extLst>
                    <a:ext uri="{FF2B5EF4-FFF2-40B4-BE49-F238E27FC236}">
                      <a16:creationId xmlns:a16="http://schemas.microsoft.com/office/drawing/2014/main" id="{D554B089-130A-544B-B13A-4676CFEF6078}"/>
                    </a:ext>
                  </a:extLst>
                </p:cNvPr>
                <p:cNvCxnSpPr/>
                <p:nvPr/>
              </p:nvCxnSpPr>
              <p:spPr>
                <a:xfrm flipV="1">
                  <a:off x="4608575" y="3037090"/>
                  <a:ext cx="1922918" cy="656560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</p:cxnSp>
            <p:sp>
              <p:nvSpPr>
                <p:cNvPr id="91" name="Oval 90">
                  <a:extLst>
                    <a:ext uri="{FF2B5EF4-FFF2-40B4-BE49-F238E27FC236}">
                      <a16:creationId xmlns:a16="http://schemas.microsoft.com/office/drawing/2014/main" id="{ACE30A13-7ACE-FF4C-B792-2ECE38B72AB7}"/>
                    </a:ext>
                  </a:extLst>
                </p:cNvPr>
                <p:cNvSpPr/>
                <p:nvPr/>
              </p:nvSpPr>
              <p:spPr>
                <a:xfrm>
                  <a:off x="5121690" y="2390319"/>
                  <a:ext cx="1293541" cy="1293541"/>
                </a:xfrm>
                <a:prstGeom prst="ellipse">
                  <a:avLst/>
                </a:prstGeom>
                <a:solidFill>
                  <a:schemeClr val="bg1"/>
                </a:solidFill>
                <a:ln w="28575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 defTabSz="609570"/>
                  <a:endParaRPr lang="en-US" sz="1600">
                    <a:solidFill>
                      <a:prstClr val="black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grpSp>
              <p:nvGrpSpPr>
                <p:cNvPr id="92" name="Group 91">
                  <a:extLst>
                    <a:ext uri="{FF2B5EF4-FFF2-40B4-BE49-F238E27FC236}">
                      <a16:creationId xmlns:a16="http://schemas.microsoft.com/office/drawing/2014/main" id="{1B7F68AA-E25F-934C-B1F3-885B6A296C90}"/>
                    </a:ext>
                  </a:extLst>
                </p:cNvPr>
                <p:cNvGrpSpPr/>
                <p:nvPr/>
              </p:nvGrpSpPr>
              <p:grpSpPr>
                <a:xfrm>
                  <a:off x="4437802" y="2295143"/>
                  <a:ext cx="170773" cy="1483893"/>
                  <a:chOff x="4461603" y="726948"/>
                  <a:chExt cx="228600" cy="1986366"/>
                </a:xfrm>
              </p:grpSpPr>
              <p:sp>
                <p:nvSpPr>
                  <p:cNvPr id="93" name="Oval 92">
                    <a:extLst>
                      <a:ext uri="{FF2B5EF4-FFF2-40B4-BE49-F238E27FC236}">
                        <a16:creationId xmlns:a16="http://schemas.microsoft.com/office/drawing/2014/main" id="{579A6F29-0245-D248-9161-EA88B186EAE8}"/>
                      </a:ext>
                    </a:extLst>
                  </p:cNvPr>
                  <p:cNvSpPr/>
                  <p:nvPr/>
                </p:nvSpPr>
                <p:spPr>
                  <a:xfrm>
                    <a:off x="4461603" y="726948"/>
                    <a:ext cx="228600" cy="228600"/>
                  </a:xfrm>
                  <a:prstGeom prst="ellipse">
                    <a:avLst/>
                  </a:prstGeom>
                  <a:ln w="28575"/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09570"/>
                    <a:endParaRPr lang="en-US" sz="1600">
                      <a:solidFill>
                        <a:prstClr val="white"/>
                      </a:solidFill>
                      <a:latin typeface="Helvetica Neue" charset="0"/>
                      <a:ea typeface="Helvetica Neue" charset="0"/>
                      <a:cs typeface="Helvetica Neue" charset="0"/>
                    </a:endParaRPr>
                  </a:p>
                </p:txBody>
              </p:sp>
              <p:sp>
                <p:nvSpPr>
                  <p:cNvPr id="94" name="Oval 93">
                    <a:extLst>
                      <a:ext uri="{FF2B5EF4-FFF2-40B4-BE49-F238E27FC236}">
                        <a16:creationId xmlns:a16="http://schemas.microsoft.com/office/drawing/2014/main" id="{E1AD267B-F459-B540-828A-51B1E7621BE2}"/>
                      </a:ext>
                    </a:extLst>
                  </p:cNvPr>
                  <p:cNvSpPr/>
                  <p:nvPr/>
                </p:nvSpPr>
                <p:spPr>
                  <a:xfrm>
                    <a:off x="4461603" y="1605830"/>
                    <a:ext cx="228600" cy="228600"/>
                  </a:xfrm>
                  <a:prstGeom prst="ellipse">
                    <a:avLst/>
                  </a:prstGeom>
                  <a:ln w="28575"/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09570"/>
                    <a:endParaRPr lang="en-US" sz="1600">
                      <a:solidFill>
                        <a:prstClr val="white"/>
                      </a:solidFill>
                      <a:latin typeface="Helvetica Neue" charset="0"/>
                      <a:ea typeface="Helvetica Neue" charset="0"/>
                      <a:cs typeface="Helvetica Neue" charset="0"/>
                    </a:endParaRPr>
                  </a:p>
                </p:txBody>
              </p:sp>
              <p:sp>
                <p:nvSpPr>
                  <p:cNvPr id="95" name="Oval 94">
                    <a:extLst>
                      <a:ext uri="{FF2B5EF4-FFF2-40B4-BE49-F238E27FC236}">
                        <a16:creationId xmlns:a16="http://schemas.microsoft.com/office/drawing/2014/main" id="{4CD7035B-9270-4B4E-B929-B2D7A9B06897}"/>
                      </a:ext>
                    </a:extLst>
                  </p:cNvPr>
                  <p:cNvSpPr/>
                  <p:nvPr/>
                </p:nvSpPr>
                <p:spPr>
                  <a:xfrm>
                    <a:off x="4461603" y="2045271"/>
                    <a:ext cx="228600" cy="228600"/>
                  </a:xfrm>
                  <a:prstGeom prst="ellipse">
                    <a:avLst/>
                  </a:prstGeom>
                  <a:ln w="28575"/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09570"/>
                    <a:endParaRPr lang="en-US" sz="1600">
                      <a:solidFill>
                        <a:prstClr val="white"/>
                      </a:solidFill>
                      <a:latin typeface="Helvetica Neue" charset="0"/>
                      <a:ea typeface="Helvetica Neue" charset="0"/>
                      <a:cs typeface="Helvetica Neue" charset="0"/>
                    </a:endParaRPr>
                  </a:p>
                </p:txBody>
              </p:sp>
              <p:sp>
                <p:nvSpPr>
                  <p:cNvPr id="96" name="Oval 95">
                    <a:extLst>
                      <a:ext uri="{FF2B5EF4-FFF2-40B4-BE49-F238E27FC236}">
                        <a16:creationId xmlns:a16="http://schemas.microsoft.com/office/drawing/2014/main" id="{C56E8A3F-73B5-014E-9783-D5FED33237A0}"/>
                      </a:ext>
                    </a:extLst>
                  </p:cNvPr>
                  <p:cNvSpPr/>
                  <p:nvPr/>
                </p:nvSpPr>
                <p:spPr>
                  <a:xfrm>
                    <a:off x="4461603" y="2484714"/>
                    <a:ext cx="228600" cy="228600"/>
                  </a:xfrm>
                  <a:prstGeom prst="ellipse">
                    <a:avLst/>
                  </a:prstGeom>
                  <a:ln w="28575"/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09570"/>
                    <a:endParaRPr lang="en-US" sz="1600">
                      <a:solidFill>
                        <a:prstClr val="white"/>
                      </a:solidFill>
                      <a:latin typeface="Helvetica Neue" charset="0"/>
                      <a:ea typeface="Helvetica Neue" charset="0"/>
                      <a:cs typeface="Helvetica Neue" charset="0"/>
                    </a:endParaRPr>
                  </a:p>
                </p:txBody>
              </p:sp>
              <p:sp>
                <p:nvSpPr>
                  <p:cNvPr id="97" name="Oval 96">
                    <a:extLst>
                      <a:ext uri="{FF2B5EF4-FFF2-40B4-BE49-F238E27FC236}">
                        <a16:creationId xmlns:a16="http://schemas.microsoft.com/office/drawing/2014/main" id="{2E56425F-0C58-AA44-BA41-5A842B53DFDE}"/>
                      </a:ext>
                    </a:extLst>
                  </p:cNvPr>
                  <p:cNvSpPr/>
                  <p:nvPr/>
                </p:nvSpPr>
                <p:spPr>
                  <a:xfrm>
                    <a:off x="4461603" y="1166389"/>
                    <a:ext cx="228600" cy="228600"/>
                  </a:xfrm>
                  <a:prstGeom prst="ellipse">
                    <a:avLst/>
                  </a:prstGeom>
                  <a:ln w="28575"/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09570"/>
                    <a:endParaRPr lang="en-US" sz="1600">
                      <a:solidFill>
                        <a:prstClr val="white"/>
                      </a:solidFill>
                      <a:latin typeface="Helvetica Neue" charset="0"/>
                      <a:ea typeface="Helvetica Neue" charset="0"/>
                      <a:cs typeface="Helvetica Neue" charset="0"/>
                    </a:endParaRPr>
                  </a:p>
                </p:txBody>
              </p:sp>
            </p:grpSp>
          </p:grpSp>
          <p:sp>
            <p:nvSpPr>
              <p:cNvPr id="10" name="Chord 9">
                <a:extLst>
                  <a:ext uri="{FF2B5EF4-FFF2-40B4-BE49-F238E27FC236}">
                    <a16:creationId xmlns:a16="http://schemas.microsoft.com/office/drawing/2014/main" id="{DF6BE02D-1078-2E4B-879D-F0008039AAAE}"/>
                  </a:ext>
                </a:extLst>
              </p:cNvPr>
              <p:cNvSpPr/>
              <p:nvPr/>
            </p:nvSpPr>
            <p:spPr>
              <a:xfrm>
                <a:off x="3921727" y="5226399"/>
                <a:ext cx="650130" cy="650130"/>
              </a:xfrm>
              <a:prstGeom prst="chord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99" name="Right Arrow 98">
            <a:extLst>
              <a:ext uri="{FF2B5EF4-FFF2-40B4-BE49-F238E27FC236}">
                <a16:creationId xmlns:a16="http://schemas.microsoft.com/office/drawing/2014/main" id="{2A30C2A9-7413-F040-8A5B-AAF60FDD88ED}"/>
              </a:ext>
            </a:extLst>
          </p:cNvPr>
          <p:cNvSpPr/>
          <p:nvPr/>
        </p:nvSpPr>
        <p:spPr>
          <a:xfrm>
            <a:off x="5105051" y="5336822"/>
            <a:ext cx="450560" cy="429284"/>
          </a:xfrm>
          <a:prstGeom prst="rightArrow">
            <a:avLst>
              <a:gd name="adj1" fmla="val 50000"/>
              <a:gd name="adj2" fmla="val 70338"/>
            </a:avLst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932C056-9320-A54D-A1A8-078FAC92DE84}"/>
              </a:ext>
            </a:extLst>
          </p:cNvPr>
          <p:cNvGrpSpPr/>
          <p:nvPr/>
        </p:nvGrpSpPr>
        <p:grpSpPr>
          <a:xfrm>
            <a:off x="5390935" y="5319463"/>
            <a:ext cx="1619354" cy="1222459"/>
            <a:chOff x="5390935" y="5319463"/>
            <a:chExt cx="1619354" cy="1222459"/>
          </a:xfrm>
        </p:grpSpPr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C6EE25B1-96F0-F049-8095-9A268DA61D7A}"/>
                </a:ext>
              </a:extLst>
            </p:cNvPr>
            <p:cNvGrpSpPr/>
            <p:nvPr/>
          </p:nvGrpSpPr>
          <p:grpSpPr>
            <a:xfrm>
              <a:off x="5717641" y="5319463"/>
              <a:ext cx="800503" cy="463083"/>
              <a:chOff x="4437802" y="2295143"/>
              <a:chExt cx="2565113" cy="1483893"/>
            </a:xfrm>
          </p:grpSpPr>
          <p:cxnSp>
            <p:nvCxnSpPr>
              <p:cNvPr id="101" name="Straight Arrow Connector 100">
                <a:extLst>
                  <a:ext uri="{FF2B5EF4-FFF2-40B4-BE49-F238E27FC236}">
                    <a16:creationId xmlns:a16="http://schemas.microsoft.com/office/drawing/2014/main" id="{2B9ACABE-5DDE-2643-97C2-6F170B5C85D2}"/>
                  </a:ext>
                </a:extLst>
              </p:cNvPr>
              <p:cNvCxnSpPr/>
              <p:nvPr/>
            </p:nvCxnSpPr>
            <p:spPr>
              <a:xfrm>
                <a:off x="6221474" y="3037091"/>
                <a:ext cx="781441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102" name="Straight Arrow Connector 101">
                <a:extLst>
                  <a:ext uri="{FF2B5EF4-FFF2-40B4-BE49-F238E27FC236}">
                    <a16:creationId xmlns:a16="http://schemas.microsoft.com/office/drawing/2014/main" id="{967C4154-D843-0D47-AA7A-7BAC9251AECD}"/>
                  </a:ext>
                </a:extLst>
              </p:cNvPr>
              <p:cNvCxnSpPr/>
              <p:nvPr/>
            </p:nvCxnSpPr>
            <p:spPr>
              <a:xfrm>
                <a:off x="4608575" y="2380530"/>
                <a:ext cx="1922918" cy="65656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103" name="Straight Arrow Connector 102">
                <a:extLst>
                  <a:ext uri="{FF2B5EF4-FFF2-40B4-BE49-F238E27FC236}">
                    <a16:creationId xmlns:a16="http://schemas.microsoft.com/office/drawing/2014/main" id="{75CDC5C4-7D09-F84E-9BB4-4E8CA3F8C513}"/>
                  </a:ext>
                </a:extLst>
              </p:cNvPr>
              <p:cNvCxnSpPr/>
              <p:nvPr/>
            </p:nvCxnSpPr>
            <p:spPr>
              <a:xfrm>
                <a:off x="4608575" y="2708810"/>
                <a:ext cx="1922918" cy="32828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104" name="Straight Arrow Connector 103">
                <a:extLst>
                  <a:ext uri="{FF2B5EF4-FFF2-40B4-BE49-F238E27FC236}">
                    <a16:creationId xmlns:a16="http://schemas.microsoft.com/office/drawing/2014/main" id="{F8D0BF78-8D4C-B54C-8F5E-C893051F88C3}"/>
                  </a:ext>
                </a:extLst>
              </p:cNvPr>
              <p:cNvCxnSpPr/>
              <p:nvPr/>
            </p:nvCxnSpPr>
            <p:spPr>
              <a:xfrm>
                <a:off x="4608575" y="3037089"/>
                <a:ext cx="1922918" cy="1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105" name="Straight Arrow Connector 104">
                <a:extLst>
                  <a:ext uri="{FF2B5EF4-FFF2-40B4-BE49-F238E27FC236}">
                    <a16:creationId xmlns:a16="http://schemas.microsoft.com/office/drawing/2014/main" id="{63F3D01B-3121-5549-B080-97BBE3F6E744}"/>
                  </a:ext>
                </a:extLst>
              </p:cNvPr>
              <p:cNvCxnSpPr/>
              <p:nvPr/>
            </p:nvCxnSpPr>
            <p:spPr>
              <a:xfrm flipV="1">
                <a:off x="4608575" y="3037090"/>
                <a:ext cx="1922918" cy="328279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106" name="Straight Arrow Connector 105">
                <a:extLst>
                  <a:ext uri="{FF2B5EF4-FFF2-40B4-BE49-F238E27FC236}">
                    <a16:creationId xmlns:a16="http://schemas.microsoft.com/office/drawing/2014/main" id="{6F3B02A2-42AB-674E-972D-0D104572A983}"/>
                  </a:ext>
                </a:extLst>
              </p:cNvPr>
              <p:cNvCxnSpPr/>
              <p:nvPr/>
            </p:nvCxnSpPr>
            <p:spPr>
              <a:xfrm flipV="1">
                <a:off x="4608575" y="3037090"/>
                <a:ext cx="1922918" cy="65656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sp>
            <p:nvSpPr>
              <p:cNvPr id="107" name="Oval 106">
                <a:extLst>
                  <a:ext uri="{FF2B5EF4-FFF2-40B4-BE49-F238E27FC236}">
                    <a16:creationId xmlns:a16="http://schemas.microsoft.com/office/drawing/2014/main" id="{4569928B-6619-2E41-B26B-210CCB57B8D9}"/>
                  </a:ext>
                </a:extLst>
              </p:cNvPr>
              <p:cNvSpPr/>
              <p:nvPr/>
            </p:nvSpPr>
            <p:spPr>
              <a:xfrm>
                <a:off x="5121690" y="2390319"/>
                <a:ext cx="1293541" cy="1293541"/>
              </a:xfrm>
              <a:prstGeom prst="ellipse">
                <a:avLst/>
              </a:prstGeom>
              <a:solidFill>
                <a:schemeClr val="bg1"/>
              </a:solidFill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609570"/>
                <a:endParaRPr lang="en-US" sz="16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grpSp>
            <p:nvGrpSpPr>
              <p:cNvPr id="108" name="Group 107">
                <a:extLst>
                  <a:ext uri="{FF2B5EF4-FFF2-40B4-BE49-F238E27FC236}">
                    <a16:creationId xmlns:a16="http://schemas.microsoft.com/office/drawing/2014/main" id="{0D25703E-87A8-0642-8B1D-EA45C21D6BC8}"/>
                  </a:ext>
                </a:extLst>
              </p:cNvPr>
              <p:cNvGrpSpPr/>
              <p:nvPr/>
            </p:nvGrpSpPr>
            <p:grpSpPr>
              <a:xfrm>
                <a:off x="4437802" y="2295143"/>
                <a:ext cx="170773" cy="1483893"/>
                <a:chOff x="4461603" y="726948"/>
                <a:chExt cx="228600" cy="1986366"/>
              </a:xfrm>
            </p:grpSpPr>
            <p:sp>
              <p:nvSpPr>
                <p:cNvPr id="109" name="Oval 108">
                  <a:extLst>
                    <a:ext uri="{FF2B5EF4-FFF2-40B4-BE49-F238E27FC236}">
                      <a16:creationId xmlns:a16="http://schemas.microsoft.com/office/drawing/2014/main" id="{4D99AA0B-05E0-1342-9E97-BE811842C7A3}"/>
                    </a:ext>
                  </a:extLst>
                </p:cNvPr>
                <p:cNvSpPr/>
                <p:nvPr/>
              </p:nvSpPr>
              <p:spPr>
                <a:xfrm>
                  <a:off x="4461603" y="726948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70"/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110" name="Oval 109">
                  <a:extLst>
                    <a:ext uri="{FF2B5EF4-FFF2-40B4-BE49-F238E27FC236}">
                      <a16:creationId xmlns:a16="http://schemas.microsoft.com/office/drawing/2014/main" id="{436329B1-7640-BB48-AA89-C22825E88B99}"/>
                    </a:ext>
                  </a:extLst>
                </p:cNvPr>
                <p:cNvSpPr/>
                <p:nvPr/>
              </p:nvSpPr>
              <p:spPr>
                <a:xfrm>
                  <a:off x="4461603" y="1605830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70"/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111" name="Oval 110">
                  <a:extLst>
                    <a:ext uri="{FF2B5EF4-FFF2-40B4-BE49-F238E27FC236}">
                      <a16:creationId xmlns:a16="http://schemas.microsoft.com/office/drawing/2014/main" id="{CFAACE9F-0B24-8749-989A-8586FF90F491}"/>
                    </a:ext>
                  </a:extLst>
                </p:cNvPr>
                <p:cNvSpPr/>
                <p:nvPr/>
              </p:nvSpPr>
              <p:spPr>
                <a:xfrm>
                  <a:off x="4461603" y="2045271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70"/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112" name="Oval 111">
                  <a:extLst>
                    <a:ext uri="{FF2B5EF4-FFF2-40B4-BE49-F238E27FC236}">
                      <a16:creationId xmlns:a16="http://schemas.microsoft.com/office/drawing/2014/main" id="{4261AE60-9ACF-E14B-AD0F-2A2AE43B8FC7}"/>
                    </a:ext>
                  </a:extLst>
                </p:cNvPr>
                <p:cNvSpPr/>
                <p:nvPr/>
              </p:nvSpPr>
              <p:spPr>
                <a:xfrm>
                  <a:off x="4461603" y="2484714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70"/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113" name="Oval 112">
                  <a:extLst>
                    <a:ext uri="{FF2B5EF4-FFF2-40B4-BE49-F238E27FC236}">
                      <a16:creationId xmlns:a16="http://schemas.microsoft.com/office/drawing/2014/main" id="{A33B5CFA-3037-ED48-8BD1-3B631A6329B7}"/>
                    </a:ext>
                  </a:extLst>
                </p:cNvPr>
                <p:cNvSpPr/>
                <p:nvPr/>
              </p:nvSpPr>
              <p:spPr>
                <a:xfrm>
                  <a:off x="4461603" y="1166389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70"/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</p:grpSp>
        </p:grp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94018B2E-E078-2D46-8688-4E4B50316EF7}"/>
                </a:ext>
              </a:extLst>
            </p:cNvPr>
            <p:cNvSpPr txBox="1"/>
            <p:nvPr/>
          </p:nvSpPr>
          <p:spPr>
            <a:xfrm>
              <a:off x="5390935" y="5895591"/>
              <a:ext cx="1619354" cy="646331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dirty="0"/>
                <a:t>Background </a:t>
              </a:r>
            </a:p>
            <a:p>
              <a:r>
                <a:rPr lang="en-US" dirty="0"/>
                <a:t>Prediction</a:t>
              </a:r>
            </a:p>
          </p:txBody>
        </p:sp>
      </p:grpSp>
      <p:sp>
        <p:nvSpPr>
          <p:cNvPr id="115" name="Pentagon 114">
            <a:extLst>
              <a:ext uri="{FF2B5EF4-FFF2-40B4-BE49-F238E27FC236}">
                <a16:creationId xmlns:a16="http://schemas.microsoft.com/office/drawing/2014/main" id="{EC1EA8CF-51DB-C542-A3A4-B46949B551DC}"/>
              </a:ext>
            </a:extLst>
          </p:cNvPr>
          <p:cNvSpPr/>
          <p:nvPr/>
        </p:nvSpPr>
        <p:spPr>
          <a:xfrm>
            <a:off x="7057887" y="5253250"/>
            <a:ext cx="2003519" cy="503300"/>
          </a:xfrm>
          <a:prstGeom prst="homePlate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“Compositing”</a:t>
            </a:r>
          </a:p>
        </p:txBody>
      </p: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9F68C0B9-B911-7749-8EFC-5883614651E2}"/>
              </a:ext>
            </a:extLst>
          </p:cNvPr>
          <p:cNvGrpSpPr/>
          <p:nvPr/>
        </p:nvGrpSpPr>
        <p:grpSpPr>
          <a:xfrm>
            <a:off x="9256715" y="4703193"/>
            <a:ext cx="1965462" cy="1608939"/>
            <a:chOff x="9256715" y="4703193"/>
            <a:chExt cx="1965462" cy="1608939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30A5A436-B683-4141-9640-06BDB11D6DF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388556" y="5068087"/>
              <a:ext cx="1701064" cy="1207755"/>
            </a:xfrm>
            <a:prstGeom prst="rect">
              <a:avLst/>
            </a:prstGeom>
          </p:spPr>
        </p:pic>
        <p:pic>
          <p:nvPicPr>
            <p:cNvPr id="98" name="Picture 97" descr="A baby lying on a bed&#13;&#10;&#13;&#10;Description automatically generated">
              <a:extLst>
                <a:ext uri="{FF2B5EF4-FFF2-40B4-BE49-F238E27FC236}">
                  <a16:creationId xmlns:a16="http://schemas.microsoft.com/office/drawing/2014/main" id="{8DF64CA2-3633-3C46-A33E-D1B4744DF48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40401" y1="38593" x2="57841" y2="47289"/>
                          <a14:foregroundMark x1="57841" y1="47289" x2="57841" y2="47289"/>
                          <a14:foregroundMark x1="60332" y1="48559" x2="69077" y2="63898"/>
                          <a14:foregroundMark x1="59941" y1="56864" x2="62824" y2="60186"/>
                          <a14:foregroundMark x1="35809" y1="25696" x2="34978" y2="36492"/>
                          <a14:foregroundMark x1="70738" y1="58085" x2="73620" y2="62677"/>
                          <a14:foregroundMark x1="74060" y1="61016" x2="74060" y2="68051"/>
                          <a14:backgroundMark x1="25012" y1="38153" x2="27943" y2="17733"/>
                          <a14:backgroundMark x1="27943" y1="17733" x2="48315" y2="17831"/>
                          <a14:backgroundMark x1="48315" y1="17831" x2="70298" y2="15144"/>
                          <a14:backgroundMark x1="70298" y1="15144" x2="79433" y2="32340"/>
                          <a14:backgroundMark x1="79433" y1="32340" x2="79433" y2="50611"/>
                          <a14:backgroundMark x1="27504" y1="40254" x2="16317" y2="51441"/>
                          <a14:backgroundMark x1="78212" y1="53542" x2="80703" y2="73034"/>
                          <a14:backgroundMark x1="80703" y1="73034" x2="66976" y2="6472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771743" y="4861698"/>
              <a:ext cx="1450434" cy="1450434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A7EF7A5C-831C-6A44-B236-3115F5F2D1BF}"/>
                </a:ext>
              </a:extLst>
            </p:cNvPr>
            <p:cNvSpPr txBox="1"/>
            <p:nvPr/>
          </p:nvSpPr>
          <p:spPr>
            <a:xfrm>
              <a:off x="9256715" y="4703193"/>
              <a:ext cx="1438214" cy="400110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Prediction</a:t>
              </a:r>
            </a:p>
          </p:txBody>
        </p:sp>
      </p:grpSp>
      <p:sp>
        <p:nvSpPr>
          <p:cNvPr id="119" name="Title 118">
            <a:extLst>
              <a:ext uri="{FF2B5EF4-FFF2-40B4-BE49-F238E27FC236}">
                <a16:creationId xmlns:a16="http://schemas.microsoft.com/office/drawing/2014/main" id="{105D24C6-E479-8842-AE30-300CD45C2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351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" grpId="0" animBg="1"/>
      <p:bldP spid="99" grpId="0" animBg="1"/>
      <p:bldP spid="115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229DB37-1E5D-EE49-A111-6BA4C2D5A7B7}"/>
              </a:ext>
            </a:extLst>
          </p:cNvPr>
          <p:cNvSpPr txBox="1"/>
          <p:nvPr/>
        </p:nvSpPr>
        <p:spPr>
          <a:xfrm>
            <a:off x="344737" y="1168961"/>
            <a:ext cx="1827744" cy="4001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000" dirty="0"/>
              <a:t>Query Image</a:t>
            </a:r>
          </a:p>
        </p:txBody>
      </p:sp>
      <p:pic>
        <p:nvPicPr>
          <p:cNvPr id="8" name="Picture 7" descr="A baby lying on a bed&#13;&#10;&#13;&#10;Description automatically generated">
            <a:extLst>
              <a:ext uri="{FF2B5EF4-FFF2-40B4-BE49-F238E27FC236}">
                <a16:creationId xmlns:a16="http://schemas.microsoft.com/office/drawing/2014/main" id="{8965FFCC-890E-3A4F-B46A-530B7534616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2450" y="1594465"/>
            <a:ext cx="1245846" cy="1245846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73BE4EEE-D8B9-5647-AF10-58FB5E638D3A}"/>
              </a:ext>
            </a:extLst>
          </p:cNvPr>
          <p:cNvGrpSpPr/>
          <p:nvPr/>
        </p:nvGrpSpPr>
        <p:grpSpPr>
          <a:xfrm>
            <a:off x="4877502" y="1475295"/>
            <a:ext cx="1065469" cy="616363"/>
            <a:chOff x="4437802" y="2295143"/>
            <a:chExt cx="2565113" cy="1483893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3720D087-FD94-A644-BCF9-EB521737D9AB}"/>
                </a:ext>
              </a:extLst>
            </p:cNvPr>
            <p:cNvCxnSpPr/>
            <p:nvPr/>
          </p:nvCxnSpPr>
          <p:spPr>
            <a:xfrm>
              <a:off x="6221474" y="3037091"/>
              <a:ext cx="781441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AEFFEA81-9340-9D44-9DAF-604ED0B73CB9}"/>
                </a:ext>
              </a:extLst>
            </p:cNvPr>
            <p:cNvCxnSpPr/>
            <p:nvPr/>
          </p:nvCxnSpPr>
          <p:spPr>
            <a:xfrm>
              <a:off x="4608575" y="2380530"/>
              <a:ext cx="1922918" cy="65656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48472349-3234-ED4C-AE52-63CC81BF4ED5}"/>
                </a:ext>
              </a:extLst>
            </p:cNvPr>
            <p:cNvCxnSpPr/>
            <p:nvPr/>
          </p:nvCxnSpPr>
          <p:spPr>
            <a:xfrm>
              <a:off x="4608575" y="2708810"/>
              <a:ext cx="1922918" cy="32828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DB3B4E76-7DFD-A14F-86D4-410548C5E011}"/>
                </a:ext>
              </a:extLst>
            </p:cNvPr>
            <p:cNvCxnSpPr/>
            <p:nvPr/>
          </p:nvCxnSpPr>
          <p:spPr>
            <a:xfrm>
              <a:off x="4608575" y="3037089"/>
              <a:ext cx="1922918" cy="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2E82E153-E5C3-AD48-A0AD-BC3CA6D42EA9}"/>
                </a:ext>
              </a:extLst>
            </p:cNvPr>
            <p:cNvCxnSpPr/>
            <p:nvPr/>
          </p:nvCxnSpPr>
          <p:spPr>
            <a:xfrm flipV="1">
              <a:off x="4608575" y="3037090"/>
              <a:ext cx="1922918" cy="328279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8048EAF9-03EE-8845-B0AB-E42279854DC1}"/>
                </a:ext>
              </a:extLst>
            </p:cNvPr>
            <p:cNvCxnSpPr/>
            <p:nvPr/>
          </p:nvCxnSpPr>
          <p:spPr>
            <a:xfrm flipV="1">
              <a:off x="4608575" y="3037090"/>
              <a:ext cx="1922918" cy="65656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1DFE6865-C87E-8744-AAFA-4418E9B9B822}"/>
                </a:ext>
              </a:extLst>
            </p:cNvPr>
            <p:cNvSpPr/>
            <p:nvPr/>
          </p:nvSpPr>
          <p:spPr>
            <a:xfrm>
              <a:off x="5121690" y="2390319"/>
              <a:ext cx="1293541" cy="1293541"/>
            </a:xfrm>
            <a:prstGeom prst="ellipse">
              <a:avLst/>
            </a:prstGeom>
            <a:solidFill>
              <a:schemeClr val="bg1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70"/>
              <a:endParaRPr lang="en-US" sz="16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F112C08B-E909-844A-A99A-E004B9B87397}"/>
                </a:ext>
              </a:extLst>
            </p:cNvPr>
            <p:cNvGrpSpPr/>
            <p:nvPr/>
          </p:nvGrpSpPr>
          <p:grpSpPr>
            <a:xfrm>
              <a:off x="4437802" y="2295143"/>
              <a:ext cx="170773" cy="1483893"/>
              <a:chOff x="4461603" y="726948"/>
              <a:chExt cx="228600" cy="1986366"/>
            </a:xfrm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6396D3F3-7FD4-014D-8E01-420F51B2FBAB}"/>
                  </a:ext>
                </a:extLst>
              </p:cNvPr>
              <p:cNvSpPr/>
              <p:nvPr/>
            </p:nvSpPr>
            <p:spPr>
              <a:xfrm>
                <a:off x="4461603" y="726948"/>
                <a:ext cx="228600" cy="228600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70"/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974FCEE4-48F7-A340-B935-E4F9A5562B95}"/>
                  </a:ext>
                </a:extLst>
              </p:cNvPr>
              <p:cNvSpPr/>
              <p:nvPr/>
            </p:nvSpPr>
            <p:spPr>
              <a:xfrm>
                <a:off x="4461603" y="1605830"/>
                <a:ext cx="228600" cy="228600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70"/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2AA93507-84D0-B043-9CE4-5DDA1B9F62D8}"/>
                  </a:ext>
                </a:extLst>
              </p:cNvPr>
              <p:cNvSpPr/>
              <p:nvPr/>
            </p:nvSpPr>
            <p:spPr>
              <a:xfrm>
                <a:off x="4461603" y="2045271"/>
                <a:ext cx="228600" cy="228600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70"/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1F94EDE5-E4A8-F641-B9BE-9B08A37CCCAE}"/>
                  </a:ext>
                </a:extLst>
              </p:cNvPr>
              <p:cNvSpPr/>
              <p:nvPr/>
            </p:nvSpPr>
            <p:spPr>
              <a:xfrm>
                <a:off x="4461603" y="2484714"/>
                <a:ext cx="228600" cy="228600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70"/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5A1591F5-6A62-8E44-8161-D6A18D52B58A}"/>
                  </a:ext>
                </a:extLst>
              </p:cNvPr>
              <p:cNvSpPr/>
              <p:nvPr/>
            </p:nvSpPr>
            <p:spPr>
              <a:xfrm>
                <a:off x="4461603" y="1166389"/>
                <a:ext cx="228600" cy="228600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70"/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2768826D-0524-E248-A668-CA393CFF0C3D}"/>
              </a:ext>
            </a:extLst>
          </p:cNvPr>
          <p:cNvSpPr txBox="1"/>
          <p:nvPr/>
        </p:nvSpPr>
        <p:spPr>
          <a:xfrm>
            <a:off x="4225589" y="207982"/>
            <a:ext cx="2440092" cy="707886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Machine Learning</a:t>
            </a:r>
          </a:p>
          <a:p>
            <a:pPr algn="ctr"/>
            <a:r>
              <a:rPr lang="en-US" sz="2000" dirty="0"/>
              <a:t>Model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9B4CC54-3F69-4B4A-B39A-2486F73B9C78}"/>
              </a:ext>
            </a:extLst>
          </p:cNvPr>
          <p:cNvSpPr txBox="1"/>
          <p:nvPr/>
        </p:nvSpPr>
        <p:spPr>
          <a:xfrm>
            <a:off x="8690345" y="1461651"/>
            <a:ext cx="1438214" cy="4001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000" dirty="0"/>
              <a:t>Prediction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608C8C-085E-0647-804B-6DB179C7A867}"/>
              </a:ext>
            </a:extLst>
          </p:cNvPr>
          <p:cNvSpPr txBox="1"/>
          <p:nvPr/>
        </p:nvSpPr>
        <p:spPr>
          <a:xfrm>
            <a:off x="8707677" y="1896664"/>
            <a:ext cx="2841764" cy="95410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i="1" dirty="0"/>
              <a:t>“A baby lying on a bed”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6B3F9B2-13B3-D545-95CE-DE71CD5B171A}"/>
              </a:ext>
            </a:extLst>
          </p:cNvPr>
          <p:cNvSpPr txBox="1"/>
          <p:nvPr/>
        </p:nvSpPr>
        <p:spPr>
          <a:xfrm>
            <a:off x="6096000" y="7543257"/>
            <a:ext cx="5943600" cy="92333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This caption was generated automatically </a:t>
            </a:r>
            <a:br>
              <a:rPr lang="en-US" dirty="0"/>
            </a:br>
            <a:r>
              <a:rPr lang="en-US" b="1" i="1" dirty="0"/>
              <a:t>in the </a:t>
            </a:r>
            <a:r>
              <a:rPr lang="en-US" b="1" i="1" u="sng" dirty="0"/>
              <a:t>cloud</a:t>
            </a:r>
            <a:r>
              <a:rPr lang="en-US" b="1" i="1" dirty="0"/>
              <a:t> </a:t>
            </a:r>
            <a:br>
              <a:rPr lang="en-US" b="1" i="1" dirty="0"/>
            </a:br>
            <a:r>
              <a:rPr lang="en-US" dirty="0"/>
              <a:t>by Microsoft PowerPoint!</a:t>
            </a:r>
          </a:p>
        </p:txBody>
      </p:sp>
      <p:sp>
        <p:nvSpPr>
          <p:cNvPr id="33" name="Right Arrow 32">
            <a:extLst>
              <a:ext uri="{FF2B5EF4-FFF2-40B4-BE49-F238E27FC236}">
                <a16:creationId xmlns:a16="http://schemas.microsoft.com/office/drawing/2014/main" id="{C595EA64-7489-B94A-8C5A-7908469A57A7}"/>
              </a:ext>
            </a:extLst>
          </p:cNvPr>
          <p:cNvSpPr/>
          <p:nvPr/>
        </p:nvSpPr>
        <p:spPr>
          <a:xfrm>
            <a:off x="1905195" y="1986199"/>
            <a:ext cx="450560" cy="429284"/>
          </a:xfrm>
          <a:prstGeom prst="rightArrow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ight Arrow 33">
            <a:extLst>
              <a:ext uri="{FF2B5EF4-FFF2-40B4-BE49-F238E27FC236}">
                <a16:creationId xmlns:a16="http://schemas.microsoft.com/office/drawing/2014/main" id="{1670F2BC-CDA2-A841-B4EE-BC662942821E}"/>
              </a:ext>
            </a:extLst>
          </p:cNvPr>
          <p:cNvSpPr/>
          <p:nvPr/>
        </p:nvSpPr>
        <p:spPr>
          <a:xfrm rot="1196378">
            <a:off x="6266367" y="1647799"/>
            <a:ext cx="408704" cy="389404"/>
          </a:xfrm>
          <a:prstGeom prst="rightArrow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342AC1D-9706-0248-842F-DE60AE1733B2}"/>
              </a:ext>
            </a:extLst>
          </p:cNvPr>
          <p:cNvSpPr txBox="1"/>
          <p:nvPr/>
        </p:nvSpPr>
        <p:spPr>
          <a:xfrm>
            <a:off x="2988144" y="-421863"/>
            <a:ext cx="4084773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More realistic </a:t>
            </a:r>
            <a:r>
              <a:rPr lang="en-US" dirty="0">
                <a:sym typeface="Wingdings" pitchFamily="2" charset="2"/>
              </a:rPr>
              <a:t> Prediction Pipeline</a:t>
            </a:r>
            <a:endParaRPr lang="en-US" dirty="0"/>
          </a:p>
        </p:txBody>
      </p:sp>
      <p:sp>
        <p:nvSpPr>
          <p:cNvPr id="6" name="Pentagon 5">
            <a:extLst>
              <a:ext uri="{FF2B5EF4-FFF2-40B4-BE49-F238E27FC236}">
                <a16:creationId xmlns:a16="http://schemas.microsoft.com/office/drawing/2014/main" id="{996A8145-C170-7F40-B01E-2AC09B96554C}"/>
              </a:ext>
            </a:extLst>
          </p:cNvPr>
          <p:cNvSpPr/>
          <p:nvPr/>
        </p:nvSpPr>
        <p:spPr>
          <a:xfrm>
            <a:off x="2462654" y="1965738"/>
            <a:ext cx="1311784" cy="503300"/>
          </a:xfrm>
          <a:prstGeom prst="homePlate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Resizing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8EF3D1-3FD7-D742-AC5B-CB1D82298680}"/>
              </a:ext>
            </a:extLst>
          </p:cNvPr>
          <p:cNvSpPr txBox="1"/>
          <p:nvPr/>
        </p:nvSpPr>
        <p:spPr>
          <a:xfrm>
            <a:off x="4636760" y="868610"/>
            <a:ext cx="1617751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Ensemble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6A5B5951-BAD3-5D49-80A4-61B66F1AADF6}"/>
              </a:ext>
            </a:extLst>
          </p:cNvPr>
          <p:cNvGrpSpPr/>
          <p:nvPr/>
        </p:nvGrpSpPr>
        <p:grpSpPr>
          <a:xfrm>
            <a:off x="5009985" y="1925539"/>
            <a:ext cx="800503" cy="463083"/>
            <a:chOff x="4437802" y="2295143"/>
            <a:chExt cx="2565113" cy="1483893"/>
          </a:xfrm>
        </p:grpSpPr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42B7B306-8ED0-5D47-B24A-3D7ABBA097D7}"/>
                </a:ext>
              </a:extLst>
            </p:cNvPr>
            <p:cNvCxnSpPr/>
            <p:nvPr/>
          </p:nvCxnSpPr>
          <p:spPr>
            <a:xfrm>
              <a:off x="6221474" y="3037091"/>
              <a:ext cx="781441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E40F16DF-AA0E-D049-88F9-BC0B5562A23E}"/>
                </a:ext>
              </a:extLst>
            </p:cNvPr>
            <p:cNvCxnSpPr/>
            <p:nvPr/>
          </p:nvCxnSpPr>
          <p:spPr>
            <a:xfrm>
              <a:off x="4608575" y="2380530"/>
              <a:ext cx="1922918" cy="65656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5FB74F86-166A-A645-8868-FA54F8D0FC31}"/>
                </a:ext>
              </a:extLst>
            </p:cNvPr>
            <p:cNvCxnSpPr/>
            <p:nvPr/>
          </p:nvCxnSpPr>
          <p:spPr>
            <a:xfrm>
              <a:off x="4608575" y="2708810"/>
              <a:ext cx="1922918" cy="32828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280317C8-7549-3949-985C-14CD52174242}"/>
                </a:ext>
              </a:extLst>
            </p:cNvPr>
            <p:cNvCxnSpPr/>
            <p:nvPr/>
          </p:nvCxnSpPr>
          <p:spPr>
            <a:xfrm>
              <a:off x="4608575" y="3037089"/>
              <a:ext cx="1922918" cy="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731547D1-B979-E949-A225-5CC45126905E}"/>
                </a:ext>
              </a:extLst>
            </p:cNvPr>
            <p:cNvCxnSpPr/>
            <p:nvPr/>
          </p:nvCxnSpPr>
          <p:spPr>
            <a:xfrm flipV="1">
              <a:off x="4608575" y="3037090"/>
              <a:ext cx="1922918" cy="328279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AD8A93B0-B767-8A4A-8EFA-48EDC3E6757A}"/>
                </a:ext>
              </a:extLst>
            </p:cNvPr>
            <p:cNvCxnSpPr/>
            <p:nvPr/>
          </p:nvCxnSpPr>
          <p:spPr>
            <a:xfrm flipV="1">
              <a:off x="4608575" y="3037090"/>
              <a:ext cx="1922918" cy="65656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1FBBB87E-7482-F640-9245-8B13057109CE}"/>
                </a:ext>
              </a:extLst>
            </p:cNvPr>
            <p:cNvSpPr/>
            <p:nvPr/>
          </p:nvSpPr>
          <p:spPr>
            <a:xfrm>
              <a:off x="5121690" y="2390319"/>
              <a:ext cx="1293541" cy="1293541"/>
            </a:xfrm>
            <a:prstGeom prst="ellipse">
              <a:avLst/>
            </a:prstGeom>
            <a:solidFill>
              <a:schemeClr val="bg1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70"/>
              <a:endParaRPr lang="en-US" sz="16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1FB8ED2D-525A-A147-A412-BD87E8A5AE6E}"/>
                </a:ext>
              </a:extLst>
            </p:cNvPr>
            <p:cNvGrpSpPr/>
            <p:nvPr/>
          </p:nvGrpSpPr>
          <p:grpSpPr>
            <a:xfrm>
              <a:off x="4437802" y="2295143"/>
              <a:ext cx="170773" cy="1483893"/>
              <a:chOff x="4461603" y="726948"/>
              <a:chExt cx="228600" cy="1986366"/>
            </a:xfrm>
          </p:grpSpPr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8C05B124-AD6B-4047-9250-F12C4ECBE2B7}"/>
                  </a:ext>
                </a:extLst>
              </p:cNvPr>
              <p:cNvSpPr/>
              <p:nvPr/>
            </p:nvSpPr>
            <p:spPr>
              <a:xfrm>
                <a:off x="4461603" y="726948"/>
                <a:ext cx="228600" cy="228600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70"/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0EED64DF-2326-704F-B75C-947B35755D63}"/>
                  </a:ext>
                </a:extLst>
              </p:cNvPr>
              <p:cNvSpPr/>
              <p:nvPr/>
            </p:nvSpPr>
            <p:spPr>
              <a:xfrm>
                <a:off x="4461603" y="1605830"/>
                <a:ext cx="228600" cy="228600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70"/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54AAB289-C1F4-C246-8FBC-EAE116E393AF}"/>
                  </a:ext>
                </a:extLst>
              </p:cNvPr>
              <p:cNvSpPr/>
              <p:nvPr/>
            </p:nvSpPr>
            <p:spPr>
              <a:xfrm>
                <a:off x="4461603" y="2045271"/>
                <a:ext cx="228600" cy="228600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70"/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7A21E140-EDBC-D149-8B58-CE1412FAE5F8}"/>
                  </a:ext>
                </a:extLst>
              </p:cNvPr>
              <p:cNvSpPr/>
              <p:nvPr/>
            </p:nvSpPr>
            <p:spPr>
              <a:xfrm>
                <a:off x="4461603" y="2484714"/>
                <a:ext cx="228600" cy="228600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70"/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6A48CFD4-0A80-AC4B-8908-0F5AE06938E4}"/>
                  </a:ext>
                </a:extLst>
              </p:cNvPr>
              <p:cNvSpPr/>
              <p:nvPr/>
            </p:nvSpPr>
            <p:spPr>
              <a:xfrm>
                <a:off x="4461603" y="1166389"/>
                <a:ext cx="228600" cy="228600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70"/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76E6C203-BEEF-874A-9AAE-2BD7F35FE4B1}"/>
              </a:ext>
            </a:extLst>
          </p:cNvPr>
          <p:cNvGrpSpPr/>
          <p:nvPr/>
        </p:nvGrpSpPr>
        <p:grpSpPr>
          <a:xfrm>
            <a:off x="4701166" y="2124805"/>
            <a:ext cx="1418140" cy="820379"/>
            <a:chOff x="4437802" y="2295143"/>
            <a:chExt cx="2565113" cy="1483893"/>
          </a:xfrm>
        </p:grpSpPr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C5203541-8ADC-DE47-84A2-427E9E8E0E0D}"/>
                </a:ext>
              </a:extLst>
            </p:cNvPr>
            <p:cNvCxnSpPr/>
            <p:nvPr/>
          </p:nvCxnSpPr>
          <p:spPr>
            <a:xfrm>
              <a:off x="6221474" y="3037091"/>
              <a:ext cx="781441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757A4C95-3023-B14E-88B2-4C2A0E32CC95}"/>
                </a:ext>
              </a:extLst>
            </p:cNvPr>
            <p:cNvCxnSpPr/>
            <p:nvPr/>
          </p:nvCxnSpPr>
          <p:spPr>
            <a:xfrm>
              <a:off x="4608575" y="2380530"/>
              <a:ext cx="1922918" cy="65656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A61799AE-D408-ED49-A5E6-4E748330129A}"/>
                </a:ext>
              </a:extLst>
            </p:cNvPr>
            <p:cNvCxnSpPr/>
            <p:nvPr/>
          </p:nvCxnSpPr>
          <p:spPr>
            <a:xfrm>
              <a:off x="4608575" y="2708810"/>
              <a:ext cx="1922918" cy="32828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2CC3FE59-54BE-8E41-B0C5-495CF9F95B73}"/>
                </a:ext>
              </a:extLst>
            </p:cNvPr>
            <p:cNvCxnSpPr/>
            <p:nvPr/>
          </p:nvCxnSpPr>
          <p:spPr>
            <a:xfrm>
              <a:off x="4608575" y="3037089"/>
              <a:ext cx="1922918" cy="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4E6CC020-E5F2-5D43-AEA4-B12A47C5E63E}"/>
                </a:ext>
              </a:extLst>
            </p:cNvPr>
            <p:cNvCxnSpPr/>
            <p:nvPr/>
          </p:nvCxnSpPr>
          <p:spPr>
            <a:xfrm flipV="1">
              <a:off x="4608575" y="3037090"/>
              <a:ext cx="1922918" cy="328279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4F8DBE48-02E7-1C45-A71E-EA461593CFAA}"/>
                </a:ext>
              </a:extLst>
            </p:cNvPr>
            <p:cNvCxnSpPr/>
            <p:nvPr/>
          </p:nvCxnSpPr>
          <p:spPr>
            <a:xfrm flipV="1">
              <a:off x="4608575" y="3037090"/>
              <a:ext cx="1922918" cy="65656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2FE83E85-3AB7-6347-8409-C4FD8CD97DB2}"/>
                </a:ext>
              </a:extLst>
            </p:cNvPr>
            <p:cNvSpPr/>
            <p:nvPr/>
          </p:nvSpPr>
          <p:spPr>
            <a:xfrm>
              <a:off x="5121690" y="2390319"/>
              <a:ext cx="1293541" cy="1293541"/>
            </a:xfrm>
            <a:prstGeom prst="ellipse">
              <a:avLst/>
            </a:prstGeom>
            <a:solidFill>
              <a:schemeClr val="bg1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70"/>
              <a:endParaRPr lang="en-US" sz="16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6387636D-EA5C-1E4D-B96D-125D2281F6FF}"/>
                </a:ext>
              </a:extLst>
            </p:cNvPr>
            <p:cNvGrpSpPr/>
            <p:nvPr/>
          </p:nvGrpSpPr>
          <p:grpSpPr>
            <a:xfrm>
              <a:off x="4437802" y="2295143"/>
              <a:ext cx="170773" cy="1483893"/>
              <a:chOff x="4461603" y="726948"/>
              <a:chExt cx="228600" cy="1986366"/>
            </a:xfrm>
          </p:grpSpPr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5193AA15-625D-A54F-B34B-3F0652793D1C}"/>
                  </a:ext>
                </a:extLst>
              </p:cNvPr>
              <p:cNvSpPr/>
              <p:nvPr/>
            </p:nvSpPr>
            <p:spPr>
              <a:xfrm>
                <a:off x="4461603" y="726948"/>
                <a:ext cx="228600" cy="228600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70"/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9FA42916-B4F6-0847-AC93-BAEA36650E78}"/>
                  </a:ext>
                </a:extLst>
              </p:cNvPr>
              <p:cNvSpPr/>
              <p:nvPr/>
            </p:nvSpPr>
            <p:spPr>
              <a:xfrm>
                <a:off x="4461603" y="1605830"/>
                <a:ext cx="228600" cy="228600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70"/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290AD531-A5E7-FB44-A575-F8BEED0DE65C}"/>
                  </a:ext>
                </a:extLst>
              </p:cNvPr>
              <p:cNvSpPr/>
              <p:nvPr/>
            </p:nvSpPr>
            <p:spPr>
              <a:xfrm>
                <a:off x="4461603" y="2045271"/>
                <a:ext cx="228600" cy="228600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70"/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360FC97E-BC0B-8E49-9857-8B066197217E}"/>
                  </a:ext>
                </a:extLst>
              </p:cNvPr>
              <p:cNvSpPr/>
              <p:nvPr/>
            </p:nvSpPr>
            <p:spPr>
              <a:xfrm>
                <a:off x="4461603" y="2484714"/>
                <a:ext cx="228600" cy="228600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70"/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2A7C694E-4B55-454C-95C9-EC023FD184AF}"/>
                  </a:ext>
                </a:extLst>
              </p:cNvPr>
              <p:cNvSpPr/>
              <p:nvPr/>
            </p:nvSpPr>
            <p:spPr>
              <a:xfrm>
                <a:off x="4461603" y="1166389"/>
                <a:ext cx="228600" cy="228600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70"/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C9A5A12A-1BAA-3548-99D5-27F043F00026}"/>
              </a:ext>
            </a:extLst>
          </p:cNvPr>
          <p:cNvGrpSpPr/>
          <p:nvPr/>
        </p:nvGrpSpPr>
        <p:grpSpPr>
          <a:xfrm>
            <a:off x="4788237" y="2741826"/>
            <a:ext cx="800503" cy="463083"/>
            <a:chOff x="4437802" y="2295143"/>
            <a:chExt cx="2565113" cy="1483893"/>
          </a:xfrm>
        </p:grpSpPr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506496C1-8249-8540-A34D-9A5784A93514}"/>
                </a:ext>
              </a:extLst>
            </p:cNvPr>
            <p:cNvCxnSpPr/>
            <p:nvPr/>
          </p:nvCxnSpPr>
          <p:spPr>
            <a:xfrm>
              <a:off x="6221474" y="3037091"/>
              <a:ext cx="781441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F48977F2-81BA-8D47-8D82-ED1A607A8142}"/>
                </a:ext>
              </a:extLst>
            </p:cNvPr>
            <p:cNvCxnSpPr/>
            <p:nvPr/>
          </p:nvCxnSpPr>
          <p:spPr>
            <a:xfrm>
              <a:off x="4608575" y="2380530"/>
              <a:ext cx="1922918" cy="65656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8D65BDB5-5A27-1B42-BD31-F71633E271F4}"/>
                </a:ext>
              </a:extLst>
            </p:cNvPr>
            <p:cNvCxnSpPr/>
            <p:nvPr/>
          </p:nvCxnSpPr>
          <p:spPr>
            <a:xfrm>
              <a:off x="4608575" y="2708810"/>
              <a:ext cx="1922918" cy="32828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103D01EC-6BEA-9941-836C-D2EB2BE7DF8A}"/>
                </a:ext>
              </a:extLst>
            </p:cNvPr>
            <p:cNvCxnSpPr/>
            <p:nvPr/>
          </p:nvCxnSpPr>
          <p:spPr>
            <a:xfrm>
              <a:off x="4608575" y="3037089"/>
              <a:ext cx="1922918" cy="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95E793EA-3876-7A42-B3D0-90BCFE16633E}"/>
                </a:ext>
              </a:extLst>
            </p:cNvPr>
            <p:cNvCxnSpPr/>
            <p:nvPr/>
          </p:nvCxnSpPr>
          <p:spPr>
            <a:xfrm flipV="1">
              <a:off x="4608575" y="3037090"/>
              <a:ext cx="1922918" cy="328279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CB764810-4973-884E-AFF0-8A93FA87826E}"/>
                </a:ext>
              </a:extLst>
            </p:cNvPr>
            <p:cNvCxnSpPr/>
            <p:nvPr/>
          </p:nvCxnSpPr>
          <p:spPr>
            <a:xfrm flipV="1">
              <a:off x="4608575" y="3037090"/>
              <a:ext cx="1922918" cy="65656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E30C5EEC-F15E-3042-B1F3-645F908C9850}"/>
                </a:ext>
              </a:extLst>
            </p:cNvPr>
            <p:cNvSpPr/>
            <p:nvPr/>
          </p:nvSpPr>
          <p:spPr>
            <a:xfrm>
              <a:off x="5121690" y="2390319"/>
              <a:ext cx="1293541" cy="1293541"/>
            </a:xfrm>
            <a:prstGeom prst="ellipse">
              <a:avLst/>
            </a:prstGeom>
            <a:solidFill>
              <a:schemeClr val="bg1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70"/>
              <a:endParaRPr lang="en-US" sz="16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5476A0BF-8B4F-CE46-9657-5279677409E5}"/>
                </a:ext>
              </a:extLst>
            </p:cNvPr>
            <p:cNvGrpSpPr/>
            <p:nvPr/>
          </p:nvGrpSpPr>
          <p:grpSpPr>
            <a:xfrm>
              <a:off x="4437802" y="2295143"/>
              <a:ext cx="170773" cy="1483893"/>
              <a:chOff x="4461603" y="726948"/>
              <a:chExt cx="228600" cy="1986366"/>
            </a:xfrm>
          </p:grpSpPr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2035EFBB-5663-254F-B888-39A0A5FD2609}"/>
                  </a:ext>
                </a:extLst>
              </p:cNvPr>
              <p:cNvSpPr/>
              <p:nvPr/>
            </p:nvSpPr>
            <p:spPr>
              <a:xfrm>
                <a:off x="4461603" y="726948"/>
                <a:ext cx="228600" cy="228600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70"/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F0589B3E-3AB9-4A4F-ABD0-6ECA7DB761E5}"/>
                  </a:ext>
                </a:extLst>
              </p:cNvPr>
              <p:cNvSpPr/>
              <p:nvPr/>
            </p:nvSpPr>
            <p:spPr>
              <a:xfrm>
                <a:off x="4461603" y="1605830"/>
                <a:ext cx="228600" cy="228600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70"/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BD83FD5B-C4BA-6045-8BBE-66A6755A59E8}"/>
                  </a:ext>
                </a:extLst>
              </p:cNvPr>
              <p:cNvSpPr/>
              <p:nvPr/>
            </p:nvSpPr>
            <p:spPr>
              <a:xfrm>
                <a:off x="4461603" y="2045271"/>
                <a:ext cx="228600" cy="228600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70"/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2C7EB80F-6854-4B4D-9E57-D9FF35B984B2}"/>
                  </a:ext>
                </a:extLst>
              </p:cNvPr>
              <p:cNvSpPr/>
              <p:nvPr/>
            </p:nvSpPr>
            <p:spPr>
              <a:xfrm>
                <a:off x="4461603" y="2484714"/>
                <a:ext cx="228600" cy="228600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70"/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C34B8B83-B2AE-2E41-ADFB-1F076DD23469}"/>
                  </a:ext>
                </a:extLst>
              </p:cNvPr>
              <p:cNvSpPr/>
              <p:nvPr/>
            </p:nvSpPr>
            <p:spPr>
              <a:xfrm>
                <a:off x="4461603" y="1166389"/>
                <a:ext cx="228600" cy="228600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70"/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</p:grpSp>
      <p:sp>
        <p:nvSpPr>
          <p:cNvPr id="77" name="Right Arrow 76">
            <a:extLst>
              <a:ext uri="{FF2B5EF4-FFF2-40B4-BE49-F238E27FC236}">
                <a16:creationId xmlns:a16="http://schemas.microsoft.com/office/drawing/2014/main" id="{6FF19037-8F65-AE47-AD5A-184B5BD9D6F2}"/>
              </a:ext>
            </a:extLst>
          </p:cNvPr>
          <p:cNvSpPr/>
          <p:nvPr/>
        </p:nvSpPr>
        <p:spPr>
          <a:xfrm rot="20486521">
            <a:off x="3852243" y="1647119"/>
            <a:ext cx="450560" cy="429284"/>
          </a:xfrm>
          <a:prstGeom prst="rightArrow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ight Arrow 77">
            <a:extLst>
              <a:ext uri="{FF2B5EF4-FFF2-40B4-BE49-F238E27FC236}">
                <a16:creationId xmlns:a16="http://schemas.microsoft.com/office/drawing/2014/main" id="{66B4C6B6-2171-BC4A-BB8F-D434C6281336}"/>
              </a:ext>
            </a:extLst>
          </p:cNvPr>
          <p:cNvSpPr/>
          <p:nvPr/>
        </p:nvSpPr>
        <p:spPr>
          <a:xfrm>
            <a:off x="3891275" y="2100588"/>
            <a:ext cx="450560" cy="429284"/>
          </a:xfrm>
          <a:prstGeom prst="rightArrow">
            <a:avLst>
              <a:gd name="adj1" fmla="val 50000"/>
              <a:gd name="adj2" fmla="val 70338"/>
            </a:avLst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ight Arrow 78">
            <a:extLst>
              <a:ext uri="{FF2B5EF4-FFF2-40B4-BE49-F238E27FC236}">
                <a16:creationId xmlns:a16="http://schemas.microsoft.com/office/drawing/2014/main" id="{2CD377C8-6B2E-D74C-AE12-3F2BC34BB012}"/>
              </a:ext>
            </a:extLst>
          </p:cNvPr>
          <p:cNvSpPr/>
          <p:nvPr/>
        </p:nvSpPr>
        <p:spPr>
          <a:xfrm rot="819112">
            <a:off x="3864470" y="2650280"/>
            <a:ext cx="450560" cy="429284"/>
          </a:xfrm>
          <a:prstGeom prst="rightArrow">
            <a:avLst>
              <a:gd name="adj1" fmla="val 50000"/>
              <a:gd name="adj2" fmla="val 70338"/>
            </a:avLst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Pentagon 79">
            <a:extLst>
              <a:ext uri="{FF2B5EF4-FFF2-40B4-BE49-F238E27FC236}">
                <a16:creationId xmlns:a16="http://schemas.microsoft.com/office/drawing/2014/main" id="{42194DCE-A8CD-4140-B43C-E9C658A8B87A}"/>
              </a:ext>
            </a:extLst>
          </p:cNvPr>
          <p:cNvSpPr/>
          <p:nvPr/>
        </p:nvSpPr>
        <p:spPr>
          <a:xfrm>
            <a:off x="6934800" y="2099873"/>
            <a:ext cx="1311784" cy="503300"/>
          </a:xfrm>
          <a:prstGeom prst="homePlate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“Voting”</a:t>
            </a:r>
          </a:p>
        </p:txBody>
      </p:sp>
      <p:sp>
        <p:nvSpPr>
          <p:cNvPr id="81" name="Right Arrow 80">
            <a:extLst>
              <a:ext uri="{FF2B5EF4-FFF2-40B4-BE49-F238E27FC236}">
                <a16:creationId xmlns:a16="http://schemas.microsoft.com/office/drawing/2014/main" id="{15D9F088-06E1-7D49-BCC2-DA169BD2D2B3}"/>
              </a:ext>
            </a:extLst>
          </p:cNvPr>
          <p:cNvSpPr/>
          <p:nvPr/>
        </p:nvSpPr>
        <p:spPr>
          <a:xfrm>
            <a:off x="6300378" y="2136941"/>
            <a:ext cx="408704" cy="389404"/>
          </a:xfrm>
          <a:prstGeom prst="rightArrow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ight Arrow 81">
            <a:extLst>
              <a:ext uri="{FF2B5EF4-FFF2-40B4-BE49-F238E27FC236}">
                <a16:creationId xmlns:a16="http://schemas.microsoft.com/office/drawing/2014/main" id="{A4D15F20-E08D-8146-8444-2C331E9FB8F2}"/>
              </a:ext>
            </a:extLst>
          </p:cNvPr>
          <p:cNvSpPr/>
          <p:nvPr/>
        </p:nvSpPr>
        <p:spPr>
          <a:xfrm rot="20865093">
            <a:off x="6291165" y="2675286"/>
            <a:ext cx="408704" cy="389404"/>
          </a:xfrm>
          <a:prstGeom prst="rightArrow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ight Arrow 82">
            <a:extLst>
              <a:ext uri="{FF2B5EF4-FFF2-40B4-BE49-F238E27FC236}">
                <a16:creationId xmlns:a16="http://schemas.microsoft.com/office/drawing/2014/main" id="{3B080092-B2FC-504B-8BD3-E1D1D6EC5D39}"/>
              </a:ext>
            </a:extLst>
          </p:cNvPr>
          <p:cNvSpPr/>
          <p:nvPr/>
        </p:nvSpPr>
        <p:spPr>
          <a:xfrm rot="2650265">
            <a:off x="1872194" y="3240272"/>
            <a:ext cx="1291401" cy="429284"/>
          </a:xfrm>
          <a:prstGeom prst="rightArrow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54DA496-6834-8F42-B5C0-8308FDBE4EE9}"/>
              </a:ext>
            </a:extLst>
          </p:cNvPr>
          <p:cNvGrpSpPr/>
          <p:nvPr/>
        </p:nvGrpSpPr>
        <p:grpSpPr>
          <a:xfrm>
            <a:off x="3349112" y="3510596"/>
            <a:ext cx="1766830" cy="1284147"/>
            <a:chOff x="3349112" y="5141276"/>
            <a:chExt cx="1766830" cy="1284147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5FC7CE9-7429-4644-88AC-82D5B69B8B99}"/>
                </a:ext>
              </a:extLst>
            </p:cNvPr>
            <p:cNvSpPr txBox="1"/>
            <p:nvPr/>
          </p:nvSpPr>
          <p:spPr>
            <a:xfrm>
              <a:off x="3349112" y="6056091"/>
              <a:ext cx="1766830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dirty="0"/>
                <a:t>Segmentation</a:t>
              </a:r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270AE95-81CC-7C4E-B241-5D9DC92801F5}"/>
                </a:ext>
              </a:extLst>
            </p:cNvPr>
            <p:cNvGrpSpPr/>
            <p:nvPr/>
          </p:nvGrpSpPr>
          <p:grpSpPr>
            <a:xfrm>
              <a:off x="3505020" y="5141276"/>
              <a:ext cx="1418140" cy="820379"/>
              <a:chOff x="3505020" y="5141276"/>
              <a:chExt cx="1418140" cy="820379"/>
            </a:xfrm>
          </p:grpSpPr>
          <p:grpSp>
            <p:nvGrpSpPr>
              <p:cNvPr id="84" name="Group 83">
                <a:extLst>
                  <a:ext uri="{FF2B5EF4-FFF2-40B4-BE49-F238E27FC236}">
                    <a16:creationId xmlns:a16="http://schemas.microsoft.com/office/drawing/2014/main" id="{BD786869-B6A7-9C44-BD78-CACC32B7D85B}"/>
                  </a:ext>
                </a:extLst>
              </p:cNvPr>
              <p:cNvGrpSpPr/>
              <p:nvPr/>
            </p:nvGrpSpPr>
            <p:grpSpPr>
              <a:xfrm>
                <a:off x="3505020" y="5141276"/>
                <a:ext cx="1418140" cy="820379"/>
                <a:chOff x="4437802" y="2295143"/>
                <a:chExt cx="2565113" cy="1483893"/>
              </a:xfrm>
            </p:grpSpPr>
            <p:cxnSp>
              <p:nvCxnSpPr>
                <p:cNvPr id="85" name="Straight Arrow Connector 84">
                  <a:extLst>
                    <a:ext uri="{FF2B5EF4-FFF2-40B4-BE49-F238E27FC236}">
                      <a16:creationId xmlns:a16="http://schemas.microsoft.com/office/drawing/2014/main" id="{A4289AF3-0F25-8744-9640-305FAB1B1FF2}"/>
                    </a:ext>
                  </a:extLst>
                </p:cNvPr>
                <p:cNvCxnSpPr/>
                <p:nvPr/>
              </p:nvCxnSpPr>
              <p:spPr>
                <a:xfrm>
                  <a:off x="6221474" y="3037091"/>
                  <a:ext cx="781441" cy="0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</p:cxnSp>
            <p:cxnSp>
              <p:nvCxnSpPr>
                <p:cNvPr id="86" name="Straight Arrow Connector 85">
                  <a:extLst>
                    <a:ext uri="{FF2B5EF4-FFF2-40B4-BE49-F238E27FC236}">
                      <a16:creationId xmlns:a16="http://schemas.microsoft.com/office/drawing/2014/main" id="{A1779268-214D-C445-B692-A32BC96A4118}"/>
                    </a:ext>
                  </a:extLst>
                </p:cNvPr>
                <p:cNvCxnSpPr/>
                <p:nvPr/>
              </p:nvCxnSpPr>
              <p:spPr>
                <a:xfrm>
                  <a:off x="4608575" y="2380530"/>
                  <a:ext cx="1922918" cy="656560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</p:cxnSp>
            <p:cxnSp>
              <p:nvCxnSpPr>
                <p:cNvPr id="87" name="Straight Arrow Connector 86">
                  <a:extLst>
                    <a:ext uri="{FF2B5EF4-FFF2-40B4-BE49-F238E27FC236}">
                      <a16:creationId xmlns:a16="http://schemas.microsoft.com/office/drawing/2014/main" id="{9EA3E097-0858-C24E-921C-9C6356CFB9A4}"/>
                    </a:ext>
                  </a:extLst>
                </p:cNvPr>
                <p:cNvCxnSpPr/>
                <p:nvPr/>
              </p:nvCxnSpPr>
              <p:spPr>
                <a:xfrm>
                  <a:off x="4608575" y="2708810"/>
                  <a:ext cx="1922918" cy="328280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</p:cxnSp>
            <p:cxnSp>
              <p:nvCxnSpPr>
                <p:cNvPr id="88" name="Straight Arrow Connector 87">
                  <a:extLst>
                    <a:ext uri="{FF2B5EF4-FFF2-40B4-BE49-F238E27FC236}">
                      <a16:creationId xmlns:a16="http://schemas.microsoft.com/office/drawing/2014/main" id="{31FCF156-3E6E-3C4F-98C2-A5004A9445FD}"/>
                    </a:ext>
                  </a:extLst>
                </p:cNvPr>
                <p:cNvCxnSpPr/>
                <p:nvPr/>
              </p:nvCxnSpPr>
              <p:spPr>
                <a:xfrm>
                  <a:off x="4608575" y="3037089"/>
                  <a:ext cx="1922918" cy="1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</p:cxnSp>
            <p:cxnSp>
              <p:nvCxnSpPr>
                <p:cNvPr id="89" name="Straight Arrow Connector 88">
                  <a:extLst>
                    <a:ext uri="{FF2B5EF4-FFF2-40B4-BE49-F238E27FC236}">
                      <a16:creationId xmlns:a16="http://schemas.microsoft.com/office/drawing/2014/main" id="{87A692A4-4B08-2542-AC18-8B92E56BB78C}"/>
                    </a:ext>
                  </a:extLst>
                </p:cNvPr>
                <p:cNvCxnSpPr/>
                <p:nvPr/>
              </p:nvCxnSpPr>
              <p:spPr>
                <a:xfrm flipV="1">
                  <a:off x="4608575" y="3037090"/>
                  <a:ext cx="1922918" cy="328279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</p:cxnSp>
            <p:cxnSp>
              <p:nvCxnSpPr>
                <p:cNvPr id="90" name="Straight Arrow Connector 89">
                  <a:extLst>
                    <a:ext uri="{FF2B5EF4-FFF2-40B4-BE49-F238E27FC236}">
                      <a16:creationId xmlns:a16="http://schemas.microsoft.com/office/drawing/2014/main" id="{D554B089-130A-544B-B13A-4676CFEF6078}"/>
                    </a:ext>
                  </a:extLst>
                </p:cNvPr>
                <p:cNvCxnSpPr/>
                <p:nvPr/>
              </p:nvCxnSpPr>
              <p:spPr>
                <a:xfrm flipV="1">
                  <a:off x="4608575" y="3037090"/>
                  <a:ext cx="1922918" cy="656560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</p:cxnSp>
            <p:sp>
              <p:nvSpPr>
                <p:cNvPr id="91" name="Oval 90">
                  <a:extLst>
                    <a:ext uri="{FF2B5EF4-FFF2-40B4-BE49-F238E27FC236}">
                      <a16:creationId xmlns:a16="http://schemas.microsoft.com/office/drawing/2014/main" id="{ACE30A13-7ACE-FF4C-B792-2ECE38B72AB7}"/>
                    </a:ext>
                  </a:extLst>
                </p:cNvPr>
                <p:cNvSpPr/>
                <p:nvPr/>
              </p:nvSpPr>
              <p:spPr>
                <a:xfrm>
                  <a:off x="5121690" y="2390319"/>
                  <a:ext cx="1293541" cy="1293541"/>
                </a:xfrm>
                <a:prstGeom prst="ellipse">
                  <a:avLst/>
                </a:prstGeom>
                <a:solidFill>
                  <a:schemeClr val="bg1"/>
                </a:solidFill>
                <a:ln w="28575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 defTabSz="609570"/>
                  <a:endParaRPr lang="en-US" sz="1600">
                    <a:solidFill>
                      <a:prstClr val="black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grpSp>
              <p:nvGrpSpPr>
                <p:cNvPr id="92" name="Group 91">
                  <a:extLst>
                    <a:ext uri="{FF2B5EF4-FFF2-40B4-BE49-F238E27FC236}">
                      <a16:creationId xmlns:a16="http://schemas.microsoft.com/office/drawing/2014/main" id="{1B7F68AA-E25F-934C-B1F3-885B6A296C90}"/>
                    </a:ext>
                  </a:extLst>
                </p:cNvPr>
                <p:cNvGrpSpPr/>
                <p:nvPr/>
              </p:nvGrpSpPr>
              <p:grpSpPr>
                <a:xfrm>
                  <a:off x="4437802" y="2295143"/>
                  <a:ext cx="170773" cy="1483893"/>
                  <a:chOff x="4461603" y="726948"/>
                  <a:chExt cx="228600" cy="1986366"/>
                </a:xfrm>
              </p:grpSpPr>
              <p:sp>
                <p:nvSpPr>
                  <p:cNvPr id="93" name="Oval 92">
                    <a:extLst>
                      <a:ext uri="{FF2B5EF4-FFF2-40B4-BE49-F238E27FC236}">
                        <a16:creationId xmlns:a16="http://schemas.microsoft.com/office/drawing/2014/main" id="{579A6F29-0245-D248-9161-EA88B186EAE8}"/>
                      </a:ext>
                    </a:extLst>
                  </p:cNvPr>
                  <p:cNvSpPr/>
                  <p:nvPr/>
                </p:nvSpPr>
                <p:spPr>
                  <a:xfrm>
                    <a:off x="4461603" y="726948"/>
                    <a:ext cx="228600" cy="228600"/>
                  </a:xfrm>
                  <a:prstGeom prst="ellipse">
                    <a:avLst/>
                  </a:prstGeom>
                  <a:ln w="28575"/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09570"/>
                    <a:endParaRPr lang="en-US" sz="1600">
                      <a:solidFill>
                        <a:prstClr val="white"/>
                      </a:solidFill>
                      <a:latin typeface="Helvetica Neue" charset="0"/>
                      <a:ea typeface="Helvetica Neue" charset="0"/>
                      <a:cs typeface="Helvetica Neue" charset="0"/>
                    </a:endParaRPr>
                  </a:p>
                </p:txBody>
              </p:sp>
              <p:sp>
                <p:nvSpPr>
                  <p:cNvPr id="94" name="Oval 93">
                    <a:extLst>
                      <a:ext uri="{FF2B5EF4-FFF2-40B4-BE49-F238E27FC236}">
                        <a16:creationId xmlns:a16="http://schemas.microsoft.com/office/drawing/2014/main" id="{E1AD267B-F459-B540-828A-51B1E7621BE2}"/>
                      </a:ext>
                    </a:extLst>
                  </p:cNvPr>
                  <p:cNvSpPr/>
                  <p:nvPr/>
                </p:nvSpPr>
                <p:spPr>
                  <a:xfrm>
                    <a:off x="4461603" y="1605830"/>
                    <a:ext cx="228600" cy="228600"/>
                  </a:xfrm>
                  <a:prstGeom prst="ellipse">
                    <a:avLst/>
                  </a:prstGeom>
                  <a:ln w="28575"/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09570"/>
                    <a:endParaRPr lang="en-US" sz="1600">
                      <a:solidFill>
                        <a:prstClr val="white"/>
                      </a:solidFill>
                      <a:latin typeface="Helvetica Neue" charset="0"/>
                      <a:ea typeface="Helvetica Neue" charset="0"/>
                      <a:cs typeface="Helvetica Neue" charset="0"/>
                    </a:endParaRPr>
                  </a:p>
                </p:txBody>
              </p:sp>
              <p:sp>
                <p:nvSpPr>
                  <p:cNvPr id="95" name="Oval 94">
                    <a:extLst>
                      <a:ext uri="{FF2B5EF4-FFF2-40B4-BE49-F238E27FC236}">
                        <a16:creationId xmlns:a16="http://schemas.microsoft.com/office/drawing/2014/main" id="{4CD7035B-9270-4B4E-B929-B2D7A9B06897}"/>
                      </a:ext>
                    </a:extLst>
                  </p:cNvPr>
                  <p:cNvSpPr/>
                  <p:nvPr/>
                </p:nvSpPr>
                <p:spPr>
                  <a:xfrm>
                    <a:off x="4461603" y="2045271"/>
                    <a:ext cx="228600" cy="228600"/>
                  </a:xfrm>
                  <a:prstGeom prst="ellipse">
                    <a:avLst/>
                  </a:prstGeom>
                  <a:ln w="28575"/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09570"/>
                    <a:endParaRPr lang="en-US" sz="1600">
                      <a:solidFill>
                        <a:prstClr val="white"/>
                      </a:solidFill>
                      <a:latin typeface="Helvetica Neue" charset="0"/>
                      <a:ea typeface="Helvetica Neue" charset="0"/>
                      <a:cs typeface="Helvetica Neue" charset="0"/>
                    </a:endParaRPr>
                  </a:p>
                </p:txBody>
              </p:sp>
              <p:sp>
                <p:nvSpPr>
                  <p:cNvPr id="96" name="Oval 95">
                    <a:extLst>
                      <a:ext uri="{FF2B5EF4-FFF2-40B4-BE49-F238E27FC236}">
                        <a16:creationId xmlns:a16="http://schemas.microsoft.com/office/drawing/2014/main" id="{C56E8A3F-73B5-014E-9783-D5FED33237A0}"/>
                      </a:ext>
                    </a:extLst>
                  </p:cNvPr>
                  <p:cNvSpPr/>
                  <p:nvPr/>
                </p:nvSpPr>
                <p:spPr>
                  <a:xfrm>
                    <a:off x="4461603" y="2484714"/>
                    <a:ext cx="228600" cy="228600"/>
                  </a:xfrm>
                  <a:prstGeom prst="ellipse">
                    <a:avLst/>
                  </a:prstGeom>
                  <a:ln w="28575"/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09570"/>
                    <a:endParaRPr lang="en-US" sz="1600">
                      <a:solidFill>
                        <a:prstClr val="white"/>
                      </a:solidFill>
                      <a:latin typeface="Helvetica Neue" charset="0"/>
                      <a:ea typeface="Helvetica Neue" charset="0"/>
                      <a:cs typeface="Helvetica Neue" charset="0"/>
                    </a:endParaRPr>
                  </a:p>
                </p:txBody>
              </p:sp>
              <p:sp>
                <p:nvSpPr>
                  <p:cNvPr id="97" name="Oval 96">
                    <a:extLst>
                      <a:ext uri="{FF2B5EF4-FFF2-40B4-BE49-F238E27FC236}">
                        <a16:creationId xmlns:a16="http://schemas.microsoft.com/office/drawing/2014/main" id="{2E56425F-0C58-AA44-BA41-5A842B53DFDE}"/>
                      </a:ext>
                    </a:extLst>
                  </p:cNvPr>
                  <p:cNvSpPr/>
                  <p:nvPr/>
                </p:nvSpPr>
                <p:spPr>
                  <a:xfrm>
                    <a:off x="4461603" y="1166389"/>
                    <a:ext cx="228600" cy="228600"/>
                  </a:xfrm>
                  <a:prstGeom prst="ellipse">
                    <a:avLst/>
                  </a:prstGeom>
                  <a:ln w="28575"/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09570"/>
                    <a:endParaRPr lang="en-US" sz="1600">
                      <a:solidFill>
                        <a:prstClr val="white"/>
                      </a:solidFill>
                      <a:latin typeface="Helvetica Neue" charset="0"/>
                      <a:ea typeface="Helvetica Neue" charset="0"/>
                      <a:cs typeface="Helvetica Neue" charset="0"/>
                    </a:endParaRPr>
                  </a:p>
                </p:txBody>
              </p:sp>
            </p:grpSp>
          </p:grpSp>
          <p:sp>
            <p:nvSpPr>
              <p:cNvPr id="10" name="Chord 9">
                <a:extLst>
                  <a:ext uri="{FF2B5EF4-FFF2-40B4-BE49-F238E27FC236}">
                    <a16:creationId xmlns:a16="http://schemas.microsoft.com/office/drawing/2014/main" id="{DF6BE02D-1078-2E4B-879D-F0008039AAAE}"/>
                  </a:ext>
                </a:extLst>
              </p:cNvPr>
              <p:cNvSpPr/>
              <p:nvPr/>
            </p:nvSpPr>
            <p:spPr>
              <a:xfrm>
                <a:off x="3921727" y="5226399"/>
                <a:ext cx="650130" cy="650130"/>
              </a:xfrm>
              <a:prstGeom prst="chord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99" name="Right Arrow 98">
            <a:extLst>
              <a:ext uri="{FF2B5EF4-FFF2-40B4-BE49-F238E27FC236}">
                <a16:creationId xmlns:a16="http://schemas.microsoft.com/office/drawing/2014/main" id="{2A30C2A9-7413-F040-8A5B-AAF60FDD88ED}"/>
              </a:ext>
            </a:extLst>
          </p:cNvPr>
          <p:cNvSpPr/>
          <p:nvPr/>
        </p:nvSpPr>
        <p:spPr>
          <a:xfrm>
            <a:off x="5105051" y="3706142"/>
            <a:ext cx="450560" cy="429284"/>
          </a:xfrm>
          <a:prstGeom prst="rightArrow">
            <a:avLst>
              <a:gd name="adj1" fmla="val 50000"/>
              <a:gd name="adj2" fmla="val 70338"/>
            </a:avLst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932C056-9320-A54D-A1A8-078FAC92DE84}"/>
              </a:ext>
            </a:extLst>
          </p:cNvPr>
          <p:cNvGrpSpPr/>
          <p:nvPr/>
        </p:nvGrpSpPr>
        <p:grpSpPr>
          <a:xfrm>
            <a:off x="5390935" y="3688783"/>
            <a:ext cx="1619354" cy="1222459"/>
            <a:chOff x="5390935" y="5319463"/>
            <a:chExt cx="1619354" cy="1222459"/>
          </a:xfrm>
        </p:grpSpPr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C6EE25B1-96F0-F049-8095-9A268DA61D7A}"/>
                </a:ext>
              </a:extLst>
            </p:cNvPr>
            <p:cNvGrpSpPr/>
            <p:nvPr/>
          </p:nvGrpSpPr>
          <p:grpSpPr>
            <a:xfrm>
              <a:off x="5717641" y="5319463"/>
              <a:ext cx="800503" cy="463083"/>
              <a:chOff x="4437802" y="2295143"/>
              <a:chExt cx="2565113" cy="1483893"/>
            </a:xfrm>
          </p:grpSpPr>
          <p:cxnSp>
            <p:nvCxnSpPr>
              <p:cNvPr id="101" name="Straight Arrow Connector 100">
                <a:extLst>
                  <a:ext uri="{FF2B5EF4-FFF2-40B4-BE49-F238E27FC236}">
                    <a16:creationId xmlns:a16="http://schemas.microsoft.com/office/drawing/2014/main" id="{2B9ACABE-5DDE-2643-97C2-6F170B5C85D2}"/>
                  </a:ext>
                </a:extLst>
              </p:cNvPr>
              <p:cNvCxnSpPr/>
              <p:nvPr/>
            </p:nvCxnSpPr>
            <p:spPr>
              <a:xfrm>
                <a:off x="6221474" y="3037091"/>
                <a:ext cx="781441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102" name="Straight Arrow Connector 101">
                <a:extLst>
                  <a:ext uri="{FF2B5EF4-FFF2-40B4-BE49-F238E27FC236}">
                    <a16:creationId xmlns:a16="http://schemas.microsoft.com/office/drawing/2014/main" id="{967C4154-D843-0D47-AA7A-7BAC9251AECD}"/>
                  </a:ext>
                </a:extLst>
              </p:cNvPr>
              <p:cNvCxnSpPr/>
              <p:nvPr/>
            </p:nvCxnSpPr>
            <p:spPr>
              <a:xfrm>
                <a:off x="4608575" y="2380530"/>
                <a:ext cx="1922918" cy="65656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103" name="Straight Arrow Connector 102">
                <a:extLst>
                  <a:ext uri="{FF2B5EF4-FFF2-40B4-BE49-F238E27FC236}">
                    <a16:creationId xmlns:a16="http://schemas.microsoft.com/office/drawing/2014/main" id="{75CDC5C4-7D09-F84E-9BB4-4E8CA3F8C513}"/>
                  </a:ext>
                </a:extLst>
              </p:cNvPr>
              <p:cNvCxnSpPr/>
              <p:nvPr/>
            </p:nvCxnSpPr>
            <p:spPr>
              <a:xfrm>
                <a:off x="4608575" y="2708810"/>
                <a:ext cx="1922918" cy="32828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104" name="Straight Arrow Connector 103">
                <a:extLst>
                  <a:ext uri="{FF2B5EF4-FFF2-40B4-BE49-F238E27FC236}">
                    <a16:creationId xmlns:a16="http://schemas.microsoft.com/office/drawing/2014/main" id="{F8D0BF78-8D4C-B54C-8F5E-C893051F88C3}"/>
                  </a:ext>
                </a:extLst>
              </p:cNvPr>
              <p:cNvCxnSpPr/>
              <p:nvPr/>
            </p:nvCxnSpPr>
            <p:spPr>
              <a:xfrm>
                <a:off x="4608575" y="3037089"/>
                <a:ext cx="1922918" cy="1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105" name="Straight Arrow Connector 104">
                <a:extLst>
                  <a:ext uri="{FF2B5EF4-FFF2-40B4-BE49-F238E27FC236}">
                    <a16:creationId xmlns:a16="http://schemas.microsoft.com/office/drawing/2014/main" id="{63F3D01B-3121-5549-B080-97BBE3F6E744}"/>
                  </a:ext>
                </a:extLst>
              </p:cNvPr>
              <p:cNvCxnSpPr/>
              <p:nvPr/>
            </p:nvCxnSpPr>
            <p:spPr>
              <a:xfrm flipV="1">
                <a:off x="4608575" y="3037090"/>
                <a:ext cx="1922918" cy="328279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106" name="Straight Arrow Connector 105">
                <a:extLst>
                  <a:ext uri="{FF2B5EF4-FFF2-40B4-BE49-F238E27FC236}">
                    <a16:creationId xmlns:a16="http://schemas.microsoft.com/office/drawing/2014/main" id="{6F3B02A2-42AB-674E-972D-0D104572A983}"/>
                  </a:ext>
                </a:extLst>
              </p:cNvPr>
              <p:cNvCxnSpPr/>
              <p:nvPr/>
            </p:nvCxnSpPr>
            <p:spPr>
              <a:xfrm flipV="1">
                <a:off x="4608575" y="3037090"/>
                <a:ext cx="1922918" cy="65656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sp>
            <p:nvSpPr>
              <p:cNvPr id="107" name="Oval 106">
                <a:extLst>
                  <a:ext uri="{FF2B5EF4-FFF2-40B4-BE49-F238E27FC236}">
                    <a16:creationId xmlns:a16="http://schemas.microsoft.com/office/drawing/2014/main" id="{4569928B-6619-2E41-B26B-210CCB57B8D9}"/>
                  </a:ext>
                </a:extLst>
              </p:cNvPr>
              <p:cNvSpPr/>
              <p:nvPr/>
            </p:nvSpPr>
            <p:spPr>
              <a:xfrm>
                <a:off x="5121690" y="2390319"/>
                <a:ext cx="1293541" cy="1293541"/>
              </a:xfrm>
              <a:prstGeom prst="ellipse">
                <a:avLst/>
              </a:prstGeom>
              <a:solidFill>
                <a:schemeClr val="bg1"/>
              </a:solidFill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609570"/>
                <a:endParaRPr lang="en-US" sz="16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grpSp>
            <p:nvGrpSpPr>
              <p:cNvPr id="108" name="Group 107">
                <a:extLst>
                  <a:ext uri="{FF2B5EF4-FFF2-40B4-BE49-F238E27FC236}">
                    <a16:creationId xmlns:a16="http://schemas.microsoft.com/office/drawing/2014/main" id="{0D25703E-87A8-0642-8B1D-EA45C21D6BC8}"/>
                  </a:ext>
                </a:extLst>
              </p:cNvPr>
              <p:cNvGrpSpPr/>
              <p:nvPr/>
            </p:nvGrpSpPr>
            <p:grpSpPr>
              <a:xfrm>
                <a:off x="4437802" y="2295143"/>
                <a:ext cx="170773" cy="1483893"/>
                <a:chOff x="4461603" y="726948"/>
                <a:chExt cx="228600" cy="1986366"/>
              </a:xfrm>
            </p:grpSpPr>
            <p:sp>
              <p:nvSpPr>
                <p:cNvPr id="109" name="Oval 108">
                  <a:extLst>
                    <a:ext uri="{FF2B5EF4-FFF2-40B4-BE49-F238E27FC236}">
                      <a16:creationId xmlns:a16="http://schemas.microsoft.com/office/drawing/2014/main" id="{4D99AA0B-05E0-1342-9E97-BE811842C7A3}"/>
                    </a:ext>
                  </a:extLst>
                </p:cNvPr>
                <p:cNvSpPr/>
                <p:nvPr/>
              </p:nvSpPr>
              <p:spPr>
                <a:xfrm>
                  <a:off x="4461603" y="726948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70"/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110" name="Oval 109">
                  <a:extLst>
                    <a:ext uri="{FF2B5EF4-FFF2-40B4-BE49-F238E27FC236}">
                      <a16:creationId xmlns:a16="http://schemas.microsoft.com/office/drawing/2014/main" id="{436329B1-7640-BB48-AA89-C22825E88B99}"/>
                    </a:ext>
                  </a:extLst>
                </p:cNvPr>
                <p:cNvSpPr/>
                <p:nvPr/>
              </p:nvSpPr>
              <p:spPr>
                <a:xfrm>
                  <a:off x="4461603" y="1605830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70"/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111" name="Oval 110">
                  <a:extLst>
                    <a:ext uri="{FF2B5EF4-FFF2-40B4-BE49-F238E27FC236}">
                      <a16:creationId xmlns:a16="http://schemas.microsoft.com/office/drawing/2014/main" id="{CFAACE9F-0B24-8749-989A-8586FF90F491}"/>
                    </a:ext>
                  </a:extLst>
                </p:cNvPr>
                <p:cNvSpPr/>
                <p:nvPr/>
              </p:nvSpPr>
              <p:spPr>
                <a:xfrm>
                  <a:off x="4461603" y="2045271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70"/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112" name="Oval 111">
                  <a:extLst>
                    <a:ext uri="{FF2B5EF4-FFF2-40B4-BE49-F238E27FC236}">
                      <a16:creationId xmlns:a16="http://schemas.microsoft.com/office/drawing/2014/main" id="{4261AE60-9ACF-E14B-AD0F-2A2AE43B8FC7}"/>
                    </a:ext>
                  </a:extLst>
                </p:cNvPr>
                <p:cNvSpPr/>
                <p:nvPr/>
              </p:nvSpPr>
              <p:spPr>
                <a:xfrm>
                  <a:off x="4461603" y="2484714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70"/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113" name="Oval 112">
                  <a:extLst>
                    <a:ext uri="{FF2B5EF4-FFF2-40B4-BE49-F238E27FC236}">
                      <a16:creationId xmlns:a16="http://schemas.microsoft.com/office/drawing/2014/main" id="{A33B5CFA-3037-ED48-8BD1-3B631A6329B7}"/>
                    </a:ext>
                  </a:extLst>
                </p:cNvPr>
                <p:cNvSpPr/>
                <p:nvPr/>
              </p:nvSpPr>
              <p:spPr>
                <a:xfrm>
                  <a:off x="4461603" y="1166389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70"/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</p:grpSp>
        </p:grp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94018B2E-E078-2D46-8688-4E4B50316EF7}"/>
                </a:ext>
              </a:extLst>
            </p:cNvPr>
            <p:cNvSpPr txBox="1"/>
            <p:nvPr/>
          </p:nvSpPr>
          <p:spPr>
            <a:xfrm>
              <a:off x="5390935" y="5895591"/>
              <a:ext cx="1619354" cy="646331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dirty="0"/>
                <a:t>Background </a:t>
              </a:r>
            </a:p>
            <a:p>
              <a:r>
                <a:rPr lang="en-US" dirty="0"/>
                <a:t>Prediction</a:t>
              </a:r>
            </a:p>
          </p:txBody>
        </p:sp>
      </p:grpSp>
      <p:sp>
        <p:nvSpPr>
          <p:cNvPr id="115" name="Pentagon 114">
            <a:extLst>
              <a:ext uri="{FF2B5EF4-FFF2-40B4-BE49-F238E27FC236}">
                <a16:creationId xmlns:a16="http://schemas.microsoft.com/office/drawing/2014/main" id="{EC1EA8CF-51DB-C542-A3A4-B46949B551DC}"/>
              </a:ext>
            </a:extLst>
          </p:cNvPr>
          <p:cNvSpPr/>
          <p:nvPr/>
        </p:nvSpPr>
        <p:spPr>
          <a:xfrm>
            <a:off x="7057887" y="3622570"/>
            <a:ext cx="2003519" cy="503300"/>
          </a:xfrm>
          <a:prstGeom prst="homePlate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“Compositing”</a:t>
            </a:r>
          </a:p>
        </p:txBody>
      </p: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9F68C0B9-B911-7749-8EFC-5883614651E2}"/>
              </a:ext>
            </a:extLst>
          </p:cNvPr>
          <p:cNvGrpSpPr/>
          <p:nvPr/>
        </p:nvGrpSpPr>
        <p:grpSpPr>
          <a:xfrm>
            <a:off x="9256715" y="3072513"/>
            <a:ext cx="1965462" cy="1608939"/>
            <a:chOff x="9256715" y="4703193"/>
            <a:chExt cx="1965462" cy="1608939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30A5A436-B683-4141-9640-06BDB11D6DF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388556" y="5068087"/>
              <a:ext cx="1701064" cy="1207755"/>
            </a:xfrm>
            <a:prstGeom prst="rect">
              <a:avLst/>
            </a:prstGeom>
          </p:spPr>
        </p:pic>
        <p:pic>
          <p:nvPicPr>
            <p:cNvPr id="98" name="Picture 97" descr="A baby lying on a bed&#13;&#10;&#13;&#10;Description automatically generated">
              <a:extLst>
                <a:ext uri="{FF2B5EF4-FFF2-40B4-BE49-F238E27FC236}">
                  <a16:creationId xmlns:a16="http://schemas.microsoft.com/office/drawing/2014/main" id="{8DF64CA2-3633-3C46-A33E-D1B4744DF48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40401" y1="38593" x2="57841" y2="47289"/>
                          <a14:foregroundMark x1="57841" y1="47289" x2="57841" y2="47289"/>
                          <a14:foregroundMark x1="60332" y1="48559" x2="69077" y2="63898"/>
                          <a14:foregroundMark x1="59941" y1="56864" x2="62824" y2="60186"/>
                          <a14:foregroundMark x1="35809" y1="25696" x2="34978" y2="36492"/>
                          <a14:foregroundMark x1="70738" y1="58085" x2="73620" y2="62677"/>
                          <a14:foregroundMark x1="74060" y1="61016" x2="74060" y2="68051"/>
                          <a14:backgroundMark x1="25012" y1="38153" x2="27943" y2="17733"/>
                          <a14:backgroundMark x1="27943" y1="17733" x2="48315" y2="17831"/>
                          <a14:backgroundMark x1="48315" y1="17831" x2="70298" y2="15144"/>
                          <a14:backgroundMark x1="70298" y1="15144" x2="79433" y2="32340"/>
                          <a14:backgroundMark x1="79433" y1="32340" x2="79433" y2="50611"/>
                          <a14:backgroundMark x1="27504" y1="40254" x2="16317" y2="51441"/>
                          <a14:backgroundMark x1="78212" y1="53542" x2="80703" y2="73034"/>
                          <a14:backgroundMark x1="80703" y1="73034" x2="66976" y2="6472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771743" y="4861698"/>
              <a:ext cx="1450434" cy="1450434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A7EF7A5C-831C-6A44-B236-3115F5F2D1BF}"/>
                </a:ext>
              </a:extLst>
            </p:cNvPr>
            <p:cNvSpPr txBox="1"/>
            <p:nvPr/>
          </p:nvSpPr>
          <p:spPr>
            <a:xfrm>
              <a:off x="9256715" y="4703193"/>
              <a:ext cx="1438214" cy="400110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Prediction</a:t>
              </a:r>
            </a:p>
          </p:txBody>
        </p:sp>
      </p:grpSp>
      <p:sp>
        <p:nvSpPr>
          <p:cNvPr id="118" name="TextBox 117">
            <a:extLst>
              <a:ext uri="{FF2B5EF4-FFF2-40B4-BE49-F238E27FC236}">
                <a16:creationId xmlns:a16="http://schemas.microsoft.com/office/drawing/2014/main" id="{EFC9D5CA-5EE5-8E47-91AC-C207109E7E20}"/>
              </a:ext>
            </a:extLst>
          </p:cNvPr>
          <p:cNvSpPr txBox="1"/>
          <p:nvPr/>
        </p:nvSpPr>
        <p:spPr>
          <a:xfrm>
            <a:off x="348846" y="5124416"/>
            <a:ext cx="11514691" cy="6463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600" dirty="0"/>
              <a:t>How do we provision resources for these pipelines?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27610758-C2BE-4A41-8A30-99EB78E7E323}"/>
              </a:ext>
            </a:extLst>
          </p:cNvPr>
          <p:cNvSpPr txBox="1"/>
          <p:nvPr/>
        </p:nvSpPr>
        <p:spPr>
          <a:xfrm>
            <a:off x="1168865" y="5828786"/>
            <a:ext cx="9868407" cy="76944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rgbClr val="FF0000"/>
                </a:solidFill>
              </a:rPr>
              <a:t>Latency   </a:t>
            </a:r>
            <a:r>
              <a:rPr lang="en-US" sz="4400" dirty="0"/>
              <a:t>vs. 	</a:t>
            </a:r>
            <a:r>
              <a:rPr lang="en-US" sz="4400" b="1" dirty="0">
                <a:solidFill>
                  <a:srgbClr val="7030A0"/>
                </a:solidFill>
              </a:rPr>
              <a:t>Throughput</a:t>
            </a:r>
            <a:r>
              <a:rPr lang="en-US" sz="4400" dirty="0"/>
              <a:t>	vs. 	 </a:t>
            </a:r>
            <a:r>
              <a:rPr lang="en-US" sz="4400" b="1" dirty="0">
                <a:solidFill>
                  <a:schemeClr val="accent6">
                    <a:lumMod val="75000"/>
                  </a:schemeClr>
                </a:solidFill>
              </a:rPr>
              <a:t>Cost</a:t>
            </a:r>
          </a:p>
        </p:txBody>
      </p:sp>
    </p:spTree>
    <p:extLst>
      <p:ext uri="{BB962C8B-B14F-4D97-AF65-F5344CB8AC3E}">
        <p14:creationId xmlns:p14="http://schemas.microsoft.com/office/powerpoint/2010/main" val="25388738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" name="Group 129">
            <a:extLst>
              <a:ext uri="{FF2B5EF4-FFF2-40B4-BE49-F238E27FC236}">
                <a16:creationId xmlns:a16="http://schemas.microsoft.com/office/drawing/2014/main" id="{35B1924C-6B3A-4C4A-BD41-9F93BC930386}"/>
              </a:ext>
            </a:extLst>
          </p:cNvPr>
          <p:cNvGrpSpPr/>
          <p:nvPr/>
        </p:nvGrpSpPr>
        <p:grpSpPr>
          <a:xfrm>
            <a:off x="647345" y="2189992"/>
            <a:ext cx="2257566" cy="1808061"/>
            <a:chOff x="730579" y="3708819"/>
            <a:chExt cx="2257566" cy="1808061"/>
          </a:xfrm>
        </p:grpSpPr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1E0AE5B4-E32D-E240-B53A-FC41DF345163}"/>
                </a:ext>
              </a:extLst>
            </p:cNvPr>
            <p:cNvSpPr/>
            <p:nvPr/>
          </p:nvSpPr>
          <p:spPr>
            <a:xfrm>
              <a:off x="730579" y="3708819"/>
              <a:ext cx="2257566" cy="180806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id="{09650911-F8CD-874E-93F1-B19A9D90F0E0}"/>
                </a:ext>
              </a:extLst>
            </p:cNvPr>
            <p:cNvGrpSpPr/>
            <p:nvPr/>
          </p:nvGrpSpPr>
          <p:grpSpPr>
            <a:xfrm>
              <a:off x="873701" y="3841451"/>
              <a:ext cx="502920" cy="1502883"/>
              <a:chOff x="873701" y="3841451"/>
              <a:chExt cx="502920" cy="1502883"/>
            </a:xfrm>
          </p:grpSpPr>
          <p:sp>
            <p:nvSpPr>
              <p:cNvPr id="121" name="Rounded Rectangle 120">
                <a:extLst>
                  <a:ext uri="{FF2B5EF4-FFF2-40B4-BE49-F238E27FC236}">
                    <a16:creationId xmlns:a16="http://schemas.microsoft.com/office/drawing/2014/main" id="{94A23BD7-B8BC-1F4C-ADD5-19043ABAB62C}"/>
                  </a:ext>
                </a:extLst>
              </p:cNvPr>
              <p:cNvSpPr/>
              <p:nvPr/>
            </p:nvSpPr>
            <p:spPr>
              <a:xfrm>
                <a:off x="873701" y="3841451"/>
                <a:ext cx="502920" cy="312343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/>
                  <a:t>CPU</a:t>
                </a:r>
              </a:p>
            </p:txBody>
          </p:sp>
          <p:sp>
            <p:nvSpPr>
              <p:cNvPr id="123" name="Rounded Rectangle 122">
                <a:extLst>
                  <a:ext uri="{FF2B5EF4-FFF2-40B4-BE49-F238E27FC236}">
                    <a16:creationId xmlns:a16="http://schemas.microsoft.com/office/drawing/2014/main" id="{39DD7092-4829-BA4D-85CF-1ED9D1180CA2}"/>
                  </a:ext>
                </a:extLst>
              </p:cNvPr>
              <p:cNvSpPr/>
              <p:nvPr/>
            </p:nvSpPr>
            <p:spPr>
              <a:xfrm>
                <a:off x="873701" y="4238298"/>
                <a:ext cx="502920" cy="312343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/>
                  <a:t>CPU</a:t>
                </a:r>
              </a:p>
            </p:txBody>
          </p:sp>
          <p:sp>
            <p:nvSpPr>
              <p:cNvPr id="124" name="Rounded Rectangle 123">
                <a:extLst>
                  <a:ext uri="{FF2B5EF4-FFF2-40B4-BE49-F238E27FC236}">
                    <a16:creationId xmlns:a16="http://schemas.microsoft.com/office/drawing/2014/main" id="{F7E0E1A8-147E-F343-B2DF-E3634D34960E}"/>
                  </a:ext>
                </a:extLst>
              </p:cNvPr>
              <p:cNvSpPr/>
              <p:nvPr/>
            </p:nvSpPr>
            <p:spPr>
              <a:xfrm>
                <a:off x="873701" y="4635145"/>
                <a:ext cx="502920" cy="312343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/>
                  <a:t>CPU</a:t>
                </a:r>
              </a:p>
            </p:txBody>
          </p:sp>
          <p:sp>
            <p:nvSpPr>
              <p:cNvPr id="125" name="Rounded Rectangle 124">
                <a:extLst>
                  <a:ext uri="{FF2B5EF4-FFF2-40B4-BE49-F238E27FC236}">
                    <a16:creationId xmlns:a16="http://schemas.microsoft.com/office/drawing/2014/main" id="{414552D7-A338-E045-899C-31E81BE6BA9E}"/>
                  </a:ext>
                </a:extLst>
              </p:cNvPr>
              <p:cNvSpPr/>
              <p:nvPr/>
            </p:nvSpPr>
            <p:spPr>
              <a:xfrm>
                <a:off x="873701" y="5031991"/>
                <a:ext cx="502920" cy="312343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/>
                  <a:t>CPU</a:t>
                </a:r>
              </a:p>
            </p:txBody>
          </p:sp>
        </p:grpSp>
        <p:sp>
          <p:nvSpPr>
            <p:cNvPr id="127" name="Rounded Rectangle 126">
              <a:extLst>
                <a:ext uri="{FF2B5EF4-FFF2-40B4-BE49-F238E27FC236}">
                  <a16:creationId xmlns:a16="http://schemas.microsoft.com/office/drawing/2014/main" id="{9ECF7904-836D-9E4F-95BE-0877FD8ED860}"/>
                </a:ext>
              </a:extLst>
            </p:cNvPr>
            <p:cNvSpPr/>
            <p:nvPr/>
          </p:nvSpPr>
          <p:spPr>
            <a:xfrm>
              <a:off x="1577854" y="3841451"/>
              <a:ext cx="1165345" cy="712443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GPU</a:t>
              </a:r>
            </a:p>
          </p:txBody>
        </p:sp>
        <p:sp>
          <p:nvSpPr>
            <p:cNvPr id="129" name="Rounded Rectangle 128">
              <a:extLst>
                <a:ext uri="{FF2B5EF4-FFF2-40B4-BE49-F238E27FC236}">
                  <a16:creationId xmlns:a16="http://schemas.microsoft.com/office/drawing/2014/main" id="{70A8822B-00EC-F04D-B557-822D8154200A}"/>
                </a:ext>
              </a:extLst>
            </p:cNvPr>
            <p:cNvSpPr/>
            <p:nvPr/>
          </p:nvSpPr>
          <p:spPr>
            <a:xfrm>
              <a:off x="1577854" y="4657322"/>
              <a:ext cx="1165345" cy="712443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GPU</a:t>
              </a:r>
            </a:p>
          </p:txBody>
        </p:sp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C91C252C-86FC-CE4B-868A-5FBD0922E98C}"/>
              </a:ext>
            </a:extLst>
          </p:cNvPr>
          <p:cNvGrpSpPr/>
          <p:nvPr/>
        </p:nvGrpSpPr>
        <p:grpSpPr>
          <a:xfrm>
            <a:off x="3236440" y="2189992"/>
            <a:ext cx="2257566" cy="1808061"/>
            <a:chOff x="730579" y="3708819"/>
            <a:chExt cx="2257566" cy="1808061"/>
          </a:xfrm>
        </p:grpSpPr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1E3EBAEE-10C3-1A47-B039-D7B0A7945E39}"/>
                </a:ext>
              </a:extLst>
            </p:cNvPr>
            <p:cNvSpPr/>
            <p:nvPr/>
          </p:nvSpPr>
          <p:spPr>
            <a:xfrm>
              <a:off x="730579" y="3708819"/>
              <a:ext cx="2257566" cy="180806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55B77EC7-8306-4045-90C7-E288D8199511}"/>
                </a:ext>
              </a:extLst>
            </p:cNvPr>
            <p:cNvGrpSpPr/>
            <p:nvPr/>
          </p:nvGrpSpPr>
          <p:grpSpPr>
            <a:xfrm>
              <a:off x="873701" y="3841451"/>
              <a:ext cx="502920" cy="1502883"/>
              <a:chOff x="873701" y="3841451"/>
              <a:chExt cx="502920" cy="1502883"/>
            </a:xfrm>
          </p:grpSpPr>
          <p:sp>
            <p:nvSpPr>
              <p:cNvPr id="136" name="Rounded Rectangle 135">
                <a:extLst>
                  <a:ext uri="{FF2B5EF4-FFF2-40B4-BE49-F238E27FC236}">
                    <a16:creationId xmlns:a16="http://schemas.microsoft.com/office/drawing/2014/main" id="{6304307B-4D34-1C41-9511-7990034AB594}"/>
                  </a:ext>
                </a:extLst>
              </p:cNvPr>
              <p:cNvSpPr/>
              <p:nvPr/>
            </p:nvSpPr>
            <p:spPr>
              <a:xfrm>
                <a:off x="873701" y="3841451"/>
                <a:ext cx="502920" cy="312343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/>
                  <a:t>CPU</a:t>
                </a:r>
              </a:p>
            </p:txBody>
          </p:sp>
          <p:sp>
            <p:nvSpPr>
              <p:cNvPr id="137" name="Rounded Rectangle 136">
                <a:extLst>
                  <a:ext uri="{FF2B5EF4-FFF2-40B4-BE49-F238E27FC236}">
                    <a16:creationId xmlns:a16="http://schemas.microsoft.com/office/drawing/2014/main" id="{9C7CDB22-6331-8144-9ED4-7C3D07D91E6B}"/>
                  </a:ext>
                </a:extLst>
              </p:cNvPr>
              <p:cNvSpPr/>
              <p:nvPr/>
            </p:nvSpPr>
            <p:spPr>
              <a:xfrm>
                <a:off x="873701" y="4238298"/>
                <a:ext cx="502920" cy="312343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/>
                  <a:t>CPU</a:t>
                </a:r>
              </a:p>
            </p:txBody>
          </p:sp>
          <p:sp>
            <p:nvSpPr>
              <p:cNvPr id="138" name="Rounded Rectangle 137">
                <a:extLst>
                  <a:ext uri="{FF2B5EF4-FFF2-40B4-BE49-F238E27FC236}">
                    <a16:creationId xmlns:a16="http://schemas.microsoft.com/office/drawing/2014/main" id="{B51009D2-7F6F-F941-BF1A-73C125EE7B30}"/>
                  </a:ext>
                </a:extLst>
              </p:cNvPr>
              <p:cNvSpPr/>
              <p:nvPr/>
            </p:nvSpPr>
            <p:spPr>
              <a:xfrm>
                <a:off x="873701" y="4635145"/>
                <a:ext cx="502920" cy="312343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/>
                  <a:t>CPU</a:t>
                </a:r>
              </a:p>
            </p:txBody>
          </p:sp>
          <p:sp>
            <p:nvSpPr>
              <p:cNvPr id="139" name="Rounded Rectangle 138">
                <a:extLst>
                  <a:ext uri="{FF2B5EF4-FFF2-40B4-BE49-F238E27FC236}">
                    <a16:creationId xmlns:a16="http://schemas.microsoft.com/office/drawing/2014/main" id="{94029A7A-5068-964F-8DC4-F9649FB9BBA5}"/>
                  </a:ext>
                </a:extLst>
              </p:cNvPr>
              <p:cNvSpPr/>
              <p:nvPr/>
            </p:nvSpPr>
            <p:spPr>
              <a:xfrm>
                <a:off x="873701" y="5031991"/>
                <a:ext cx="502920" cy="312343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/>
                  <a:t>CPU</a:t>
                </a:r>
              </a:p>
            </p:txBody>
          </p:sp>
        </p:grpSp>
        <p:sp>
          <p:nvSpPr>
            <p:cNvPr id="134" name="Rounded Rectangle 133">
              <a:extLst>
                <a:ext uri="{FF2B5EF4-FFF2-40B4-BE49-F238E27FC236}">
                  <a16:creationId xmlns:a16="http://schemas.microsoft.com/office/drawing/2014/main" id="{BF160459-02BA-814D-917A-C46F9DD8CC17}"/>
                </a:ext>
              </a:extLst>
            </p:cNvPr>
            <p:cNvSpPr/>
            <p:nvPr/>
          </p:nvSpPr>
          <p:spPr>
            <a:xfrm>
              <a:off x="1577854" y="3841451"/>
              <a:ext cx="1165345" cy="712443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GPU</a:t>
              </a:r>
            </a:p>
          </p:txBody>
        </p:sp>
        <p:sp>
          <p:nvSpPr>
            <p:cNvPr id="135" name="Rounded Rectangle 134">
              <a:extLst>
                <a:ext uri="{FF2B5EF4-FFF2-40B4-BE49-F238E27FC236}">
                  <a16:creationId xmlns:a16="http://schemas.microsoft.com/office/drawing/2014/main" id="{DDC68021-33BA-B140-AB9D-931C6A88E44C}"/>
                </a:ext>
              </a:extLst>
            </p:cNvPr>
            <p:cNvSpPr/>
            <p:nvPr/>
          </p:nvSpPr>
          <p:spPr>
            <a:xfrm>
              <a:off x="1577854" y="4657322"/>
              <a:ext cx="1165345" cy="712443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GPU</a:t>
              </a:r>
            </a:p>
          </p:txBody>
        </p: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327E9511-31A1-9745-B389-ED7FCF4A584C}"/>
              </a:ext>
            </a:extLst>
          </p:cNvPr>
          <p:cNvGrpSpPr/>
          <p:nvPr/>
        </p:nvGrpSpPr>
        <p:grpSpPr>
          <a:xfrm>
            <a:off x="647345" y="4250920"/>
            <a:ext cx="1455775" cy="960597"/>
            <a:chOff x="730579" y="3708819"/>
            <a:chExt cx="1455775" cy="960597"/>
          </a:xfrm>
        </p:grpSpPr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FED3FA02-69DF-3E4D-9772-3F1C4C16FFE6}"/>
                </a:ext>
              </a:extLst>
            </p:cNvPr>
            <p:cNvSpPr/>
            <p:nvPr/>
          </p:nvSpPr>
          <p:spPr>
            <a:xfrm>
              <a:off x="730579" y="3708819"/>
              <a:ext cx="1455775" cy="96059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2" name="Group 141">
              <a:extLst>
                <a:ext uri="{FF2B5EF4-FFF2-40B4-BE49-F238E27FC236}">
                  <a16:creationId xmlns:a16="http://schemas.microsoft.com/office/drawing/2014/main" id="{C4BF00A1-C2FE-5749-8B0E-4F8E4170AE30}"/>
                </a:ext>
              </a:extLst>
            </p:cNvPr>
            <p:cNvGrpSpPr/>
            <p:nvPr/>
          </p:nvGrpSpPr>
          <p:grpSpPr>
            <a:xfrm>
              <a:off x="873701" y="3841451"/>
              <a:ext cx="1116035" cy="709190"/>
              <a:chOff x="873701" y="3841451"/>
              <a:chExt cx="1116035" cy="709190"/>
            </a:xfrm>
          </p:grpSpPr>
          <p:sp>
            <p:nvSpPr>
              <p:cNvPr id="145" name="Rounded Rectangle 144">
                <a:extLst>
                  <a:ext uri="{FF2B5EF4-FFF2-40B4-BE49-F238E27FC236}">
                    <a16:creationId xmlns:a16="http://schemas.microsoft.com/office/drawing/2014/main" id="{8CCFB9FE-3781-F54A-BB38-1F4A365F9152}"/>
                  </a:ext>
                </a:extLst>
              </p:cNvPr>
              <p:cNvSpPr/>
              <p:nvPr/>
            </p:nvSpPr>
            <p:spPr>
              <a:xfrm>
                <a:off x="873701" y="3841451"/>
                <a:ext cx="502920" cy="312343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/>
                  <a:t>CPU</a:t>
                </a:r>
              </a:p>
            </p:txBody>
          </p:sp>
          <p:sp>
            <p:nvSpPr>
              <p:cNvPr id="146" name="Rounded Rectangle 145">
                <a:extLst>
                  <a:ext uri="{FF2B5EF4-FFF2-40B4-BE49-F238E27FC236}">
                    <a16:creationId xmlns:a16="http://schemas.microsoft.com/office/drawing/2014/main" id="{A15A6DE6-F63F-DB44-AEC8-DC5D772F6926}"/>
                  </a:ext>
                </a:extLst>
              </p:cNvPr>
              <p:cNvSpPr/>
              <p:nvPr/>
            </p:nvSpPr>
            <p:spPr>
              <a:xfrm>
                <a:off x="873701" y="4238298"/>
                <a:ext cx="502920" cy="312343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/>
                  <a:t>CPU</a:t>
                </a:r>
              </a:p>
            </p:txBody>
          </p:sp>
          <p:sp>
            <p:nvSpPr>
              <p:cNvPr id="147" name="Rounded Rectangle 146">
                <a:extLst>
                  <a:ext uri="{FF2B5EF4-FFF2-40B4-BE49-F238E27FC236}">
                    <a16:creationId xmlns:a16="http://schemas.microsoft.com/office/drawing/2014/main" id="{ADCC3742-CA2C-7A48-9066-B2781D9FC8B2}"/>
                  </a:ext>
                </a:extLst>
              </p:cNvPr>
              <p:cNvSpPr/>
              <p:nvPr/>
            </p:nvSpPr>
            <p:spPr>
              <a:xfrm>
                <a:off x="1486816" y="3841452"/>
                <a:ext cx="502920" cy="312343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/>
                  <a:t>CPU</a:t>
                </a:r>
              </a:p>
            </p:txBody>
          </p:sp>
          <p:sp>
            <p:nvSpPr>
              <p:cNvPr id="148" name="Rounded Rectangle 147">
                <a:extLst>
                  <a:ext uri="{FF2B5EF4-FFF2-40B4-BE49-F238E27FC236}">
                    <a16:creationId xmlns:a16="http://schemas.microsoft.com/office/drawing/2014/main" id="{B04D33AB-83D5-C142-B3C6-20FE3A72313F}"/>
                  </a:ext>
                </a:extLst>
              </p:cNvPr>
              <p:cNvSpPr/>
              <p:nvPr/>
            </p:nvSpPr>
            <p:spPr>
              <a:xfrm>
                <a:off x="1486816" y="4238298"/>
                <a:ext cx="502920" cy="312343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/>
                  <a:t>CPU</a:t>
                </a:r>
              </a:p>
            </p:txBody>
          </p:sp>
        </p:grpSp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08C81F31-53ED-3045-A757-6D0D18DA2214}"/>
              </a:ext>
            </a:extLst>
          </p:cNvPr>
          <p:cNvGrpSpPr/>
          <p:nvPr/>
        </p:nvGrpSpPr>
        <p:grpSpPr>
          <a:xfrm>
            <a:off x="655074" y="5379828"/>
            <a:ext cx="1455775" cy="960597"/>
            <a:chOff x="730579" y="3708819"/>
            <a:chExt cx="1455775" cy="960597"/>
          </a:xfrm>
        </p:grpSpPr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6090B19D-91EB-0143-8D1A-FA3E7AE62983}"/>
                </a:ext>
              </a:extLst>
            </p:cNvPr>
            <p:cNvSpPr/>
            <p:nvPr/>
          </p:nvSpPr>
          <p:spPr>
            <a:xfrm>
              <a:off x="730579" y="3708819"/>
              <a:ext cx="1455775" cy="96059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1" name="Group 150">
              <a:extLst>
                <a:ext uri="{FF2B5EF4-FFF2-40B4-BE49-F238E27FC236}">
                  <a16:creationId xmlns:a16="http://schemas.microsoft.com/office/drawing/2014/main" id="{50577502-825A-8B41-BFC8-5830421BF59D}"/>
                </a:ext>
              </a:extLst>
            </p:cNvPr>
            <p:cNvGrpSpPr/>
            <p:nvPr/>
          </p:nvGrpSpPr>
          <p:grpSpPr>
            <a:xfrm>
              <a:off x="873701" y="3841451"/>
              <a:ext cx="1116035" cy="709190"/>
              <a:chOff x="873701" y="3841451"/>
              <a:chExt cx="1116035" cy="709190"/>
            </a:xfrm>
          </p:grpSpPr>
          <p:sp>
            <p:nvSpPr>
              <p:cNvPr id="152" name="Rounded Rectangle 151">
                <a:extLst>
                  <a:ext uri="{FF2B5EF4-FFF2-40B4-BE49-F238E27FC236}">
                    <a16:creationId xmlns:a16="http://schemas.microsoft.com/office/drawing/2014/main" id="{FE7AE6DC-CA68-2043-8A75-2D9D14FC5A6F}"/>
                  </a:ext>
                </a:extLst>
              </p:cNvPr>
              <p:cNvSpPr/>
              <p:nvPr/>
            </p:nvSpPr>
            <p:spPr>
              <a:xfrm>
                <a:off x="873701" y="3841451"/>
                <a:ext cx="502920" cy="312343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/>
                  <a:t>CPU</a:t>
                </a:r>
              </a:p>
            </p:txBody>
          </p:sp>
          <p:sp>
            <p:nvSpPr>
              <p:cNvPr id="153" name="Rounded Rectangle 152">
                <a:extLst>
                  <a:ext uri="{FF2B5EF4-FFF2-40B4-BE49-F238E27FC236}">
                    <a16:creationId xmlns:a16="http://schemas.microsoft.com/office/drawing/2014/main" id="{E3D0CCE5-2DEF-744B-B851-C4FEA7BBA327}"/>
                  </a:ext>
                </a:extLst>
              </p:cNvPr>
              <p:cNvSpPr/>
              <p:nvPr/>
            </p:nvSpPr>
            <p:spPr>
              <a:xfrm>
                <a:off x="873701" y="4238298"/>
                <a:ext cx="502920" cy="312343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/>
                  <a:t>CPU</a:t>
                </a:r>
              </a:p>
            </p:txBody>
          </p:sp>
          <p:sp>
            <p:nvSpPr>
              <p:cNvPr id="154" name="Rounded Rectangle 153">
                <a:extLst>
                  <a:ext uri="{FF2B5EF4-FFF2-40B4-BE49-F238E27FC236}">
                    <a16:creationId xmlns:a16="http://schemas.microsoft.com/office/drawing/2014/main" id="{92696732-DE29-0349-8817-8FB280EB32ED}"/>
                  </a:ext>
                </a:extLst>
              </p:cNvPr>
              <p:cNvSpPr/>
              <p:nvPr/>
            </p:nvSpPr>
            <p:spPr>
              <a:xfrm>
                <a:off x="1486816" y="3841452"/>
                <a:ext cx="502920" cy="312343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/>
                  <a:t>CPU</a:t>
                </a:r>
              </a:p>
            </p:txBody>
          </p:sp>
          <p:sp>
            <p:nvSpPr>
              <p:cNvPr id="155" name="Rounded Rectangle 154">
                <a:extLst>
                  <a:ext uri="{FF2B5EF4-FFF2-40B4-BE49-F238E27FC236}">
                    <a16:creationId xmlns:a16="http://schemas.microsoft.com/office/drawing/2014/main" id="{A3D09D0D-8538-2D49-B73F-9B97FE5CCD6B}"/>
                  </a:ext>
                </a:extLst>
              </p:cNvPr>
              <p:cNvSpPr/>
              <p:nvPr/>
            </p:nvSpPr>
            <p:spPr>
              <a:xfrm>
                <a:off x="1486816" y="4238298"/>
                <a:ext cx="502920" cy="312343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/>
                  <a:t>CPU</a:t>
                </a:r>
              </a:p>
            </p:txBody>
          </p:sp>
        </p:grpSp>
      </p:grp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19101C08-66FA-FD46-BF40-37F5DA71B4B3}"/>
              </a:ext>
            </a:extLst>
          </p:cNvPr>
          <p:cNvGrpSpPr/>
          <p:nvPr/>
        </p:nvGrpSpPr>
        <p:grpSpPr>
          <a:xfrm>
            <a:off x="2348497" y="4397752"/>
            <a:ext cx="3232717" cy="1808062"/>
            <a:chOff x="2261288" y="4250921"/>
            <a:chExt cx="3232717" cy="1808062"/>
          </a:xfrm>
        </p:grpSpPr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E8CA7288-7650-9149-A68A-C8321015A8FA}"/>
                </a:ext>
              </a:extLst>
            </p:cNvPr>
            <p:cNvSpPr/>
            <p:nvPr/>
          </p:nvSpPr>
          <p:spPr>
            <a:xfrm>
              <a:off x="2261288" y="4250921"/>
              <a:ext cx="3232717" cy="180806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8" name="Group 157">
              <a:extLst>
                <a:ext uri="{FF2B5EF4-FFF2-40B4-BE49-F238E27FC236}">
                  <a16:creationId xmlns:a16="http://schemas.microsoft.com/office/drawing/2014/main" id="{371855B0-7DBF-4D4D-93F6-1DAD6DEA683E}"/>
                </a:ext>
              </a:extLst>
            </p:cNvPr>
            <p:cNvGrpSpPr/>
            <p:nvPr/>
          </p:nvGrpSpPr>
          <p:grpSpPr>
            <a:xfrm>
              <a:off x="2404411" y="4383552"/>
              <a:ext cx="502920" cy="1502883"/>
              <a:chOff x="873701" y="3841451"/>
              <a:chExt cx="502920" cy="1502883"/>
            </a:xfrm>
          </p:grpSpPr>
          <p:sp>
            <p:nvSpPr>
              <p:cNvPr id="161" name="Rounded Rectangle 160">
                <a:extLst>
                  <a:ext uri="{FF2B5EF4-FFF2-40B4-BE49-F238E27FC236}">
                    <a16:creationId xmlns:a16="http://schemas.microsoft.com/office/drawing/2014/main" id="{4C90FAE4-76B6-2942-ABFD-E4856CB4E358}"/>
                  </a:ext>
                </a:extLst>
              </p:cNvPr>
              <p:cNvSpPr/>
              <p:nvPr/>
            </p:nvSpPr>
            <p:spPr>
              <a:xfrm>
                <a:off x="873701" y="3841451"/>
                <a:ext cx="502920" cy="312343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/>
                  <a:t>CPU</a:t>
                </a:r>
              </a:p>
            </p:txBody>
          </p:sp>
          <p:sp>
            <p:nvSpPr>
              <p:cNvPr id="162" name="Rounded Rectangle 161">
                <a:extLst>
                  <a:ext uri="{FF2B5EF4-FFF2-40B4-BE49-F238E27FC236}">
                    <a16:creationId xmlns:a16="http://schemas.microsoft.com/office/drawing/2014/main" id="{C9282AC2-BFB4-3549-8A59-B766312A6B60}"/>
                  </a:ext>
                </a:extLst>
              </p:cNvPr>
              <p:cNvSpPr/>
              <p:nvPr/>
            </p:nvSpPr>
            <p:spPr>
              <a:xfrm>
                <a:off x="873701" y="4238298"/>
                <a:ext cx="502920" cy="312343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/>
                  <a:t>CPU</a:t>
                </a:r>
              </a:p>
            </p:txBody>
          </p:sp>
          <p:sp>
            <p:nvSpPr>
              <p:cNvPr id="163" name="Rounded Rectangle 162">
                <a:extLst>
                  <a:ext uri="{FF2B5EF4-FFF2-40B4-BE49-F238E27FC236}">
                    <a16:creationId xmlns:a16="http://schemas.microsoft.com/office/drawing/2014/main" id="{450480F7-2652-0A45-9747-938F68829CBA}"/>
                  </a:ext>
                </a:extLst>
              </p:cNvPr>
              <p:cNvSpPr/>
              <p:nvPr/>
            </p:nvSpPr>
            <p:spPr>
              <a:xfrm>
                <a:off x="873701" y="4635145"/>
                <a:ext cx="502920" cy="312343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/>
                  <a:t>CPU</a:t>
                </a:r>
              </a:p>
            </p:txBody>
          </p:sp>
          <p:sp>
            <p:nvSpPr>
              <p:cNvPr id="164" name="Rounded Rectangle 163">
                <a:extLst>
                  <a:ext uri="{FF2B5EF4-FFF2-40B4-BE49-F238E27FC236}">
                    <a16:creationId xmlns:a16="http://schemas.microsoft.com/office/drawing/2014/main" id="{D1BEA590-FEE1-D042-A76D-BC1627081DF3}"/>
                  </a:ext>
                </a:extLst>
              </p:cNvPr>
              <p:cNvSpPr/>
              <p:nvPr/>
            </p:nvSpPr>
            <p:spPr>
              <a:xfrm>
                <a:off x="873701" y="5031991"/>
                <a:ext cx="502920" cy="312343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/>
                  <a:t>CPU</a:t>
                </a:r>
              </a:p>
            </p:txBody>
          </p:sp>
        </p:grpSp>
        <p:sp>
          <p:nvSpPr>
            <p:cNvPr id="159" name="Rounded Rectangle 158">
              <a:extLst>
                <a:ext uri="{FF2B5EF4-FFF2-40B4-BE49-F238E27FC236}">
                  <a16:creationId xmlns:a16="http://schemas.microsoft.com/office/drawing/2014/main" id="{D9642915-68A5-3E4E-B144-ADDD19766A05}"/>
                </a:ext>
              </a:extLst>
            </p:cNvPr>
            <p:cNvSpPr/>
            <p:nvPr/>
          </p:nvSpPr>
          <p:spPr>
            <a:xfrm>
              <a:off x="3032364" y="4383552"/>
              <a:ext cx="1165345" cy="712443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GPU</a:t>
              </a:r>
            </a:p>
          </p:txBody>
        </p:sp>
        <p:sp>
          <p:nvSpPr>
            <p:cNvPr id="160" name="Rounded Rectangle 159">
              <a:extLst>
                <a:ext uri="{FF2B5EF4-FFF2-40B4-BE49-F238E27FC236}">
                  <a16:creationId xmlns:a16="http://schemas.microsoft.com/office/drawing/2014/main" id="{43DB8C2D-49E8-6D4C-8BB2-AD21865E0687}"/>
                </a:ext>
              </a:extLst>
            </p:cNvPr>
            <p:cNvSpPr/>
            <p:nvPr/>
          </p:nvSpPr>
          <p:spPr>
            <a:xfrm>
              <a:off x="3032364" y="5199423"/>
              <a:ext cx="1165345" cy="712443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GPU</a:t>
              </a:r>
            </a:p>
          </p:txBody>
        </p:sp>
        <p:sp>
          <p:nvSpPr>
            <p:cNvPr id="165" name="Rounded Rectangle 164">
              <a:extLst>
                <a:ext uri="{FF2B5EF4-FFF2-40B4-BE49-F238E27FC236}">
                  <a16:creationId xmlns:a16="http://schemas.microsoft.com/office/drawing/2014/main" id="{20FB51ED-210C-274A-A40E-D3950639E37C}"/>
                </a:ext>
              </a:extLst>
            </p:cNvPr>
            <p:cNvSpPr/>
            <p:nvPr/>
          </p:nvSpPr>
          <p:spPr>
            <a:xfrm>
              <a:off x="4251003" y="4388308"/>
              <a:ext cx="1165345" cy="712443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GPU</a:t>
              </a:r>
            </a:p>
          </p:txBody>
        </p:sp>
        <p:sp>
          <p:nvSpPr>
            <p:cNvPr id="166" name="Rounded Rectangle 165">
              <a:extLst>
                <a:ext uri="{FF2B5EF4-FFF2-40B4-BE49-F238E27FC236}">
                  <a16:creationId xmlns:a16="http://schemas.microsoft.com/office/drawing/2014/main" id="{B1CA7ABD-8F1D-9C4F-967D-7285B5834A3E}"/>
                </a:ext>
              </a:extLst>
            </p:cNvPr>
            <p:cNvSpPr/>
            <p:nvPr/>
          </p:nvSpPr>
          <p:spPr>
            <a:xfrm>
              <a:off x="4251002" y="5211517"/>
              <a:ext cx="1165345" cy="712443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GPU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839B6BF-A113-DB4C-88C3-1C6FA7070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450" y="-1449028"/>
            <a:ext cx="10801350" cy="1325563"/>
          </a:xfrm>
        </p:spPr>
        <p:txBody>
          <a:bodyPr/>
          <a:lstStyle/>
          <a:p>
            <a:r>
              <a:rPr lang="en-US" dirty="0"/>
              <a:t>Prediction Serving in the Cloud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FCEB3C-ECE6-2944-943A-573B9027288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44599" y="-1641452"/>
            <a:ext cx="1894951" cy="1517987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73BE4EEE-D8B9-5647-AF10-58FB5E638D3A}"/>
              </a:ext>
            </a:extLst>
          </p:cNvPr>
          <p:cNvGrpSpPr/>
          <p:nvPr/>
        </p:nvGrpSpPr>
        <p:grpSpPr>
          <a:xfrm>
            <a:off x="1235303" y="3139859"/>
            <a:ext cx="1065469" cy="616363"/>
            <a:chOff x="4437802" y="2295143"/>
            <a:chExt cx="2565113" cy="1483893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3720D087-FD94-A644-BCF9-EB521737D9AB}"/>
                </a:ext>
              </a:extLst>
            </p:cNvPr>
            <p:cNvCxnSpPr/>
            <p:nvPr/>
          </p:nvCxnSpPr>
          <p:spPr>
            <a:xfrm>
              <a:off x="6221474" y="3037091"/>
              <a:ext cx="781441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AEFFEA81-9340-9D44-9DAF-604ED0B73CB9}"/>
                </a:ext>
              </a:extLst>
            </p:cNvPr>
            <p:cNvCxnSpPr/>
            <p:nvPr/>
          </p:nvCxnSpPr>
          <p:spPr>
            <a:xfrm>
              <a:off x="4608575" y="2380530"/>
              <a:ext cx="1922918" cy="65656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48472349-3234-ED4C-AE52-63CC81BF4ED5}"/>
                </a:ext>
              </a:extLst>
            </p:cNvPr>
            <p:cNvCxnSpPr/>
            <p:nvPr/>
          </p:nvCxnSpPr>
          <p:spPr>
            <a:xfrm>
              <a:off x="4608575" y="2708810"/>
              <a:ext cx="1922918" cy="32828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DB3B4E76-7DFD-A14F-86D4-410548C5E011}"/>
                </a:ext>
              </a:extLst>
            </p:cNvPr>
            <p:cNvCxnSpPr/>
            <p:nvPr/>
          </p:nvCxnSpPr>
          <p:spPr>
            <a:xfrm>
              <a:off x="4608575" y="3037089"/>
              <a:ext cx="1922918" cy="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2E82E153-E5C3-AD48-A0AD-BC3CA6D42EA9}"/>
                </a:ext>
              </a:extLst>
            </p:cNvPr>
            <p:cNvCxnSpPr/>
            <p:nvPr/>
          </p:nvCxnSpPr>
          <p:spPr>
            <a:xfrm flipV="1">
              <a:off x="4608575" y="3037090"/>
              <a:ext cx="1922918" cy="328279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8048EAF9-03EE-8845-B0AB-E42279854DC1}"/>
                </a:ext>
              </a:extLst>
            </p:cNvPr>
            <p:cNvCxnSpPr/>
            <p:nvPr/>
          </p:nvCxnSpPr>
          <p:spPr>
            <a:xfrm flipV="1">
              <a:off x="4608575" y="3037090"/>
              <a:ext cx="1922918" cy="65656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1DFE6865-C87E-8744-AAFA-4418E9B9B822}"/>
                </a:ext>
              </a:extLst>
            </p:cNvPr>
            <p:cNvSpPr/>
            <p:nvPr/>
          </p:nvSpPr>
          <p:spPr>
            <a:xfrm>
              <a:off x="5121690" y="2390319"/>
              <a:ext cx="1293541" cy="1293541"/>
            </a:xfrm>
            <a:prstGeom prst="ellipse">
              <a:avLst/>
            </a:prstGeom>
            <a:solidFill>
              <a:schemeClr val="bg1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70"/>
              <a:endParaRPr lang="en-US" sz="16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F112C08B-E909-844A-A99A-E004B9B87397}"/>
                </a:ext>
              </a:extLst>
            </p:cNvPr>
            <p:cNvGrpSpPr/>
            <p:nvPr/>
          </p:nvGrpSpPr>
          <p:grpSpPr>
            <a:xfrm>
              <a:off x="4437802" y="2295143"/>
              <a:ext cx="170773" cy="1483893"/>
              <a:chOff x="4461603" y="726948"/>
              <a:chExt cx="228600" cy="1986366"/>
            </a:xfrm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6396D3F3-7FD4-014D-8E01-420F51B2FBAB}"/>
                  </a:ext>
                </a:extLst>
              </p:cNvPr>
              <p:cNvSpPr/>
              <p:nvPr/>
            </p:nvSpPr>
            <p:spPr>
              <a:xfrm>
                <a:off x="4461603" y="726948"/>
                <a:ext cx="228600" cy="228600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70"/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974FCEE4-48F7-A340-B935-E4F9A5562B95}"/>
                  </a:ext>
                </a:extLst>
              </p:cNvPr>
              <p:cNvSpPr/>
              <p:nvPr/>
            </p:nvSpPr>
            <p:spPr>
              <a:xfrm>
                <a:off x="4461603" y="1605830"/>
                <a:ext cx="228600" cy="228600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70"/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2AA93507-84D0-B043-9CE4-5DDA1B9F62D8}"/>
                  </a:ext>
                </a:extLst>
              </p:cNvPr>
              <p:cNvSpPr/>
              <p:nvPr/>
            </p:nvSpPr>
            <p:spPr>
              <a:xfrm>
                <a:off x="4461603" y="2045271"/>
                <a:ext cx="228600" cy="228600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70"/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1F94EDE5-E4A8-F641-B9BE-9B08A37CCCAE}"/>
                  </a:ext>
                </a:extLst>
              </p:cNvPr>
              <p:cNvSpPr/>
              <p:nvPr/>
            </p:nvSpPr>
            <p:spPr>
              <a:xfrm>
                <a:off x="4461603" y="2484714"/>
                <a:ext cx="228600" cy="228600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70"/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5A1591F5-6A62-8E44-8161-D6A18D52B58A}"/>
                  </a:ext>
                </a:extLst>
              </p:cNvPr>
              <p:cNvSpPr/>
              <p:nvPr/>
            </p:nvSpPr>
            <p:spPr>
              <a:xfrm>
                <a:off x="4461603" y="1166389"/>
                <a:ext cx="228600" cy="228600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70"/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26B3F9B2-13B3-D545-95CE-DE71CD5B171A}"/>
              </a:ext>
            </a:extLst>
          </p:cNvPr>
          <p:cNvSpPr txBox="1"/>
          <p:nvPr/>
        </p:nvSpPr>
        <p:spPr>
          <a:xfrm>
            <a:off x="6096000" y="7543257"/>
            <a:ext cx="5943600" cy="92333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This caption was generated automatically </a:t>
            </a:r>
            <a:br>
              <a:rPr lang="en-US" dirty="0"/>
            </a:br>
            <a:r>
              <a:rPr lang="en-US" b="1" i="1" dirty="0"/>
              <a:t>in the </a:t>
            </a:r>
            <a:r>
              <a:rPr lang="en-US" b="1" i="1" u="sng" dirty="0"/>
              <a:t>cloud</a:t>
            </a:r>
            <a:r>
              <a:rPr lang="en-US" b="1" i="1" dirty="0"/>
              <a:t> </a:t>
            </a:r>
            <a:br>
              <a:rPr lang="en-US" b="1" i="1" dirty="0"/>
            </a:br>
            <a:r>
              <a:rPr lang="en-US" dirty="0"/>
              <a:t>by Microsoft PowerPoint!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342AC1D-9706-0248-842F-DE60AE1733B2}"/>
              </a:ext>
            </a:extLst>
          </p:cNvPr>
          <p:cNvSpPr txBox="1"/>
          <p:nvPr/>
        </p:nvSpPr>
        <p:spPr>
          <a:xfrm>
            <a:off x="2988144" y="-421863"/>
            <a:ext cx="4084773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More realistic </a:t>
            </a:r>
            <a:r>
              <a:rPr lang="en-US" dirty="0">
                <a:sym typeface="Wingdings" pitchFamily="2" charset="2"/>
              </a:rPr>
              <a:t> Prediction Pipeline</a:t>
            </a:r>
            <a:endParaRPr lang="en-US" dirty="0"/>
          </a:p>
        </p:txBody>
      </p:sp>
      <p:sp>
        <p:nvSpPr>
          <p:cNvPr id="6" name="Pentagon 5">
            <a:extLst>
              <a:ext uri="{FF2B5EF4-FFF2-40B4-BE49-F238E27FC236}">
                <a16:creationId xmlns:a16="http://schemas.microsoft.com/office/drawing/2014/main" id="{996A8145-C170-7F40-B01E-2AC09B96554C}"/>
              </a:ext>
            </a:extLst>
          </p:cNvPr>
          <p:cNvSpPr/>
          <p:nvPr/>
        </p:nvSpPr>
        <p:spPr>
          <a:xfrm>
            <a:off x="755419" y="4515112"/>
            <a:ext cx="1311784" cy="503300"/>
          </a:xfrm>
          <a:prstGeom prst="homePlate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Resizing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6A5B5951-BAD3-5D49-80A4-61B66F1AADF6}"/>
              </a:ext>
            </a:extLst>
          </p:cNvPr>
          <p:cNvGrpSpPr/>
          <p:nvPr/>
        </p:nvGrpSpPr>
        <p:grpSpPr>
          <a:xfrm>
            <a:off x="4447666" y="2385877"/>
            <a:ext cx="800503" cy="463083"/>
            <a:chOff x="4437802" y="2295143"/>
            <a:chExt cx="2565113" cy="1483893"/>
          </a:xfrm>
        </p:grpSpPr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42B7B306-8ED0-5D47-B24A-3D7ABBA097D7}"/>
                </a:ext>
              </a:extLst>
            </p:cNvPr>
            <p:cNvCxnSpPr/>
            <p:nvPr/>
          </p:nvCxnSpPr>
          <p:spPr>
            <a:xfrm>
              <a:off x="6221474" y="3037091"/>
              <a:ext cx="781441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E40F16DF-AA0E-D049-88F9-BC0B5562A23E}"/>
                </a:ext>
              </a:extLst>
            </p:cNvPr>
            <p:cNvCxnSpPr/>
            <p:nvPr/>
          </p:nvCxnSpPr>
          <p:spPr>
            <a:xfrm>
              <a:off x="4608575" y="2380530"/>
              <a:ext cx="1922918" cy="65656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5FB74F86-166A-A645-8868-FA54F8D0FC31}"/>
                </a:ext>
              </a:extLst>
            </p:cNvPr>
            <p:cNvCxnSpPr/>
            <p:nvPr/>
          </p:nvCxnSpPr>
          <p:spPr>
            <a:xfrm>
              <a:off x="4608575" y="2708810"/>
              <a:ext cx="1922918" cy="32828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280317C8-7549-3949-985C-14CD52174242}"/>
                </a:ext>
              </a:extLst>
            </p:cNvPr>
            <p:cNvCxnSpPr/>
            <p:nvPr/>
          </p:nvCxnSpPr>
          <p:spPr>
            <a:xfrm>
              <a:off x="4608575" y="3037089"/>
              <a:ext cx="1922918" cy="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731547D1-B979-E949-A225-5CC45126905E}"/>
                </a:ext>
              </a:extLst>
            </p:cNvPr>
            <p:cNvCxnSpPr/>
            <p:nvPr/>
          </p:nvCxnSpPr>
          <p:spPr>
            <a:xfrm flipV="1">
              <a:off x="4608575" y="3037090"/>
              <a:ext cx="1922918" cy="328279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AD8A93B0-B767-8A4A-8EFA-48EDC3E6757A}"/>
                </a:ext>
              </a:extLst>
            </p:cNvPr>
            <p:cNvCxnSpPr/>
            <p:nvPr/>
          </p:nvCxnSpPr>
          <p:spPr>
            <a:xfrm flipV="1">
              <a:off x="4608575" y="3037090"/>
              <a:ext cx="1922918" cy="65656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1FBBB87E-7482-F640-9245-8B13057109CE}"/>
                </a:ext>
              </a:extLst>
            </p:cNvPr>
            <p:cNvSpPr/>
            <p:nvPr/>
          </p:nvSpPr>
          <p:spPr>
            <a:xfrm>
              <a:off x="5121690" y="2390319"/>
              <a:ext cx="1293541" cy="1293541"/>
            </a:xfrm>
            <a:prstGeom prst="ellipse">
              <a:avLst/>
            </a:prstGeom>
            <a:solidFill>
              <a:schemeClr val="bg1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70"/>
              <a:endParaRPr lang="en-US" sz="16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1FB8ED2D-525A-A147-A412-BD87E8A5AE6E}"/>
                </a:ext>
              </a:extLst>
            </p:cNvPr>
            <p:cNvGrpSpPr/>
            <p:nvPr/>
          </p:nvGrpSpPr>
          <p:grpSpPr>
            <a:xfrm>
              <a:off x="4437802" y="2295143"/>
              <a:ext cx="170773" cy="1483893"/>
              <a:chOff x="4461603" y="726948"/>
              <a:chExt cx="228600" cy="1986366"/>
            </a:xfrm>
          </p:grpSpPr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8C05B124-AD6B-4047-9250-F12C4ECBE2B7}"/>
                  </a:ext>
                </a:extLst>
              </p:cNvPr>
              <p:cNvSpPr/>
              <p:nvPr/>
            </p:nvSpPr>
            <p:spPr>
              <a:xfrm>
                <a:off x="4461603" y="726948"/>
                <a:ext cx="228600" cy="228600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70"/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0EED64DF-2326-704F-B75C-947B35755D63}"/>
                  </a:ext>
                </a:extLst>
              </p:cNvPr>
              <p:cNvSpPr/>
              <p:nvPr/>
            </p:nvSpPr>
            <p:spPr>
              <a:xfrm>
                <a:off x="4461603" y="1605830"/>
                <a:ext cx="228600" cy="228600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70"/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54AAB289-C1F4-C246-8FBC-EAE116E393AF}"/>
                  </a:ext>
                </a:extLst>
              </p:cNvPr>
              <p:cNvSpPr/>
              <p:nvPr/>
            </p:nvSpPr>
            <p:spPr>
              <a:xfrm>
                <a:off x="4461603" y="2045271"/>
                <a:ext cx="228600" cy="228600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70"/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7A21E140-EDBC-D149-8B58-CE1412FAE5F8}"/>
                  </a:ext>
                </a:extLst>
              </p:cNvPr>
              <p:cNvSpPr/>
              <p:nvPr/>
            </p:nvSpPr>
            <p:spPr>
              <a:xfrm>
                <a:off x="4461603" y="2484714"/>
                <a:ext cx="228600" cy="228600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70"/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6A48CFD4-0A80-AC4B-8908-0F5AE06938E4}"/>
                  </a:ext>
                </a:extLst>
              </p:cNvPr>
              <p:cNvSpPr/>
              <p:nvPr/>
            </p:nvSpPr>
            <p:spPr>
              <a:xfrm>
                <a:off x="4461603" y="1166389"/>
                <a:ext cx="228600" cy="228600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70"/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76E6C203-BEEF-874A-9AAE-2BD7F35FE4B1}"/>
              </a:ext>
            </a:extLst>
          </p:cNvPr>
          <p:cNvGrpSpPr/>
          <p:nvPr/>
        </p:nvGrpSpPr>
        <p:grpSpPr>
          <a:xfrm>
            <a:off x="1073480" y="2328606"/>
            <a:ext cx="1418140" cy="820379"/>
            <a:chOff x="4437802" y="2295143"/>
            <a:chExt cx="2565113" cy="1483893"/>
          </a:xfrm>
        </p:grpSpPr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C5203541-8ADC-DE47-84A2-427E9E8E0E0D}"/>
                </a:ext>
              </a:extLst>
            </p:cNvPr>
            <p:cNvCxnSpPr/>
            <p:nvPr/>
          </p:nvCxnSpPr>
          <p:spPr>
            <a:xfrm>
              <a:off x="6221474" y="3037091"/>
              <a:ext cx="781441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757A4C95-3023-B14E-88B2-4C2A0E32CC95}"/>
                </a:ext>
              </a:extLst>
            </p:cNvPr>
            <p:cNvCxnSpPr/>
            <p:nvPr/>
          </p:nvCxnSpPr>
          <p:spPr>
            <a:xfrm>
              <a:off x="4608575" y="2380530"/>
              <a:ext cx="1922918" cy="65656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A61799AE-D408-ED49-A5E6-4E748330129A}"/>
                </a:ext>
              </a:extLst>
            </p:cNvPr>
            <p:cNvCxnSpPr/>
            <p:nvPr/>
          </p:nvCxnSpPr>
          <p:spPr>
            <a:xfrm>
              <a:off x="4608575" y="2708810"/>
              <a:ext cx="1922918" cy="32828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2CC3FE59-54BE-8E41-B0C5-495CF9F95B73}"/>
                </a:ext>
              </a:extLst>
            </p:cNvPr>
            <p:cNvCxnSpPr/>
            <p:nvPr/>
          </p:nvCxnSpPr>
          <p:spPr>
            <a:xfrm>
              <a:off x="4608575" y="3037089"/>
              <a:ext cx="1922918" cy="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4E6CC020-E5F2-5D43-AEA4-B12A47C5E63E}"/>
                </a:ext>
              </a:extLst>
            </p:cNvPr>
            <p:cNvCxnSpPr/>
            <p:nvPr/>
          </p:nvCxnSpPr>
          <p:spPr>
            <a:xfrm flipV="1">
              <a:off x="4608575" y="3037090"/>
              <a:ext cx="1922918" cy="328279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4F8DBE48-02E7-1C45-A71E-EA461593CFAA}"/>
                </a:ext>
              </a:extLst>
            </p:cNvPr>
            <p:cNvCxnSpPr/>
            <p:nvPr/>
          </p:nvCxnSpPr>
          <p:spPr>
            <a:xfrm flipV="1">
              <a:off x="4608575" y="3037090"/>
              <a:ext cx="1922918" cy="65656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2FE83E85-3AB7-6347-8409-C4FD8CD97DB2}"/>
                </a:ext>
              </a:extLst>
            </p:cNvPr>
            <p:cNvSpPr/>
            <p:nvPr/>
          </p:nvSpPr>
          <p:spPr>
            <a:xfrm>
              <a:off x="5121690" y="2390319"/>
              <a:ext cx="1293541" cy="1293541"/>
            </a:xfrm>
            <a:prstGeom prst="ellipse">
              <a:avLst/>
            </a:prstGeom>
            <a:solidFill>
              <a:schemeClr val="bg1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70"/>
              <a:endParaRPr lang="en-US" sz="16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6387636D-EA5C-1E4D-B96D-125D2281F6FF}"/>
                </a:ext>
              </a:extLst>
            </p:cNvPr>
            <p:cNvGrpSpPr/>
            <p:nvPr/>
          </p:nvGrpSpPr>
          <p:grpSpPr>
            <a:xfrm>
              <a:off x="4437802" y="2295143"/>
              <a:ext cx="170773" cy="1483893"/>
              <a:chOff x="4461603" y="726948"/>
              <a:chExt cx="228600" cy="1986366"/>
            </a:xfrm>
          </p:grpSpPr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5193AA15-625D-A54F-B34B-3F0652793D1C}"/>
                  </a:ext>
                </a:extLst>
              </p:cNvPr>
              <p:cNvSpPr/>
              <p:nvPr/>
            </p:nvSpPr>
            <p:spPr>
              <a:xfrm>
                <a:off x="4461603" y="726948"/>
                <a:ext cx="228600" cy="228600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70"/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9FA42916-B4F6-0847-AC93-BAEA36650E78}"/>
                  </a:ext>
                </a:extLst>
              </p:cNvPr>
              <p:cNvSpPr/>
              <p:nvPr/>
            </p:nvSpPr>
            <p:spPr>
              <a:xfrm>
                <a:off x="4461603" y="1605830"/>
                <a:ext cx="228600" cy="228600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70"/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290AD531-A5E7-FB44-A575-F8BEED0DE65C}"/>
                  </a:ext>
                </a:extLst>
              </p:cNvPr>
              <p:cNvSpPr/>
              <p:nvPr/>
            </p:nvSpPr>
            <p:spPr>
              <a:xfrm>
                <a:off x="4461603" y="2045271"/>
                <a:ext cx="228600" cy="228600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70"/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360FC97E-BC0B-8E49-9857-8B066197217E}"/>
                  </a:ext>
                </a:extLst>
              </p:cNvPr>
              <p:cNvSpPr/>
              <p:nvPr/>
            </p:nvSpPr>
            <p:spPr>
              <a:xfrm>
                <a:off x="4461603" y="2484714"/>
                <a:ext cx="228600" cy="228600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70"/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2A7C694E-4B55-454C-95C9-EC023FD184AF}"/>
                  </a:ext>
                </a:extLst>
              </p:cNvPr>
              <p:cNvSpPr/>
              <p:nvPr/>
            </p:nvSpPr>
            <p:spPr>
              <a:xfrm>
                <a:off x="4461603" y="1166389"/>
                <a:ext cx="228600" cy="228600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70"/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C9A5A12A-1BAA-3548-99D5-27F043F00026}"/>
              </a:ext>
            </a:extLst>
          </p:cNvPr>
          <p:cNvGrpSpPr/>
          <p:nvPr/>
        </p:nvGrpSpPr>
        <p:grpSpPr>
          <a:xfrm>
            <a:off x="3429984" y="2348702"/>
            <a:ext cx="800503" cy="463083"/>
            <a:chOff x="4437802" y="2295143"/>
            <a:chExt cx="2565113" cy="1483893"/>
          </a:xfrm>
        </p:grpSpPr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506496C1-8249-8540-A34D-9A5784A93514}"/>
                </a:ext>
              </a:extLst>
            </p:cNvPr>
            <p:cNvCxnSpPr/>
            <p:nvPr/>
          </p:nvCxnSpPr>
          <p:spPr>
            <a:xfrm>
              <a:off x="6221474" y="3037091"/>
              <a:ext cx="781441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F48977F2-81BA-8D47-8D82-ED1A607A8142}"/>
                </a:ext>
              </a:extLst>
            </p:cNvPr>
            <p:cNvCxnSpPr/>
            <p:nvPr/>
          </p:nvCxnSpPr>
          <p:spPr>
            <a:xfrm>
              <a:off x="4608575" y="2380530"/>
              <a:ext cx="1922918" cy="65656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8D65BDB5-5A27-1B42-BD31-F71633E271F4}"/>
                </a:ext>
              </a:extLst>
            </p:cNvPr>
            <p:cNvCxnSpPr/>
            <p:nvPr/>
          </p:nvCxnSpPr>
          <p:spPr>
            <a:xfrm>
              <a:off x="4608575" y="2708810"/>
              <a:ext cx="1922918" cy="32828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103D01EC-6BEA-9941-836C-D2EB2BE7DF8A}"/>
                </a:ext>
              </a:extLst>
            </p:cNvPr>
            <p:cNvCxnSpPr/>
            <p:nvPr/>
          </p:nvCxnSpPr>
          <p:spPr>
            <a:xfrm>
              <a:off x="4608575" y="3037089"/>
              <a:ext cx="1922918" cy="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95E793EA-3876-7A42-B3D0-90BCFE16633E}"/>
                </a:ext>
              </a:extLst>
            </p:cNvPr>
            <p:cNvCxnSpPr/>
            <p:nvPr/>
          </p:nvCxnSpPr>
          <p:spPr>
            <a:xfrm flipV="1">
              <a:off x="4608575" y="3037090"/>
              <a:ext cx="1922918" cy="328279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CB764810-4973-884E-AFF0-8A93FA87826E}"/>
                </a:ext>
              </a:extLst>
            </p:cNvPr>
            <p:cNvCxnSpPr/>
            <p:nvPr/>
          </p:nvCxnSpPr>
          <p:spPr>
            <a:xfrm flipV="1">
              <a:off x="4608575" y="3037090"/>
              <a:ext cx="1922918" cy="65656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E30C5EEC-F15E-3042-B1F3-645F908C9850}"/>
                </a:ext>
              </a:extLst>
            </p:cNvPr>
            <p:cNvSpPr/>
            <p:nvPr/>
          </p:nvSpPr>
          <p:spPr>
            <a:xfrm>
              <a:off x="5121690" y="2390319"/>
              <a:ext cx="1293541" cy="1293541"/>
            </a:xfrm>
            <a:prstGeom prst="ellipse">
              <a:avLst/>
            </a:prstGeom>
            <a:solidFill>
              <a:schemeClr val="bg1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70"/>
              <a:endParaRPr lang="en-US" sz="16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5476A0BF-8B4F-CE46-9657-5279677409E5}"/>
                </a:ext>
              </a:extLst>
            </p:cNvPr>
            <p:cNvGrpSpPr/>
            <p:nvPr/>
          </p:nvGrpSpPr>
          <p:grpSpPr>
            <a:xfrm>
              <a:off x="4437802" y="2295143"/>
              <a:ext cx="170773" cy="1483893"/>
              <a:chOff x="4461603" y="726948"/>
              <a:chExt cx="228600" cy="1986366"/>
            </a:xfrm>
          </p:grpSpPr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2035EFBB-5663-254F-B888-39A0A5FD2609}"/>
                  </a:ext>
                </a:extLst>
              </p:cNvPr>
              <p:cNvSpPr/>
              <p:nvPr/>
            </p:nvSpPr>
            <p:spPr>
              <a:xfrm>
                <a:off x="4461603" y="726948"/>
                <a:ext cx="228600" cy="228600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70"/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F0589B3E-3AB9-4A4F-ABD0-6ECA7DB761E5}"/>
                  </a:ext>
                </a:extLst>
              </p:cNvPr>
              <p:cNvSpPr/>
              <p:nvPr/>
            </p:nvSpPr>
            <p:spPr>
              <a:xfrm>
                <a:off x="4461603" y="1605830"/>
                <a:ext cx="228600" cy="228600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70"/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BD83FD5B-C4BA-6045-8BBE-66A6755A59E8}"/>
                  </a:ext>
                </a:extLst>
              </p:cNvPr>
              <p:cNvSpPr/>
              <p:nvPr/>
            </p:nvSpPr>
            <p:spPr>
              <a:xfrm>
                <a:off x="4461603" y="2045271"/>
                <a:ext cx="228600" cy="228600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70"/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2C7EB80F-6854-4B4D-9E57-D9FF35B984B2}"/>
                  </a:ext>
                </a:extLst>
              </p:cNvPr>
              <p:cNvSpPr/>
              <p:nvPr/>
            </p:nvSpPr>
            <p:spPr>
              <a:xfrm>
                <a:off x="4461603" y="2484714"/>
                <a:ext cx="228600" cy="228600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70"/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C34B8B83-B2AE-2E41-ADFB-1F076DD23469}"/>
                  </a:ext>
                </a:extLst>
              </p:cNvPr>
              <p:cNvSpPr/>
              <p:nvPr/>
            </p:nvSpPr>
            <p:spPr>
              <a:xfrm>
                <a:off x="4461603" y="1166389"/>
                <a:ext cx="228600" cy="228600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70"/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</p:grpSp>
      <p:sp>
        <p:nvSpPr>
          <p:cNvPr id="80" name="Pentagon 79">
            <a:extLst>
              <a:ext uri="{FF2B5EF4-FFF2-40B4-BE49-F238E27FC236}">
                <a16:creationId xmlns:a16="http://schemas.microsoft.com/office/drawing/2014/main" id="{42194DCE-A8CD-4140-B43C-E9C658A8B87A}"/>
              </a:ext>
            </a:extLst>
          </p:cNvPr>
          <p:cNvSpPr/>
          <p:nvPr/>
        </p:nvSpPr>
        <p:spPr>
          <a:xfrm>
            <a:off x="3905141" y="3141117"/>
            <a:ext cx="1311784" cy="503300"/>
          </a:xfrm>
          <a:prstGeom prst="homePlate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“Voting”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54DA496-6834-8F42-B5C0-8308FDBE4EE9}"/>
              </a:ext>
            </a:extLst>
          </p:cNvPr>
          <p:cNvGrpSpPr/>
          <p:nvPr/>
        </p:nvGrpSpPr>
        <p:grpSpPr>
          <a:xfrm>
            <a:off x="3830236" y="4487964"/>
            <a:ext cx="1766830" cy="1284147"/>
            <a:chOff x="3349112" y="5141276"/>
            <a:chExt cx="1766830" cy="1284147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5FC7CE9-7429-4644-88AC-82D5B69B8B99}"/>
                </a:ext>
              </a:extLst>
            </p:cNvPr>
            <p:cNvSpPr txBox="1"/>
            <p:nvPr/>
          </p:nvSpPr>
          <p:spPr>
            <a:xfrm>
              <a:off x="3349112" y="6056091"/>
              <a:ext cx="1766830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dirty="0"/>
                <a:t>Segmentation</a:t>
              </a:r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270AE95-81CC-7C4E-B241-5D9DC92801F5}"/>
                </a:ext>
              </a:extLst>
            </p:cNvPr>
            <p:cNvGrpSpPr/>
            <p:nvPr/>
          </p:nvGrpSpPr>
          <p:grpSpPr>
            <a:xfrm>
              <a:off x="3505020" y="5141276"/>
              <a:ext cx="1418140" cy="820379"/>
              <a:chOff x="3505020" y="5141276"/>
              <a:chExt cx="1418140" cy="820379"/>
            </a:xfrm>
          </p:grpSpPr>
          <p:grpSp>
            <p:nvGrpSpPr>
              <p:cNvPr id="84" name="Group 83">
                <a:extLst>
                  <a:ext uri="{FF2B5EF4-FFF2-40B4-BE49-F238E27FC236}">
                    <a16:creationId xmlns:a16="http://schemas.microsoft.com/office/drawing/2014/main" id="{BD786869-B6A7-9C44-BD78-CACC32B7D85B}"/>
                  </a:ext>
                </a:extLst>
              </p:cNvPr>
              <p:cNvGrpSpPr/>
              <p:nvPr/>
            </p:nvGrpSpPr>
            <p:grpSpPr>
              <a:xfrm>
                <a:off x="3505020" y="5141276"/>
                <a:ext cx="1418140" cy="820379"/>
                <a:chOff x="4437802" y="2295143"/>
                <a:chExt cx="2565113" cy="1483893"/>
              </a:xfrm>
            </p:grpSpPr>
            <p:cxnSp>
              <p:nvCxnSpPr>
                <p:cNvPr id="85" name="Straight Arrow Connector 84">
                  <a:extLst>
                    <a:ext uri="{FF2B5EF4-FFF2-40B4-BE49-F238E27FC236}">
                      <a16:creationId xmlns:a16="http://schemas.microsoft.com/office/drawing/2014/main" id="{A4289AF3-0F25-8744-9640-305FAB1B1FF2}"/>
                    </a:ext>
                  </a:extLst>
                </p:cNvPr>
                <p:cNvCxnSpPr/>
                <p:nvPr/>
              </p:nvCxnSpPr>
              <p:spPr>
                <a:xfrm>
                  <a:off x="6221474" y="3037091"/>
                  <a:ext cx="781441" cy="0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</p:cxnSp>
            <p:cxnSp>
              <p:nvCxnSpPr>
                <p:cNvPr id="86" name="Straight Arrow Connector 85">
                  <a:extLst>
                    <a:ext uri="{FF2B5EF4-FFF2-40B4-BE49-F238E27FC236}">
                      <a16:creationId xmlns:a16="http://schemas.microsoft.com/office/drawing/2014/main" id="{A1779268-214D-C445-B692-A32BC96A4118}"/>
                    </a:ext>
                  </a:extLst>
                </p:cNvPr>
                <p:cNvCxnSpPr/>
                <p:nvPr/>
              </p:nvCxnSpPr>
              <p:spPr>
                <a:xfrm>
                  <a:off x="4608575" y="2380530"/>
                  <a:ext cx="1922918" cy="656560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</p:cxnSp>
            <p:cxnSp>
              <p:nvCxnSpPr>
                <p:cNvPr id="87" name="Straight Arrow Connector 86">
                  <a:extLst>
                    <a:ext uri="{FF2B5EF4-FFF2-40B4-BE49-F238E27FC236}">
                      <a16:creationId xmlns:a16="http://schemas.microsoft.com/office/drawing/2014/main" id="{9EA3E097-0858-C24E-921C-9C6356CFB9A4}"/>
                    </a:ext>
                  </a:extLst>
                </p:cNvPr>
                <p:cNvCxnSpPr/>
                <p:nvPr/>
              </p:nvCxnSpPr>
              <p:spPr>
                <a:xfrm>
                  <a:off x="4608575" y="2708810"/>
                  <a:ext cx="1922918" cy="328280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</p:cxnSp>
            <p:cxnSp>
              <p:nvCxnSpPr>
                <p:cNvPr id="88" name="Straight Arrow Connector 87">
                  <a:extLst>
                    <a:ext uri="{FF2B5EF4-FFF2-40B4-BE49-F238E27FC236}">
                      <a16:creationId xmlns:a16="http://schemas.microsoft.com/office/drawing/2014/main" id="{31FCF156-3E6E-3C4F-98C2-A5004A9445FD}"/>
                    </a:ext>
                  </a:extLst>
                </p:cNvPr>
                <p:cNvCxnSpPr/>
                <p:nvPr/>
              </p:nvCxnSpPr>
              <p:spPr>
                <a:xfrm>
                  <a:off x="4608575" y="3037089"/>
                  <a:ext cx="1922918" cy="1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</p:cxnSp>
            <p:cxnSp>
              <p:nvCxnSpPr>
                <p:cNvPr id="89" name="Straight Arrow Connector 88">
                  <a:extLst>
                    <a:ext uri="{FF2B5EF4-FFF2-40B4-BE49-F238E27FC236}">
                      <a16:creationId xmlns:a16="http://schemas.microsoft.com/office/drawing/2014/main" id="{87A692A4-4B08-2542-AC18-8B92E56BB78C}"/>
                    </a:ext>
                  </a:extLst>
                </p:cNvPr>
                <p:cNvCxnSpPr/>
                <p:nvPr/>
              </p:nvCxnSpPr>
              <p:spPr>
                <a:xfrm flipV="1">
                  <a:off x="4608575" y="3037090"/>
                  <a:ext cx="1922918" cy="328279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</p:cxnSp>
            <p:cxnSp>
              <p:nvCxnSpPr>
                <p:cNvPr id="90" name="Straight Arrow Connector 89">
                  <a:extLst>
                    <a:ext uri="{FF2B5EF4-FFF2-40B4-BE49-F238E27FC236}">
                      <a16:creationId xmlns:a16="http://schemas.microsoft.com/office/drawing/2014/main" id="{D554B089-130A-544B-B13A-4676CFEF6078}"/>
                    </a:ext>
                  </a:extLst>
                </p:cNvPr>
                <p:cNvCxnSpPr/>
                <p:nvPr/>
              </p:nvCxnSpPr>
              <p:spPr>
                <a:xfrm flipV="1">
                  <a:off x="4608575" y="3037090"/>
                  <a:ext cx="1922918" cy="656560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</p:cxnSp>
            <p:sp>
              <p:nvSpPr>
                <p:cNvPr id="91" name="Oval 90">
                  <a:extLst>
                    <a:ext uri="{FF2B5EF4-FFF2-40B4-BE49-F238E27FC236}">
                      <a16:creationId xmlns:a16="http://schemas.microsoft.com/office/drawing/2014/main" id="{ACE30A13-7ACE-FF4C-B792-2ECE38B72AB7}"/>
                    </a:ext>
                  </a:extLst>
                </p:cNvPr>
                <p:cNvSpPr/>
                <p:nvPr/>
              </p:nvSpPr>
              <p:spPr>
                <a:xfrm>
                  <a:off x="5121690" y="2390319"/>
                  <a:ext cx="1293541" cy="1293541"/>
                </a:xfrm>
                <a:prstGeom prst="ellipse">
                  <a:avLst/>
                </a:prstGeom>
                <a:solidFill>
                  <a:schemeClr val="bg1"/>
                </a:solidFill>
                <a:ln w="28575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 defTabSz="609570"/>
                  <a:endParaRPr lang="en-US" sz="1600">
                    <a:solidFill>
                      <a:prstClr val="black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grpSp>
              <p:nvGrpSpPr>
                <p:cNvPr id="92" name="Group 91">
                  <a:extLst>
                    <a:ext uri="{FF2B5EF4-FFF2-40B4-BE49-F238E27FC236}">
                      <a16:creationId xmlns:a16="http://schemas.microsoft.com/office/drawing/2014/main" id="{1B7F68AA-E25F-934C-B1F3-885B6A296C90}"/>
                    </a:ext>
                  </a:extLst>
                </p:cNvPr>
                <p:cNvGrpSpPr/>
                <p:nvPr/>
              </p:nvGrpSpPr>
              <p:grpSpPr>
                <a:xfrm>
                  <a:off x="4437802" y="2295143"/>
                  <a:ext cx="170773" cy="1483893"/>
                  <a:chOff x="4461603" y="726948"/>
                  <a:chExt cx="228600" cy="1986366"/>
                </a:xfrm>
              </p:grpSpPr>
              <p:sp>
                <p:nvSpPr>
                  <p:cNvPr id="93" name="Oval 92">
                    <a:extLst>
                      <a:ext uri="{FF2B5EF4-FFF2-40B4-BE49-F238E27FC236}">
                        <a16:creationId xmlns:a16="http://schemas.microsoft.com/office/drawing/2014/main" id="{579A6F29-0245-D248-9161-EA88B186EAE8}"/>
                      </a:ext>
                    </a:extLst>
                  </p:cNvPr>
                  <p:cNvSpPr/>
                  <p:nvPr/>
                </p:nvSpPr>
                <p:spPr>
                  <a:xfrm>
                    <a:off x="4461603" y="726948"/>
                    <a:ext cx="228600" cy="228600"/>
                  </a:xfrm>
                  <a:prstGeom prst="ellipse">
                    <a:avLst/>
                  </a:prstGeom>
                  <a:ln w="28575"/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09570"/>
                    <a:endParaRPr lang="en-US" sz="1600">
                      <a:solidFill>
                        <a:prstClr val="white"/>
                      </a:solidFill>
                      <a:latin typeface="Helvetica Neue" charset="0"/>
                      <a:ea typeface="Helvetica Neue" charset="0"/>
                      <a:cs typeface="Helvetica Neue" charset="0"/>
                    </a:endParaRPr>
                  </a:p>
                </p:txBody>
              </p:sp>
              <p:sp>
                <p:nvSpPr>
                  <p:cNvPr id="94" name="Oval 93">
                    <a:extLst>
                      <a:ext uri="{FF2B5EF4-FFF2-40B4-BE49-F238E27FC236}">
                        <a16:creationId xmlns:a16="http://schemas.microsoft.com/office/drawing/2014/main" id="{E1AD267B-F459-B540-828A-51B1E7621BE2}"/>
                      </a:ext>
                    </a:extLst>
                  </p:cNvPr>
                  <p:cNvSpPr/>
                  <p:nvPr/>
                </p:nvSpPr>
                <p:spPr>
                  <a:xfrm>
                    <a:off x="4461603" y="1605830"/>
                    <a:ext cx="228600" cy="228600"/>
                  </a:xfrm>
                  <a:prstGeom prst="ellipse">
                    <a:avLst/>
                  </a:prstGeom>
                  <a:ln w="28575"/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09570"/>
                    <a:endParaRPr lang="en-US" sz="1600">
                      <a:solidFill>
                        <a:prstClr val="white"/>
                      </a:solidFill>
                      <a:latin typeface="Helvetica Neue" charset="0"/>
                      <a:ea typeface="Helvetica Neue" charset="0"/>
                      <a:cs typeface="Helvetica Neue" charset="0"/>
                    </a:endParaRPr>
                  </a:p>
                </p:txBody>
              </p:sp>
              <p:sp>
                <p:nvSpPr>
                  <p:cNvPr id="95" name="Oval 94">
                    <a:extLst>
                      <a:ext uri="{FF2B5EF4-FFF2-40B4-BE49-F238E27FC236}">
                        <a16:creationId xmlns:a16="http://schemas.microsoft.com/office/drawing/2014/main" id="{4CD7035B-9270-4B4E-B929-B2D7A9B06897}"/>
                      </a:ext>
                    </a:extLst>
                  </p:cNvPr>
                  <p:cNvSpPr/>
                  <p:nvPr/>
                </p:nvSpPr>
                <p:spPr>
                  <a:xfrm>
                    <a:off x="4461603" y="2045271"/>
                    <a:ext cx="228600" cy="228600"/>
                  </a:xfrm>
                  <a:prstGeom prst="ellipse">
                    <a:avLst/>
                  </a:prstGeom>
                  <a:ln w="28575"/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09570"/>
                    <a:endParaRPr lang="en-US" sz="1600">
                      <a:solidFill>
                        <a:prstClr val="white"/>
                      </a:solidFill>
                      <a:latin typeface="Helvetica Neue" charset="0"/>
                      <a:ea typeface="Helvetica Neue" charset="0"/>
                      <a:cs typeface="Helvetica Neue" charset="0"/>
                    </a:endParaRPr>
                  </a:p>
                </p:txBody>
              </p:sp>
              <p:sp>
                <p:nvSpPr>
                  <p:cNvPr id="96" name="Oval 95">
                    <a:extLst>
                      <a:ext uri="{FF2B5EF4-FFF2-40B4-BE49-F238E27FC236}">
                        <a16:creationId xmlns:a16="http://schemas.microsoft.com/office/drawing/2014/main" id="{C56E8A3F-73B5-014E-9783-D5FED33237A0}"/>
                      </a:ext>
                    </a:extLst>
                  </p:cNvPr>
                  <p:cNvSpPr/>
                  <p:nvPr/>
                </p:nvSpPr>
                <p:spPr>
                  <a:xfrm>
                    <a:off x="4461603" y="2484714"/>
                    <a:ext cx="228600" cy="228600"/>
                  </a:xfrm>
                  <a:prstGeom prst="ellipse">
                    <a:avLst/>
                  </a:prstGeom>
                  <a:ln w="28575"/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09570"/>
                    <a:endParaRPr lang="en-US" sz="1600">
                      <a:solidFill>
                        <a:prstClr val="white"/>
                      </a:solidFill>
                      <a:latin typeface="Helvetica Neue" charset="0"/>
                      <a:ea typeface="Helvetica Neue" charset="0"/>
                      <a:cs typeface="Helvetica Neue" charset="0"/>
                    </a:endParaRPr>
                  </a:p>
                </p:txBody>
              </p:sp>
              <p:sp>
                <p:nvSpPr>
                  <p:cNvPr id="97" name="Oval 96">
                    <a:extLst>
                      <a:ext uri="{FF2B5EF4-FFF2-40B4-BE49-F238E27FC236}">
                        <a16:creationId xmlns:a16="http://schemas.microsoft.com/office/drawing/2014/main" id="{2E56425F-0C58-AA44-BA41-5A842B53DFDE}"/>
                      </a:ext>
                    </a:extLst>
                  </p:cNvPr>
                  <p:cNvSpPr/>
                  <p:nvPr/>
                </p:nvSpPr>
                <p:spPr>
                  <a:xfrm>
                    <a:off x="4461603" y="1166389"/>
                    <a:ext cx="228600" cy="228600"/>
                  </a:xfrm>
                  <a:prstGeom prst="ellipse">
                    <a:avLst/>
                  </a:prstGeom>
                  <a:ln w="28575"/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09570"/>
                    <a:endParaRPr lang="en-US" sz="1600">
                      <a:solidFill>
                        <a:prstClr val="white"/>
                      </a:solidFill>
                      <a:latin typeface="Helvetica Neue" charset="0"/>
                      <a:ea typeface="Helvetica Neue" charset="0"/>
                      <a:cs typeface="Helvetica Neue" charset="0"/>
                    </a:endParaRPr>
                  </a:p>
                </p:txBody>
              </p:sp>
            </p:grpSp>
          </p:grpSp>
          <p:sp>
            <p:nvSpPr>
              <p:cNvPr id="10" name="Chord 9">
                <a:extLst>
                  <a:ext uri="{FF2B5EF4-FFF2-40B4-BE49-F238E27FC236}">
                    <a16:creationId xmlns:a16="http://schemas.microsoft.com/office/drawing/2014/main" id="{DF6BE02D-1078-2E4B-879D-F0008039AAAE}"/>
                  </a:ext>
                </a:extLst>
              </p:cNvPr>
              <p:cNvSpPr/>
              <p:nvPr/>
            </p:nvSpPr>
            <p:spPr>
              <a:xfrm>
                <a:off x="3921727" y="5226399"/>
                <a:ext cx="650130" cy="650130"/>
              </a:xfrm>
              <a:prstGeom prst="chord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932C056-9320-A54D-A1A8-078FAC92DE84}"/>
              </a:ext>
            </a:extLst>
          </p:cNvPr>
          <p:cNvGrpSpPr/>
          <p:nvPr/>
        </p:nvGrpSpPr>
        <p:grpSpPr>
          <a:xfrm>
            <a:off x="745165" y="5518884"/>
            <a:ext cx="1619354" cy="1222459"/>
            <a:chOff x="5390935" y="5319463"/>
            <a:chExt cx="1619354" cy="1222459"/>
          </a:xfrm>
        </p:grpSpPr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C6EE25B1-96F0-F049-8095-9A268DA61D7A}"/>
                </a:ext>
              </a:extLst>
            </p:cNvPr>
            <p:cNvGrpSpPr/>
            <p:nvPr/>
          </p:nvGrpSpPr>
          <p:grpSpPr>
            <a:xfrm>
              <a:off x="5717641" y="5319463"/>
              <a:ext cx="800503" cy="463083"/>
              <a:chOff x="4437802" y="2295143"/>
              <a:chExt cx="2565113" cy="1483893"/>
            </a:xfrm>
          </p:grpSpPr>
          <p:cxnSp>
            <p:nvCxnSpPr>
              <p:cNvPr id="101" name="Straight Arrow Connector 100">
                <a:extLst>
                  <a:ext uri="{FF2B5EF4-FFF2-40B4-BE49-F238E27FC236}">
                    <a16:creationId xmlns:a16="http://schemas.microsoft.com/office/drawing/2014/main" id="{2B9ACABE-5DDE-2643-97C2-6F170B5C85D2}"/>
                  </a:ext>
                </a:extLst>
              </p:cNvPr>
              <p:cNvCxnSpPr/>
              <p:nvPr/>
            </p:nvCxnSpPr>
            <p:spPr>
              <a:xfrm>
                <a:off x="6221474" y="3037091"/>
                <a:ext cx="781441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102" name="Straight Arrow Connector 101">
                <a:extLst>
                  <a:ext uri="{FF2B5EF4-FFF2-40B4-BE49-F238E27FC236}">
                    <a16:creationId xmlns:a16="http://schemas.microsoft.com/office/drawing/2014/main" id="{967C4154-D843-0D47-AA7A-7BAC9251AECD}"/>
                  </a:ext>
                </a:extLst>
              </p:cNvPr>
              <p:cNvCxnSpPr/>
              <p:nvPr/>
            </p:nvCxnSpPr>
            <p:spPr>
              <a:xfrm>
                <a:off x="4608575" y="2380530"/>
                <a:ext cx="1922918" cy="65656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103" name="Straight Arrow Connector 102">
                <a:extLst>
                  <a:ext uri="{FF2B5EF4-FFF2-40B4-BE49-F238E27FC236}">
                    <a16:creationId xmlns:a16="http://schemas.microsoft.com/office/drawing/2014/main" id="{75CDC5C4-7D09-F84E-9BB4-4E8CA3F8C513}"/>
                  </a:ext>
                </a:extLst>
              </p:cNvPr>
              <p:cNvCxnSpPr/>
              <p:nvPr/>
            </p:nvCxnSpPr>
            <p:spPr>
              <a:xfrm>
                <a:off x="4608575" y="2708810"/>
                <a:ext cx="1922918" cy="32828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104" name="Straight Arrow Connector 103">
                <a:extLst>
                  <a:ext uri="{FF2B5EF4-FFF2-40B4-BE49-F238E27FC236}">
                    <a16:creationId xmlns:a16="http://schemas.microsoft.com/office/drawing/2014/main" id="{F8D0BF78-8D4C-B54C-8F5E-C893051F88C3}"/>
                  </a:ext>
                </a:extLst>
              </p:cNvPr>
              <p:cNvCxnSpPr/>
              <p:nvPr/>
            </p:nvCxnSpPr>
            <p:spPr>
              <a:xfrm>
                <a:off x="4608575" y="3037089"/>
                <a:ext cx="1922918" cy="1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105" name="Straight Arrow Connector 104">
                <a:extLst>
                  <a:ext uri="{FF2B5EF4-FFF2-40B4-BE49-F238E27FC236}">
                    <a16:creationId xmlns:a16="http://schemas.microsoft.com/office/drawing/2014/main" id="{63F3D01B-3121-5549-B080-97BBE3F6E744}"/>
                  </a:ext>
                </a:extLst>
              </p:cNvPr>
              <p:cNvCxnSpPr/>
              <p:nvPr/>
            </p:nvCxnSpPr>
            <p:spPr>
              <a:xfrm flipV="1">
                <a:off x="4608575" y="3037090"/>
                <a:ext cx="1922918" cy="328279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106" name="Straight Arrow Connector 105">
                <a:extLst>
                  <a:ext uri="{FF2B5EF4-FFF2-40B4-BE49-F238E27FC236}">
                    <a16:creationId xmlns:a16="http://schemas.microsoft.com/office/drawing/2014/main" id="{6F3B02A2-42AB-674E-972D-0D104572A983}"/>
                  </a:ext>
                </a:extLst>
              </p:cNvPr>
              <p:cNvCxnSpPr/>
              <p:nvPr/>
            </p:nvCxnSpPr>
            <p:spPr>
              <a:xfrm flipV="1">
                <a:off x="4608575" y="3037090"/>
                <a:ext cx="1922918" cy="65656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sp>
            <p:nvSpPr>
              <p:cNvPr id="107" name="Oval 106">
                <a:extLst>
                  <a:ext uri="{FF2B5EF4-FFF2-40B4-BE49-F238E27FC236}">
                    <a16:creationId xmlns:a16="http://schemas.microsoft.com/office/drawing/2014/main" id="{4569928B-6619-2E41-B26B-210CCB57B8D9}"/>
                  </a:ext>
                </a:extLst>
              </p:cNvPr>
              <p:cNvSpPr/>
              <p:nvPr/>
            </p:nvSpPr>
            <p:spPr>
              <a:xfrm>
                <a:off x="5121690" y="2390319"/>
                <a:ext cx="1293541" cy="1293541"/>
              </a:xfrm>
              <a:prstGeom prst="ellipse">
                <a:avLst/>
              </a:prstGeom>
              <a:solidFill>
                <a:schemeClr val="bg1"/>
              </a:solidFill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609570"/>
                <a:endParaRPr lang="en-US" sz="16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grpSp>
            <p:nvGrpSpPr>
              <p:cNvPr id="108" name="Group 107">
                <a:extLst>
                  <a:ext uri="{FF2B5EF4-FFF2-40B4-BE49-F238E27FC236}">
                    <a16:creationId xmlns:a16="http://schemas.microsoft.com/office/drawing/2014/main" id="{0D25703E-87A8-0642-8B1D-EA45C21D6BC8}"/>
                  </a:ext>
                </a:extLst>
              </p:cNvPr>
              <p:cNvGrpSpPr/>
              <p:nvPr/>
            </p:nvGrpSpPr>
            <p:grpSpPr>
              <a:xfrm>
                <a:off x="4437802" y="2295143"/>
                <a:ext cx="170773" cy="1483893"/>
                <a:chOff x="4461603" y="726948"/>
                <a:chExt cx="228600" cy="1986366"/>
              </a:xfrm>
            </p:grpSpPr>
            <p:sp>
              <p:nvSpPr>
                <p:cNvPr id="109" name="Oval 108">
                  <a:extLst>
                    <a:ext uri="{FF2B5EF4-FFF2-40B4-BE49-F238E27FC236}">
                      <a16:creationId xmlns:a16="http://schemas.microsoft.com/office/drawing/2014/main" id="{4D99AA0B-05E0-1342-9E97-BE811842C7A3}"/>
                    </a:ext>
                  </a:extLst>
                </p:cNvPr>
                <p:cNvSpPr/>
                <p:nvPr/>
              </p:nvSpPr>
              <p:spPr>
                <a:xfrm>
                  <a:off x="4461603" y="726948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70"/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110" name="Oval 109">
                  <a:extLst>
                    <a:ext uri="{FF2B5EF4-FFF2-40B4-BE49-F238E27FC236}">
                      <a16:creationId xmlns:a16="http://schemas.microsoft.com/office/drawing/2014/main" id="{436329B1-7640-BB48-AA89-C22825E88B99}"/>
                    </a:ext>
                  </a:extLst>
                </p:cNvPr>
                <p:cNvSpPr/>
                <p:nvPr/>
              </p:nvSpPr>
              <p:spPr>
                <a:xfrm>
                  <a:off x="4461603" y="1605830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70"/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111" name="Oval 110">
                  <a:extLst>
                    <a:ext uri="{FF2B5EF4-FFF2-40B4-BE49-F238E27FC236}">
                      <a16:creationId xmlns:a16="http://schemas.microsoft.com/office/drawing/2014/main" id="{CFAACE9F-0B24-8749-989A-8586FF90F491}"/>
                    </a:ext>
                  </a:extLst>
                </p:cNvPr>
                <p:cNvSpPr/>
                <p:nvPr/>
              </p:nvSpPr>
              <p:spPr>
                <a:xfrm>
                  <a:off x="4461603" y="2045271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70"/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112" name="Oval 111">
                  <a:extLst>
                    <a:ext uri="{FF2B5EF4-FFF2-40B4-BE49-F238E27FC236}">
                      <a16:creationId xmlns:a16="http://schemas.microsoft.com/office/drawing/2014/main" id="{4261AE60-9ACF-E14B-AD0F-2A2AE43B8FC7}"/>
                    </a:ext>
                  </a:extLst>
                </p:cNvPr>
                <p:cNvSpPr/>
                <p:nvPr/>
              </p:nvSpPr>
              <p:spPr>
                <a:xfrm>
                  <a:off x="4461603" y="2484714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70"/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113" name="Oval 112">
                  <a:extLst>
                    <a:ext uri="{FF2B5EF4-FFF2-40B4-BE49-F238E27FC236}">
                      <a16:creationId xmlns:a16="http://schemas.microsoft.com/office/drawing/2014/main" id="{A33B5CFA-3037-ED48-8BD1-3B631A6329B7}"/>
                    </a:ext>
                  </a:extLst>
                </p:cNvPr>
                <p:cNvSpPr/>
                <p:nvPr/>
              </p:nvSpPr>
              <p:spPr>
                <a:xfrm>
                  <a:off x="4461603" y="1166389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70"/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</p:grpSp>
        </p:grp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94018B2E-E078-2D46-8688-4E4B50316EF7}"/>
                </a:ext>
              </a:extLst>
            </p:cNvPr>
            <p:cNvSpPr txBox="1"/>
            <p:nvPr/>
          </p:nvSpPr>
          <p:spPr>
            <a:xfrm>
              <a:off x="5390935" y="5895591"/>
              <a:ext cx="1619354" cy="646331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dirty="0"/>
                <a:t>Background </a:t>
              </a:r>
            </a:p>
            <a:p>
              <a:r>
                <a:rPr lang="en-US" dirty="0"/>
                <a:t>Prediction</a:t>
              </a:r>
            </a:p>
          </p:txBody>
        </p:sp>
      </p:grpSp>
      <p:sp>
        <p:nvSpPr>
          <p:cNvPr id="115" name="Pentagon 114">
            <a:extLst>
              <a:ext uri="{FF2B5EF4-FFF2-40B4-BE49-F238E27FC236}">
                <a16:creationId xmlns:a16="http://schemas.microsoft.com/office/drawing/2014/main" id="{EC1EA8CF-51DB-C542-A3A4-B46949B551DC}"/>
              </a:ext>
            </a:extLst>
          </p:cNvPr>
          <p:cNvSpPr/>
          <p:nvPr/>
        </p:nvSpPr>
        <p:spPr>
          <a:xfrm rot="2700000">
            <a:off x="2256879" y="5106509"/>
            <a:ext cx="2003519" cy="503300"/>
          </a:xfrm>
          <a:prstGeom prst="homePlate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“Compositing”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EFC9D5CA-5EE5-8E47-91AC-C207109E7E20}"/>
              </a:ext>
            </a:extLst>
          </p:cNvPr>
          <p:cNvSpPr txBox="1"/>
          <p:nvPr/>
        </p:nvSpPr>
        <p:spPr>
          <a:xfrm>
            <a:off x="348846" y="293503"/>
            <a:ext cx="11514691" cy="6463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600" dirty="0"/>
              <a:t>How do we provision resources for these pipelines?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27610758-C2BE-4A41-8A30-99EB78E7E323}"/>
              </a:ext>
            </a:extLst>
          </p:cNvPr>
          <p:cNvSpPr txBox="1"/>
          <p:nvPr/>
        </p:nvSpPr>
        <p:spPr>
          <a:xfrm>
            <a:off x="1168865" y="997873"/>
            <a:ext cx="9868407" cy="76944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rgbClr val="FF0000"/>
                </a:solidFill>
              </a:rPr>
              <a:t>Latency   </a:t>
            </a:r>
            <a:r>
              <a:rPr lang="en-US" sz="4400" dirty="0"/>
              <a:t>vs. 	</a:t>
            </a:r>
            <a:r>
              <a:rPr lang="en-US" sz="4400" b="1" dirty="0">
                <a:solidFill>
                  <a:srgbClr val="7030A0"/>
                </a:solidFill>
              </a:rPr>
              <a:t>Throughput</a:t>
            </a:r>
            <a:r>
              <a:rPr lang="en-US" sz="4400" dirty="0"/>
              <a:t>	vs. 	 </a:t>
            </a:r>
            <a:r>
              <a:rPr lang="en-US" sz="4400" b="1" dirty="0">
                <a:solidFill>
                  <a:schemeClr val="accent6">
                    <a:lumMod val="75000"/>
                  </a:schemeClr>
                </a:solidFill>
              </a:rPr>
              <a:t>Cost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709BD4-9749-A74A-9F19-F5CFCCFB335F}"/>
              </a:ext>
            </a:extLst>
          </p:cNvPr>
          <p:cNvSpPr txBox="1"/>
          <p:nvPr/>
        </p:nvSpPr>
        <p:spPr>
          <a:xfrm>
            <a:off x="5912743" y="3202530"/>
            <a:ext cx="5580374" cy="181588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800" dirty="0"/>
              <a:t>Two readings this week will address this problem.</a:t>
            </a:r>
          </a:p>
          <a:p>
            <a:pPr marL="457200" indent="-457200">
              <a:buFont typeface="Wingdings" pitchFamily="2" charset="2"/>
              <a:buChar char="Ø"/>
            </a:pPr>
            <a:r>
              <a:rPr lang="en-US" sz="2800" dirty="0"/>
              <a:t>Pretzel</a:t>
            </a:r>
          </a:p>
          <a:p>
            <a:pPr marL="457200" indent="-457200">
              <a:buFont typeface="Wingdings" pitchFamily="2" charset="2"/>
              <a:buChar char="Ø"/>
            </a:pPr>
            <a:r>
              <a:rPr lang="en-US" sz="2800" dirty="0" err="1"/>
              <a:t>InferLine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7046834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6E8AD6E-13B4-B545-B5B1-2868608D78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-- Edge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E8B5C20-0CC2-A549-BDF2-AE6F03E5CB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38064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90045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5996" y="535723"/>
            <a:ext cx="6426476" cy="1833211"/>
          </a:xfrm>
        </p:spPr>
        <p:txBody>
          <a:bodyPr>
            <a:noAutofit/>
          </a:bodyPr>
          <a:lstStyle/>
          <a:p>
            <a:r>
              <a:rPr lang="en-US" sz="6600" dirty="0">
                <a:solidFill>
                  <a:schemeClr val="bg1"/>
                </a:solidFill>
              </a:rPr>
              <a:t>Example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516" y="3025945"/>
            <a:ext cx="4453192" cy="143952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63997" y="5245496"/>
            <a:ext cx="6790473" cy="646331"/>
          </a:xfrm>
          <a:prstGeom prst="rect">
            <a:avLst/>
          </a:prstGeom>
          <a:solidFill>
            <a:schemeClr val="tx1">
              <a:lumMod val="75000"/>
              <a:lumOff val="25000"/>
              <a:alpha val="79000"/>
            </a:schemeClr>
          </a:solidFill>
        </p:spPr>
        <p:txBody>
          <a:bodyPr wrap="square" rtlCol="0">
            <a:spAutoFit/>
          </a:bodyPr>
          <a:lstStyle/>
          <a:p>
            <a:pPr marL="347663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t>Home video security systems</a:t>
            </a:r>
          </a:p>
        </p:txBody>
      </p:sp>
    </p:spTree>
    <p:extLst>
      <p:ext uri="{BB962C8B-B14F-4D97-AF65-F5344CB8AC3E}">
        <p14:creationId xmlns:p14="http://schemas.microsoft.com/office/powerpoint/2010/main" val="28572701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70C3182-203C-4F46-9E73-84B38F480E15}"/>
              </a:ext>
            </a:extLst>
          </p:cNvPr>
          <p:cNvSpPr txBox="1"/>
          <p:nvPr/>
        </p:nvSpPr>
        <p:spPr>
          <a:xfrm>
            <a:off x="829089" y="120437"/>
            <a:ext cx="3526928" cy="52322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400" dirty="0">
                <a:hlinkClick r:id="rId2"/>
              </a:rPr>
              <a:t>Benchmark Analysis of Representative </a:t>
            </a:r>
            <a:br>
              <a:rPr lang="en-US" sz="1400" dirty="0">
                <a:hlinkClick r:id="rId2"/>
              </a:rPr>
            </a:br>
            <a:r>
              <a:rPr lang="en-US" sz="1400" dirty="0">
                <a:hlinkClick r:id="rId2"/>
              </a:rPr>
              <a:t>Deep Neural Network Architectures</a:t>
            </a:r>
            <a:endParaRPr lang="en-US" sz="1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F0D207-43DA-2B4D-AA25-4BE76B26C97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947926"/>
            <a:ext cx="12192000" cy="578963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87FA459-52C0-274A-8B4B-FB83C0D1023F}"/>
              </a:ext>
            </a:extLst>
          </p:cNvPr>
          <p:cNvSpPr txBox="1"/>
          <p:nvPr/>
        </p:nvSpPr>
        <p:spPr>
          <a:xfrm>
            <a:off x="2811439" y="947926"/>
            <a:ext cx="982961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 err="1"/>
              <a:t>TitanXP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DD99FA-A399-3846-ADDC-CC8A3E520DFE}"/>
              </a:ext>
            </a:extLst>
          </p:cNvPr>
          <p:cNvSpPr txBox="1"/>
          <p:nvPr/>
        </p:nvSpPr>
        <p:spPr>
          <a:xfrm>
            <a:off x="8213414" y="947926"/>
            <a:ext cx="2334293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Mobile (Jetson TX1)</a:t>
            </a:r>
          </a:p>
        </p:txBody>
      </p:sp>
    </p:spTree>
    <p:extLst>
      <p:ext uri="{BB962C8B-B14F-4D97-AF65-F5344CB8AC3E}">
        <p14:creationId xmlns:p14="http://schemas.microsoft.com/office/powerpoint/2010/main" val="389561791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screen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90045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05" b="97964" l="41613" r="9116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900458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85233" y="382320"/>
            <a:ext cx="10879667" cy="1325563"/>
          </a:xfrm>
        </p:spPr>
        <p:txBody>
          <a:bodyPr/>
          <a:lstStyle/>
          <a:p>
            <a:r>
              <a:rPr lang="en-US" dirty="0"/>
              <a:t>Technology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567264" y="1516903"/>
            <a:ext cx="10515600" cy="300681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AC Powered Lamp</a:t>
            </a:r>
          </a:p>
          <a:p>
            <a:r>
              <a:rPr lang="en-US" dirty="0"/>
              <a:t>Commodity ARM proc.</a:t>
            </a:r>
          </a:p>
          <a:p>
            <a:r>
              <a:rPr lang="en-US" dirty="0"/>
              <a:t>720HD Video</a:t>
            </a:r>
          </a:p>
          <a:p>
            <a:r>
              <a:rPr lang="en-US" dirty="0"/>
              <a:t>Microphone &amp; Speaker</a:t>
            </a:r>
          </a:p>
          <a:p>
            <a:r>
              <a:rPr lang="en-US" dirty="0"/>
              <a:t>Infrared Motion Sensors</a:t>
            </a:r>
          </a:p>
        </p:txBody>
      </p:sp>
      <p:sp>
        <p:nvSpPr>
          <p:cNvPr id="10" name="Title 2"/>
          <p:cNvSpPr txBox="1">
            <a:spLocks/>
          </p:cNvSpPr>
          <p:nvPr/>
        </p:nvSpPr>
        <p:spPr>
          <a:xfrm>
            <a:off x="385231" y="4543039"/>
            <a:ext cx="10879667" cy="7116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t>Goals:</a:t>
            </a:r>
          </a:p>
        </p:txBody>
      </p:sp>
      <p:sp>
        <p:nvSpPr>
          <p:cNvPr id="12" name="Content Placeholder 4"/>
          <p:cNvSpPr txBox="1">
            <a:spLocks/>
          </p:cNvSpPr>
          <p:nvPr/>
        </p:nvSpPr>
        <p:spPr>
          <a:xfrm>
            <a:off x="567265" y="5490057"/>
            <a:ext cx="10515600" cy="30068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42913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SzPct val="100000"/>
              <a:buFont typeface="Wingdings" charset="2"/>
              <a:buChar char="Ø"/>
              <a:tabLst/>
              <a:defRPr sz="2800" b="0" i="0" kern="120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1pPr>
            <a:lvl2pPr marL="914400" indent="-45720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tabLst/>
              <a:defRPr sz="2400" b="0" i="0" kern="120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2pPr>
            <a:lvl3pPr marL="1373188" indent="-3111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tabLst/>
              <a:defRPr sz="2000" b="0" i="0" kern="120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3pPr>
            <a:lvl4pPr marL="1830388" indent="-236538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tabLst/>
              <a:defRPr sz="1800" b="0" i="0" kern="120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4pPr>
            <a:lvl5pPr marL="2287588" indent="-2349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tabLst/>
              <a:defRPr sz="1800" b="0" i="0" kern="120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marR="0" lvl="0" indent="-442913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Wingdings" charset="2"/>
              <a:buChar char="Ø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 Light" charset="0"/>
                <a:ea typeface="Helvetica Neue Light" charset="0"/>
              </a:rPr>
              <a:t>Detect, identify, and record people</a:t>
            </a:r>
          </a:p>
          <a:p>
            <a:pPr marL="457200" marR="0" lvl="0" indent="-442913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Wingdings" charset="2"/>
              <a:buChar char="Ø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 Light" charset="0"/>
                <a:ea typeface="Helvetica Neue Light" charset="0"/>
              </a:rPr>
              <a:t>Notify homeowner and open channel of comm.</a:t>
            </a:r>
          </a:p>
        </p:txBody>
      </p:sp>
    </p:spTree>
    <p:extLst>
      <p:ext uri="{BB962C8B-B14F-4D97-AF65-F5344CB8AC3E}">
        <p14:creationId xmlns:p14="http://schemas.microsoft.com/office/powerpoint/2010/main" val="1845664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10" grpId="0"/>
      <p:bldP spid="12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8206" y="1566509"/>
            <a:ext cx="4255658" cy="480042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4929" y="331259"/>
            <a:ext cx="10515600" cy="1325563"/>
          </a:xfrm>
        </p:spPr>
        <p:txBody>
          <a:bodyPr/>
          <a:lstStyle/>
          <a:p>
            <a:r>
              <a:rPr lang="en-US" dirty="0"/>
              <a:t>How does                    work?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1956" y="342548"/>
            <a:ext cx="2655573" cy="85842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16402" y="1566511"/>
            <a:ext cx="1716567" cy="1578134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6545858" y="1788992"/>
            <a:ext cx="463860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 Light" charset="0"/>
                <a:ea typeface="Helvetica Neue Light" charset="0"/>
                <a:cs typeface="Helvetica Neue Light" charset="0"/>
              </a:rPr>
              <a:t>Fast onboard pixel-level filter identifies suspicious change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545858" y="3500563"/>
            <a:ext cx="45059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 Light" charset="0"/>
                <a:ea typeface="Helvetica Neue Light" charset="0"/>
                <a:cs typeface="Helvetica Neue Light" charset="0"/>
              </a:rPr>
              <a:t>Key frames are sent to EC2 for further processing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545858" y="5015491"/>
            <a:ext cx="500267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 Light" charset="0"/>
                <a:ea typeface="Helvetica Neue Light" charset="0"/>
                <a:cs typeface="Helvetica Neue Light" charset="0"/>
              </a:rPr>
              <a:t>More sophisticated processing to reduce false positives (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 Light" charset="0"/>
                <a:ea typeface="Helvetica Neue Light" charset="0"/>
                <a:cs typeface="Helvetica Neue Light" charset="0"/>
              </a:rPr>
              <a:t>costly GPU time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 Light" charset="0"/>
                <a:ea typeface="Helvetica Neue Light" charset="0"/>
                <a:cs typeface="Helvetica Neue Light" charset="0"/>
              </a:rPr>
              <a:t>)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4716773" y="5033916"/>
            <a:ext cx="1735941" cy="1333016"/>
            <a:chOff x="4716773" y="5033916"/>
            <a:chExt cx="1735941" cy="1333016"/>
          </a:xfrm>
        </p:grpSpPr>
        <p:pic>
          <p:nvPicPr>
            <p:cNvPr id="35" name="Picture 34"/>
            <p:cNvPicPr>
              <a:picLocks noChangeAspect="1"/>
            </p:cNvPicPr>
            <p:nvPr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716773" y="5033916"/>
              <a:ext cx="1735941" cy="1333016"/>
            </a:xfrm>
            <a:prstGeom prst="rect">
              <a:avLst/>
            </a:prstGeom>
          </p:spPr>
        </p:pic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7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639065" y="5535002"/>
              <a:ext cx="655208" cy="807657"/>
            </a:xfrm>
            <a:prstGeom prst="rect">
              <a:avLst/>
            </a:prstGeom>
          </p:spPr>
        </p:pic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644033" y="5078502"/>
              <a:ext cx="755008" cy="400939"/>
            </a:xfrm>
            <a:prstGeom prst="rect">
              <a:avLst/>
            </a:prstGeom>
          </p:spPr>
        </p:pic>
        <p:sp>
          <p:nvSpPr>
            <p:cNvPr id="37" name="Rectangle 36"/>
            <p:cNvSpPr/>
            <p:nvPr/>
          </p:nvSpPr>
          <p:spPr>
            <a:xfrm>
              <a:off x="5161995" y="5263305"/>
              <a:ext cx="389253" cy="1047559"/>
            </a:xfrm>
            <a:prstGeom prst="rect">
              <a:avLst/>
            </a:prstGeom>
            <a:noFill/>
            <a:ln w="762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 rot="16200000">
              <a:off x="4434383" y="5560642"/>
              <a:ext cx="10438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Person1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300774" y="1559076"/>
            <a:ext cx="4378095" cy="4886329"/>
            <a:chOff x="300774" y="1559076"/>
            <a:chExt cx="4378095" cy="4886329"/>
          </a:xfrm>
        </p:grpSpPr>
        <p:sp>
          <p:nvSpPr>
            <p:cNvPr id="13" name="Rectangle 12"/>
            <p:cNvSpPr/>
            <p:nvPr/>
          </p:nvSpPr>
          <p:spPr>
            <a:xfrm>
              <a:off x="315012" y="1560990"/>
              <a:ext cx="4256284" cy="4805942"/>
            </a:xfrm>
            <a:prstGeom prst="rect">
              <a:avLst/>
            </a:prstGeom>
            <a:solidFill>
              <a:schemeClr val="dk1">
                <a:alpha val="59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300774" y="1559076"/>
              <a:ext cx="4378095" cy="4886329"/>
              <a:chOff x="300774" y="1559076"/>
              <a:chExt cx="4378095" cy="4886329"/>
            </a:xfrm>
          </p:grpSpPr>
          <p:grpSp>
            <p:nvGrpSpPr>
              <p:cNvPr id="8" name="Group 7"/>
              <p:cNvGrpSpPr/>
              <p:nvPr/>
            </p:nvGrpSpPr>
            <p:grpSpPr>
              <a:xfrm>
                <a:off x="300774" y="1888273"/>
                <a:ext cx="4378095" cy="4159404"/>
                <a:chOff x="293341" y="1888273"/>
                <a:chExt cx="4255658" cy="4159404"/>
              </a:xfrm>
            </p:grpSpPr>
            <p:cxnSp>
              <p:nvCxnSpPr>
                <p:cNvPr id="5" name="Straight Connector 4"/>
                <p:cNvCxnSpPr/>
                <p:nvPr/>
              </p:nvCxnSpPr>
              <p:spPr>
                <a:xfrm>
                  <a:off x="293341" y="1888273"/>
                  <a:ext cx="4255658" cy="0"/>
                </a:xfrm>
                <a:prstGeom prst="line">
                  <a:avLst/>
                </a:prstGeom>
                <a:ln w="381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Connector 25"/>
                <p:cNvCxnSpPr/>
                <p:nvPr/>
              </p:nvCxnSpPr>
              <p:spPr>
                <a:xfrm>
                  <a:off x="293341" y="2165567"/>
                  <a:ext cx="4255658" cy="0"/>
                </a:xfrm>
                <a:prstGeom prst="line">
                  <a:avLst/>
                </a:prstGeom>
                <a:ln w="381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Connector 26"/>
                <p:cNvCxnSpPr/>
                <p:nvPr/>
              </p:nvCxnSpPr>
              <p:spPr>
                <a:xfrm>
                  <a:off x="293341" y="2442861"/>
                  <a:ext cx="4255658" cy="0"/>
                </a:xfrm>
                <a:prstGeom prst="line">
                  <a:avLst/>
                </a:prstGeom>
                <a:ln w="381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Connector 27"/>
                <p:cNvCxnSpPr/>
                <p:nvPr/>
              </p:nvCxnSpPr>
              <p:spPr>
                <a:xfrm>
                  <a:off x="293341" y="3274743"/>
                  <a:ext cx="4255658" cy="0"/>
                </a:xfrm>
                <a:prstGeom prst="line">
                  <a:avLst/>
                </a:prstGeom>
                <a:ln w="381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Connector 28"/>
                <p:cNvCxnSpPr/>
                <p:nvPr/>
              </p:nvCxnSpPr>
              <p:spPr>
                <a:xfrm>
                  <a:off x="293341" y="4106625"/>
                  <a:ext cx="4255658" cy="0"/>
                </a:xfrm>
                <a:prstGeom prst="line">
                  <a:avLst/>
                </a:prstGeom>
                <a:ln w="381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/>
                <p:cNvCxnSpPr/>
                <p:nvPr/>
              </p:nvCxnSpPr>
              <p:spPr>
                <a:xfrm>
                  <a:off x="293341" y="5493095"/>
                  <a:ext cx="4255658" cy="0"/>
                </a:xfrm>
                <a:prstGeom prst="line">
                  <a:avLst/>
                </a:prstGeom>
                <a:ln w="381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Straight Connector 35"/>
                <p:cNvCxnSpPr/>
                <p:nvPr/>
              </p:nvCxnSpPr>
              <p:spPr>
                <a:xfrm>
                  <a:off x="293341" y="2720155"/>
                  <a:ext cx="4255658" cy="0"/>
                </a:xfrm>
                <a:prstGeom prst="line">
                  <a:avLst/>
                </a:prstGeom>
                <a:ln w="381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>
                <a:xfrm>
                  <a:off x="293341" y="3829331"/>
                  <a:ext cx="4255658" cy="0"/>
                </a:xfrm>
                <a:prstGeom prst="line">
                  <a:avLst/>
                </a:prstGeom>
                <a:ln w="381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>
                <a:xfrm>
                  <a:off x="293341" y="2997449"/>
                  <a:ext cx="4255658" cy="0"/>
                </a:xfrm>
                <a:prstGeom prst="line">
                  <a:avLst/>
                </a:prstGeom>
                <a:ln w="381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>
                <a:xfrm>
                  <a:off x="293341" y="4661213"/>
                  <a:ext cx="4255658" cy="0"/>
                </a:xfrm>
                <a:prstGeom prst="line">
                  <a:avLst/>
                </a:prstGeom>
                <a:ln w="381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/>
                <p:cNvCxnSpPr/>
                <p:nvPr/>
              </p:nvCxnSpPr>
              <p:spPr>
                <a:xfrm>
                  <a:off x="293341" y="3552037"/>
                  <a:ext cx="4255658" cy="0"/>
                </a:xfrm>
                <a:prstGeom prst="line">
                  <a:avLst/>
                </a:prstGeom>
                <a:ln w="381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/>
                <p:cNvCxnSpPr/>
                <p:nvPr/>
              </p:nvCxnSpPr>
              <p:spPr>
                <a:xfrm>
                  <a:off x="293341" y="5215801"/>
                  <a:ext cx="4255658" cy="0"/>
                </a:xfrm>
                <a:prstGeom prst="line">
                  <a:avLst/>
                </a:prstGeom>
                <a:ln w="381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Straight Connector 43"/>
                <p:cNvCxnSpPr/>
                <p:nvPr/>
              </p:nvCxnSpPr>
              <p:spPr>
                <a:xfrm>
                  <a:off x="293341" y="4383919"/>
                  <a:ext cx="4255658" cy="0"/>
                </a:xfrm>
                <a:prstGeom prst="line">
                  <a:avLst/>
                </a:prstGeom>
                <a:ln w="381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Straight Connector 44"/>
                <p:cNvCxnSpPr/>
                <p:nvPr/>
              </p:nvCxnSpPr>
              <p:spPr>
                <a:xfrm>
                  <a:off x="293341" y="5770389"/>
                  <a:ext cx="4255658" cy="0"/>
                </a:xfrm>
                <a:prstGeom prst="line">
                  <a:avLst/>
                </a:prstGeom>
                <a:ln w="381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Connector 45"/>
                <p:cNvCxnSpPr/>
                <p:nvPr/>
              </p:nvCxnSpPr>
              <p:spPr>
                <a:xfrm>
                  <a:off x="293341" y="4938507"/>
                  <a:ext cx="4255658" cy="0"/>
                </a:xfrm>
                <a:prstGeom prst="line">
                  <a:avLst/>
                </a:prstGeom>
                <a:ln w="381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Connector 46"/>
                <p:cNvCxnSpPr/>
                <p:nvPr/>
              </p:nvCxnSpPr>
              <p:spPr>
                <a:xfrm>
                  <a:off x="293341" y="6047677"/>
                  <a:ext cx="4255658" cy="0"/>
                </a:xfrm>
                <a:prstGeom prst="line">
                  <a:avLst/>
                </a:prstGeom>
                <a:ln w="381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8" name="Group 47"/>
              <p:cNvGrpSpPr/>
              <p:nvPr/>
            </p:nvGrpSpPr>
            <p:grpSpPr>
              <a:xfrm rot="5400000">
                <a:off x="-30959" y="2088328"/>
                <a:ext cx="4886329" cy="3827826"/>
                <a:chOff x="293341" y="2165567"/>
                <a:chExt cx="4255658" cy="3882110"/>
              </a:xfrm>
            </p:grpSpPr>
            <p:cxnSp>
              <p:nvCxnSpPr>
                <p:cNvPr id="50" name="Straight Connector 49"/>
                <p:cNvCxnSpPr/>
                <p:nvPr/>
              </p:nvCxnSpPr>
              <p:spPr>
                <a:xfrm>
                  <a:off x="293341" y="2165567"/>
                  <a:ext cx="4255658" cy="0"/>
                </a:xfrm>
                <a:prstGeom prst="line">
                  <a:avLst/>
                </a:prstGeom>
                <a:ln w="381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Straight Connector 50"/>
                <p:cNvCxnSpPr/>
                <p:nvPr/>
              </p:nvCxnSpPr>
              <p:spPr>
                <a:xfrm>
                  <a:off x="293341" y="2442861"/>
                  <a:ext cx="4255658" cy="0"/>
                </a:xfrm>
                <a:prstGeom prst="line">
                  <a:avLst/>
                </a:prstGeom>
                <a:ln w="381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Straight Connector 51"/>
                <p:cNvCxnSpPr/>
                <p:nvPr/>
              </p:nvCxnSpPr>
              <p:spPr>
                <a:xfrm>
                  <a:off x="293341" y="3274743"/>
                  <a:ext cx="4255658" cy="0"/>
                </a:xfrm>
                <a:prstGeom prst="line">
                  <a:avLst/>
                </a:prstGeom>
                <a:ln w="381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Connector 52"/>
                <p:cNvCxnSpPr/>
                <p:nvPr/>
              </p:nvCxnSpPr>
              <p:spPr>
                <a:xfrm>
                  <a:off x="293341" y="4106625"/>
                  <a:ext cx="4255658" cy="0"/>
                </a:xfrm>
                <a:prstGeom prst="line">
                  <a:avLst/>
                </a:prstGeom>
                <a:ln w="381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/>
                <p:cNvCxnSpPr/>
                <p:nvPr/>
              </p:nvCxnSpPr>
              <p:spPr>
                <a:xfrm>
                  <a:off x="293341" y="5493095"/>
                  <a:ext cx="4255658" cy="0"/>
                </a:xfrm>
                <a:prstGeom prst="line">
                  <a:avLst/>
                </a:prstGeom>
                <a:ln w="381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>
                <a:xfrm>
                  <a:off x="293341" y="2720155"/>
                  <a:ext cx="4255658" cy="0"/>
                </a:xfrm>
                <a:prstGeom prst="line">
                  <a:avLst/>
                </a:prstGeom>
                <a:ln w="381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>
                <a:xfrm>
                  <a:off x="293341" y="3829331"/>
                  <a:ext cx="4255658" cy="0"/>
                </a:xfrm>
                <a:prstGeom prst="line">
                  <a:avLst/>
                </a:prstGeom>
                <a:ln w="381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>
                <a:xfrm>
                  <a:off x="293341" y="2997449"/>
                  <a:ext cx="4255658" cy="0"/>
                </a:xfrm>
                <a:prstGeom prst="line">
                  <a:avLst/>
                </a:prstGeom>
                <a:ln w="381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/>
                <p:cNvCxnSpPr/>
                <p:nvPr/>
              </p:nvCxnSpPr>
              <p:spPr>
                <a:xfrm>
                  <a:off x="293341" y="4661213"/>
                  <a:ext cx="4255658" cy="0"/>
                </a:xfrm>
                <a:prstGeom prst="line">
                  <a:avLst/>
                </a:prstGeom>
                <a:ln w="381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/>
                <p:cNvCxnSpPr/>
                <p:nvPr/>
              </p:nvCxnSpPr>
              <p:spPr>
                <a:xfrm>
                  <a:off x="293341" y="3552037"/>
                  <a:ext cx="4255658" cy="0"/>
                </a:xfrm>
                <a:prstGeom prst="line">
                  <a:avLst/>
                </a:prstGeom>
                <a:ln w="381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Straight Connector 59"/>
                <p:cNvCxnSpPr/>
                <p:nvPr/>
              </p:nvCxnSpPr>
              <p:spPr>
                <a:xfrm>
                  <a:off x="293341" y="5215801"/>
                  <a:ext cx="4255658" cy="0"/>
                </a:xfrm>
                <a:prstGeom prst="line">
                  <a:avLst/>
                </a:prstGeom>
                <a:ln w="381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Straight Connector 60"/>
                <p:cNvCxnSpPr/>
                <p:nvPr/>
              </p:nvCxnSpPr>
              <p:spPr>
                <a:xfrm>
                  <a:off x="293341" y="4383919"/>
                  <a:ext cx="4255658" cy="0"/>
                </a:xfrm>
                <a:prstGeom prst="line">
                  <a:avLst/>
                </a:prstGeom>
                <a:ln w="381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Straight Connector 61"/>
                <p:cNvCxnSpPr/>
                <p:nvPr/>
              </p:nvCxnSpPr>
              <p:spPr>
                <a:xfrm>
                  <a:off x="293341" y="5770389"/>
                  <a:ext cx="4255658" cy="0"/>
                </a:xfrm>
                <a:prstGeom prst="line">
                  <a:avLst/>
                </a:prstGeom>
                <a:ln w="381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Straight Connector 62"/>
                <p:cNvCxnSpPr/>
                <p:nvPr/>
              </p:nvCxnSpPr>
              <p:spPr>
                <a:xfrm>
                  <a:off x="293341" y="4938507"/>
                  <a:ext cx="4255658" cy="0"/>
                </a:xfrm>
                <a:prstGeom prst="line">
                  <a:avLst/>
                </a:prstGeom>
                <a:ln w="381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Straight Connector 63"/>
                <p:cNvCxnSpPr/>
                <p:nvPr/>
              </p:nvCxnSpPr>
              <p:spPr>
                <a:xfrm>
                  <a:off x="293341" y="6047677"/>
                  <a:ext cx="4255658" cy="0"/>
                </a:xfrm>
                <a:prstGeom prst="line">
                  <a:avLst/>
                </a:prstGeom>
                <a:ln w="381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12" name="Rectangle 11"/>
          <p:cNvSpPr/>
          <p:nvPr/>
        </p:nvSpPr>
        <p:spPr>
          <a:xfrm>
            <a:off x="2138785" y="2997442"/>
            <a:ext cx="273416" cy="2832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2156603" y="3294684"/>
            <a:ext cx="273416" cy="2832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2412184" y="3285038"/>
            <a:ext cx="273416" cy="2832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1871853" y="3553478"/>
            <a:ext cx="273416" cy="2832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2147257" y="3552037"/>
            <a:ext cx="273416" cy="2832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2418486" y="3541792"/>
            <a:ext cx="273416" cy="2832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1864305" y="3834851"/>
            <a:ext cx="273416" cy="2832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71" name="Rectangle 70"/>
          <p:cNvSpPr/>
          <p:nvPr/>
        </p:nvSpPr>
        <p:spPr>
          <a:xfrm>
            <a:off x="2147257" y="3829230"/>
            <a:ext cx="273416" cy="2832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72" name="Rectangle 71"/>
          <p:cNvSpPr/>
          <p:nvPr/>
        </p:nvSpPr>
        <p:spPr>
          <a:xfrm>
            <a:off x="2417532" y="3821930"/>
            <a:ext cx="273416" cy="2832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2125241" y="4092658"/>
            <a:ext cx="273416" cy="2832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2405921" y="4108888"/>
            <a:ext cx="273416" cy="2832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1871853" y="4131895"/>
            <a:ext cx="273416" cy="2832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76" name="Rectangle 75"/>
          <p:cNvSpPr/>
          <p:nvPr/>
        </p:nvSpPr>
        <p:spPr>
          <a:xfrm>
            <a:off x="2147257" y="4386175"/>
            <a:ext cx="273416" cy="2832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2394386" y="4372929"/>
            <a:ext cx="273416" cy="2832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2427839" y="4638765"/>
            <a:ext cx="273416" cy="2832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2153025" y="4661915"/>
            <a:ext cx="273416" cy="2832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1852665" y="4954995"/>
            <a:ext cx="273416" cy="2832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2160278" y="4942879"/>
            <a:ext cx="273416" cy="2832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82" name="Rectangle 81"/>
          <p:cNvSpPr/>
          <p:nvPr/>
        </p:nvSpPr>
        <p:spPr>
          <a:xfrm>
            <a:off x="2417532" y="4944359"/>
            <a:ext cx="273416" cy="2832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2135646" y="5197013"/>
            <a:ext cx="273416" cy="2832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1854625" y="5225626"/>
            <a:ext cx="273416" cy="2832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2411801" y="5220166"/>
            <a:ext cx="273416" cy="2832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86" name="Rectangle 85"/>
          <p:cNvSpPr/>
          <p:nvPr/>
        </p:nvSpPr>
        <p:spPr>
          <a:xfrm>
            <a:off x="2675052" y="5207749"/>
            <a:ext cx="273416" cy="2832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1811451" y="2641370"/>
            <a:ext cx="1106077" cy="2849634"/>
            <a:chOff x="1811451" y="2641370"/>
            <a:chExt cx="1106077" cy="2849634"/>
          </a:xfrm>
        </p:grpSpPr>
        <p:sp>
          <p:nvSpPr>
            <p:cNvPr id="87" name="Rectangle 86"/>
            <p:cNvSpPr/>
            <p:nvPr/>
          </p:nvSpPr>
          <p:spPr>
            <a:xfrm>
              <a:off x="1821766" y="2995187"/>
              <a:ext cx="1095762" cy="2495817"/>
            </a:xfrm>
            <a:prstGeom prst="rect">
              <a:avLst/>
            </a:prstGeom>
            <a:noFill/>
            <a:ln w="762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1811451" y="2641370"/>
              <a:ext cx="11014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Person1</a:t>
              </a:r>
            </a:p>
          </p:txBody>
        </p:sp>
      </p:grpSp>
      <p:grpSp>
        <p:nvGrpSpPr>
          <p:cNvPr id="93" name="Group 92"/>
          <p:cNvGrpSpPr/>
          <p:nvPr/>
        </p:nvGrpSpPr>
        <p:grpSpPr>
          <a:xfrm>
            <a:off x="4720455" y="3331140"/>
            <a:ext cx="1710398" cy="1496819"/>
            <a:chOff x="4720169" y="3246095"/>
            <a:chExt cx="1710398" cy="1496819"/>
          </a:xfrm>
        </p:grpSpPr>
        <p:pic>
          <p:nvPicPr>
            <p:cNvPr id="89" name="Picture 88"/>
            <p:cNvPicPr>
              <a:picLocks noChangeAspect="1"/>
            </p:cNvPicPr>
            <p:nvPr/>
          </p:nvPicPr>
          <p:blipFill rotWithShape="1"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720169" y="3246095"/>
              <a:ext cx="1305378" cy="731521"/>
            </a:xfrm>
            <a:prstGeom prst="rect">
              <a:avLst/>
            </a:prstGeom>
          </p:spPr>
        </p:pic>
        <p:pic>
          <p:nvPicPr>
            <p:cNvPr id="90" name="Picture 89"/>
            <p:cNvPicPr>
              <a:picLocks noChangeAspect="1"/>
            </p:cNvPicPr>
            <p:nvPr/>
          </p:nvPicPr>
          <p:blipFill rotWithShape="1"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855176" y="3501194"/>
              <a:ext cx="1305378" cy="731521"/>
            </a:xfrm>
            <a:prstGeom prst="rect">
              <a:avLst/>
            </a:prstGeom>
          </p:spPr>
        </p:pic>
        <p:pic>
          <p:nvPicPr>
            <p:cNvPr id="91" name="Picture 90"/>
            <p:cNvPicPr>
              <a:picLocks noChangeAspect="1"/>
            </p:cNvPicPr>
            <p:nvPr/>
          </p:nvPicPr>
          <p:blipFill rotWithShape="1"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90183" y="3756293"/>
              <a:ext cx="1305378" cy="731521"/>
            </a:xfrm>
            <a:prstGeom prst="rect">
              <a:avLst/>
            </a:prstGeom>
          </p:spPr>
        </p:pic>
        <p:pic>
          <p:nvPicPr>
            <p:cNvPr id="92" name="Picture 91"/>
            <p:cNvPicPr>
              <a:picLocks noChangeAspect="1"/>
            </p:cNvPicPr>
            <p:nvPr/>
          </p:nvPicPr>
          <p:blipFill rotWithShape="1"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125189" y="4011393"/>
              <a:ext cx="1305378" cy="7315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14262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24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3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9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2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5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8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4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4" grpId="0"/>
      <p:bldP spid="30" grpId="0"/>
      <p:bldP spid="12" grpId="0" animBg="1"/>
      <p:bldP spid="12" grpId="1" animBg="1"/>
      <p:bldP spid="65" grpId="0" animBg="1"/>
      <p:bldP spid="65" grpId="1" animBg="1"/>
      <p:bldP spid="66" grpId="0" animBg="1"/>
      <p:bldP spid="66" grpId="1" animBg="1"/>
      <p:bldP spid="67" grpId="0" animBg="1"/>
      <p:bldP spid="67" grpId="1" animBg="1"/>
      <p:bldP spid="68" grpId="0" animBg="1"/>
      <p:bldP spid="68" grpId="1" animBg="1"/>
      <p:bldP spid="69" grpId="0" animBg="1"/>
      <p:bldP spid="69" grpId="1" animBg="1"/>
      <p:bldP spid="70" grpId="0" animBg="1"/>
      <p:bldP spid="70" grpId="1" animBg="1"/>
      <p:bldP spid="71" grpId="0" animBg="1"/>
      <p:bldP spid="71" grpId="1" animBg="1"/>
      <p:bldP spid="72" grpId="0" animBg="1"/>
      <p:bldP spid="72" grpId="1" animBg="1"/>
      <p:bldP spid="73" grpId="0" animBg="1"/>
      <p:bldP spid="73" grpId="1" animBg="1"/>
      <p:bldP spid="74" grpId="0" animBg="1"/>
      <p:bldP spid="74" grpId="1" animBg="1"/>
      <p:bldP spid="75" grpId="0" animBg="1"/>
      <p:bldP spid="75" grpId="1" animBg="1"/>
      <p:bldP spid="76" grpId="0" animBg="1"/>
      <p:bldP spid="76" grpId="1" animBg="1"/>
      <p:bldP spid="77" grpId="0" animBg="1"/>
      <p:bldP spid="77" grpId="1" animBg="1"/>
      <p:bldP spid="78" grpId="0" animBg="1"/>
      <p:bldP spid="78" grpId="1" animBg="1"/>
      <p:bldP spid="79" grpId="0" animBg="1"/>
      <p:bldP spid="79" grpId="1" animBg="1"/>
      <p:bldP spid="80" grpId="0" animBg="1"/>
      <p:bldP spid="80" grpId="1" animBg="1"/>
      <p:bldP spid="81" grpId="0" animBg="1"/>
      <p:bldP spid="81" grpId="1" animBg="1"/>
      <p:bldP spid="82" grpId="0" animBg="1"/>
      <p:bldP spid="82" grpId="1" animBg="1"/>
      <p:bldP spid="83" grpId="0" animBg="1"/>
      <p:bldP spid="83" grpId="1" animBg="1"/>
      <p:bldP spid="84" grpId="0" animBg="1"/>
      <p:bldP spid="84" grpId="1" animBg="1"/>
      <p:bldP spid="85" grpId="0" animBg="1"/>
      <p:bldP spid="85" grpId="1" animBg="1"/>
      <p:bldP spid="86" grpId="0" animBg="1"/>
      <p:bldP spid="86" grpId="1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42010" y="263815"/>
            <a:ext cx="7636330" cy="1325563"/>
          </a:xfrm>
        </p:spPr>
        <p:txBody>
          <a:bodyPr/>
          <a:lstStyle/>
          <a:p>
            <a:r>
              <a:rPr lang="en-US" dirty="0"/>
              <a:t>technology challenges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265041" y="1754082"/>
            <a:ext cx="9681793" cy="476598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Splitting classification across </a:t>
            </a:r>
            <a:r>
              <a:rPr lang="en-US" b="1" dirty="0"/>
              <a:t>device </a:t>
            </a:r>
            <a:r>
              <a:rPr lang="en-US" dirty="0"/>
              <a:t>and </a:t>
            </a:r>
            <a:r>
              <a:rPr lang="en-US" b="1" dirty="0"/>
              <a:t>cloud</a:t>
            </a:r>
            <a:r>
              <a:rPr lang="en-US" dirty="0"/>
              <a:t>.</a:t>
            </a:r>
            <a:endParaRPr lang="en-US" b="1" dirty="0"/>
          </a:p>
          <a:p>
            <a:r>
              <a:rPr lang="en-US" b="1" dirty="0"/>
              <a:t>Shared learning </a:t>
            </a:r>
            <a:r>
              <a:rPr lang="en-US" dirty="0"/>
              <a:t>to identify common patterns</a:t>
            </a:r>
          </a:p>
          <a:p>
            <a:pPr lvl="1"/>
            <a:r>
              <a:rPr lang="en-US" dirty="0"/>
              <a:t>e.g., traffic in urban environments</a:t>
            </a:r>
          </a:p>
          <a:p>
            <a:r>
              <a:rPr lang="en-US" dirty="0"/>
              <a:t>More </a:t>
            </a:r>
            <a:r>
              <a:rPr lang="en-US" b="1" dirty="0"/>
              <a:t>efficient prediction rendering </a:t>
            </a:r>
            <a:r>
              <a:rPr lang="en-US" dirty="0"/>
              <a:t>on cloud + edge</a:t>
            </a:r>
          </a:p>
          <a:p>
            <a:pPr lvl="1"/>
            <a:r>
              <a:rPr lang="en-US" dirty="0"/>
              <a:t>Running full CV pipeline on all images is very costly</a:t>
            </a:r>
          </a:p>
          <a:p>
            <a:pPr marL="14287" indent="0">
              <a:buNone/>
            </a:pPr>
            <a:endParaRPr lang="en-US" b="1" dirty="0"/>
          </a:p>
          <a:p>
            <a:pPr marL="14287" indent="0">
              <a:buNone/>
            </a:pPr>
            <a:r>
              <a:rPr lang="en-US" b="1" dirty="0"/>
              <a:t>Desired Capabilities</a:t>
            </a:r>
          </a:p>
          <a:p>
            <a:r>
              <a:rPr lang="en-US" dirty="0"/>
              <a:t>Event characterization: </a:t>
            </a:r>
            <a:r>
              <a:rPr lang="en-US" i="1" dirty="0"/>
              <a:t>“Package delivery at 1:33 PM”</a:t>
            </a:r>
          </a:p>
          <a:p>
            <a:r>
              <a:rPr lang="en-US" dirty="0"/>
              <a:t>Automatic user interaction: </a:t>
            </a:r>
            <a:r>
              <a:rPr lang="en-US" i="1" dirty="0"/>
              <a:t>“I would be happy to digitally sign for the package </a:t>
            </a:r>
            <a:r>
              <a:rPr lang="is-IS" i="1" dirty="0"/>
              <a:t>…”</a:t>
            </a:r>
          </a:p>
          <a:p>
            <a:endParaRPr lang="en-US" i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740" y="315528"/>
            <a:ext cx="2655573" cy="85842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2821" y="1566511"/>
            <a:ext cx="1716567" cy="1578134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323192" y="5033916"/>
            <a:ext cx="1735941" cy="1333016"/>
            <a:chOff x="323192" y="5033916"/>
            <a:chExt cx="1735941" cy="1333016"/>
          </a:xfrm>
        </p:grpSpPr>
        <p:pic>
          <p:nvPicPr>
            <p:cNvPr id="35" name="Picture 34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23192" y="5033916"/>
              <a:ext cx="1735941" cy="1333016"/>
            </a:xfrm>
            <a:prstGeom prst="rect">
              <a:avLst/>
            </a:prstGeom>
          </p:spPr>
        </p:pic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5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45484" y="5535002"/>
              <a:ext cx="655208" cy="807657"/>
            </a:xfrm>
            <a:prstGeom prst="rect">
              <a:avLst/>
            </a:prstGeom>
          </p:spPr>
        </p:pic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50452" y="5078502"/>
              <a:ext cx="755008" cy="400939"/>
            </a:xfrm>
            <a:prstGeom prst="rect">
              <a:avLst/>
            </a:prstGeom>
          </p:spPr>
        </p:pic>
        <p:sp>
          <p:nvSpPr>
            <p:cNvPr id="37" name="Rectangle 36"/>
            <p:cNvSpPr/>
            <p:nvPr/>
          </p:nvSpPr>
          <p:spPr>
            <a:xfrm>
              <a:off x="768414" y="5263305"/>
              <a:ext cx="389253" cy="1047559"/>
            </a:xfrm>
            <a:prstGeom prst="rect">
              <a:avLst/>
            </a:prstGeom>
            <a:noFill/>
            <a:ln w="762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 rot="16200000">
              <a:off x="40802" y="5560642"/>
              <a:ext cx="10438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Person1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325905" y="3331140"/>
            <a:ext cx="1710398" cy="1496819"/>
            <a:chOff x="4720169" y="3246095"/>
            <a:chExt cx="1710398" cy="1496819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 rotWithShape="1"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720169" y="3246095"/>
              <a:ext cx="1305378" cy="731521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 rotWithShape="1"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855176" y="3501194"/>
              <a:ext cx="1305378" cy="731521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 rotWithShape="1"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90183" y="3756293"/>
              <a:ext cx="1305378" cy="731521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 rotWithShape="1"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125189" y="4011393"/>
              <a:ext cx="1305378" cy="7315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900526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027ED68-219C-9C43-962A-F35675B0E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 This Week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B9A94F7-30A7-684B-9162-736346A8F9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251100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1C9823-97A9-F445-9E94-7064E9C55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 for the Week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84CBDF-2B95-B24A-9F25-26A522F843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886955" cy="4711700"/>
          </a:xfrm>
        </p:spPr>
        <p:txBody>
          <a:bodyPr>
            <a:normAutofit lnSpcReduction="10000"/>
          </a:bodyPr>
          <a:lstStyle/>
          <a:p>
            <a:r>
              <a:rPr lang="en-US" dirty="0">
                <a:hlinkClick r:id="rId2"/>
              </a:rPr>
              <a:t>Pretzel: Opening the Black Box of Machine Learning Prediction Serving Systems</a:t>
            </a:r>
            <a:r>
              <a:rPr lang="en-US" dirty="0"/>
              <a:t> </a:t>
            </a:r>
            <a:r>
              <a:rPr lang="en-US" sz="2000" dirty="0"/>
              <a:t>(OSDI’18)</a:t>
            </a:r>
          </a:p>
          <a:p>
            <a:pPr lvl="1"/>
            <a:r>
              <a:rPr lang="en-US" dirty="0"/>
              <a:t>Optimizing prediction serving pipeline using compiler and database system techniques </a:t>
            </a:r>
            <a:endParaRPr lang="en-US" sz="2800" dirty="0"/>
          </a:p>
          <a:p>
            <a:r>
              <a:rPr lang="en-US" dirty="0">
                <a:hlinkClick r:id="rId3"/>
              </a:rPr>
              <a:t>InferLine: ML Inference Pipeline Composition Framework</a:t>
            </a:r>
            <a:r>
              <a:rPr lang="en-US" dirty="0"/>
              <a:t> </a:t>
            </a:r>
            <a:r>
              <a:rPr lang="en-US" sz="2000" dirty="0"/>
              <a:t>(pre-print)</a:t>
            </a:r>
          </a:p>
          <a:p>
            <a:pPr lvl="1"/>
            <a:r>
              <a:rPr lang="en-US" dirty="0"/>
              <a:t>Optimizing prediction serving pipeline configurations for deep learning on heterogenous hardware </a:t>
            </a:r>
          </a:p>
          <a:p>
            <a:r>
              <a:rPr lang="en-US" dirty="0">
                <a:hlinkClick r:id="rId4"/>
              </a:rPr>
              <a:t>Focus: Querying Large Video Datasets with Low Latency and Low Cost</a:t>
            </a:r>
            <a:r>
              <a:rPr lang="en-US" dirty="0"/>
              <a:t> </a:t>
            </a:r>
            <a:r>
              <a:rPr lang="en-US" sz="2000" dirty="0"/>
              <a:t>(OSDI’18)</a:t>
            </a:r>
          </a:p>
          <a:p>
            <a:pPr lvl="1"/>
            <a:r>
              <a:rPr lang="en-US" dirty="0"/>
              <a:t>Enabling real-time queries on video data with offline pre-processing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9223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3A7B19-5BF5-5142-8FA5-D0DE61A99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762" y="328989"/>
            <a:ext cx="7654001" cy="1325563"/>
          </a:xfrm>
        </p:spPr>
        <p:txBody>
          <a:bodyPr>
            <a:noAutofit/>
          </a:bodyPr>
          <a:lstStyle/>
          <a:p>
            <a:r>
              <a:rPr lang="en-US" sz="3600" b="1" dirty="0"/>
              <a:t>Pretzel: </a:t>
            </a:r>
            <a:r>
              <a:rPr lang="en-US" sz="3600" dirty="0"/>
              <a:t>Opening the Black Box of Machine Learning Prediction Serving Systems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0CE0F5-52AA-104E-9D12-4BB9F9261A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0762" y="2027359"/>
            <a:ext cx="10793038" cy="6581997"/>
          </a:xfrm>
        </p:spPr>
        <p:txBody>
          <a:bodyPr>
            <a:normAutofit/>
          </a:bodyPr>
          <a:lstStyle/>
          <a:p>
            <a:r>
              <a:rPr lang="en-US" dirty="0"/>
              <a:t>Addresses a range of </a:t>
            </a:r>
            <a:r>
              <a:rPr lang="en-US" b="1" dirty="0"/>
              <a:t>practical issues:</a:t>
            </a:r>
          </a:p>
          <a:p>
            <a:pPr lvl="1"/>
            <a:r>
              <a:rPr lang="en-US" dirty="0"/>
              <a:t>Dealing with infrequently used models</a:t>
            </a:r>
          </a:p>
          <a:p>
            <a:pPr lvl="2"/>
            <a:r>
              <a:rPr lang="en-US" dirty="0"/>
              <a:t>Need to </a:t>
            </a:r>
            <a:r>
              <a:rPr lang="en-US" b="1" dirty="0"/>
              <a:t>“page-out”</a:t>
            </a:r>
            <a:r>
              <a:rPr lang="en-US" dirty="0"/>
              <a:t> infrequently used models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b="1" dirty="0">
                <a:sym typeface="Wingdings" pitchFamily="2" charset="2"/>
              </a:rPr>
              <a:t>Cold starts</a:t>
            </a:r>
            <a:endParaRPr lang="en-US" b="1" dirty="0"/>
          </a:p>
          <a:p>
            <a:pPr lvl="2"/>
            <a:r>
              <a:rPr lang="en-US" dirty="0"/>
              <a:t>Need to </a:t>
            </a:r>
            <a:r>
              <a:rPr lang="en-US" b="1" dirty="0"/>
              <a:t>pack</a:t>
            </a:r>
            <a:r>
              <a:rPr lang="en-US" dirty="0"/>
              <a:t> many models in same machine</a:t>
            </a:r>
          </a:p>
          <a:p>
            <a:pPr lvl="1"/>
            <a:r>
              <a:rPr lang="en-US" b="1" dirty="0"/>
              <a:t>Sharing model stages</a:t>
            </a:r>
            <a:r>
              <a:rPr lang="en-US" dirty="0"/>
              <a:t> across prediction pipelines</a:t>
            </a:r>
          </a:p>
          <a:p>
            <a:pPr lvl="2"/>
            <a:r>
              <a:rPr lang="en-US" dirty="0"/>
              <a:t>Eliminate </a:t>
            </a:r>
            <a:r>
              <a:rPr lang="en-US" b="1" dirty="0"/>
              <a:t>redundant computation</a:t>
            </a:r>
            <a:r>
              <a:rPr lang="en-US" dirty="0"/>
              <a:t> and </a:t>
            </a:r>
            <a:r>
              <a:rPr lang="en-US" b="1" dirty="0"/>
              <a:t>memory requirements</a:t>
            </a:r>
          </a:p>
          <a:p>
            <a:pPr lvl="1"/>
            <a:r>
              <a:rPr lang="en-US" dirty="0"/>
              <a:t>Pushing </a:t>
            </a:r>
            <a:r>
              <a:rPr lang="en-US" b="1" dirty="0"/>
              <a:t>computation (reuse)</a:t>
            </a:r>
            <a:r>
              <a:rPr lang="en-US" dirty="0"/>
              <a:t> through feature concatenation</a:t>
            </a:r>
          </a:p>
          <a:p>
            <a:pPr lvl="1"/>
            <a:r>
              <a:rPr lang="en-US" dirty="0"/>
              <a:t>Generating efficient </a:t>
            </a:r>
            <a:r>
              <a:rPr lang="en-US" b="1" dirty="0"/>
              <a:t>binary executables</a:t>
            </a:r>
            <a:r>
              <a:rPr lang="en-US" dirty="0"/>
              <a:t> from high-level DSLs</a:t>
            </a:r>
          </a:p>
          <a:p>
            <a:r>
              <a:rPr lang="en-US" b="1" dirty="0"/>
              <a:t>Setting:</a:t>
            </a:r>
            <a:r>
              <a:rPr lang="en-US" dirty="0"/>
              <a:t> Focused on </a:t>
            </a:r>
            <a:r>
              <a:rPr lang="en-US" b="1" dirty="0"/>
              <a:t>non-deep learning </a:t>
            </a:r>
            <a:r>
              <a:rPr lang="en-US" dirty="0"/>
              <a:t>pipelines </a:t>
            </a:r>
          </a:p>
          <a:p>
            <a:pPr lvl="1"/>
            <a:r>
              <a:rPr lang="en-US" dirty="0"/>
              <a:t>CPU Intensive</a:t>
            </a:r>
          </a:p>
          <a:p>
            <a:pPr lvl="1"/>
            <a:r>
              <a:rPr lang="en-US" dirty="0" err="1"/>
              <a:t>ML.Net</a:t>
            </a:r>
            <a:r>
              <a:rPr lang="en-US" dirty="0"/>
              <a:t> Infrastructure and production workloads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805383-25EC-BB42-93EC-DD42F9F6B6D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22198" y="0"/>
            <a:ext cx="3778106" cy="2551061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61AB152-2BA7-934A-96C4-9FF7775CCB98}"/>
              </a:ext>
            </a:extLst>
          </p:cNvPr>
          <p:cNvSpPr txBox="1">
            <a:spLocks/>
          </p:cNvSpPr>
          <p:nvPr/>
        </p:nvSpPr>
        <p:spPr>
          <a:xfrm>
            <a:off x="560762" y="6858000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42913" algn="l" defTabSz="914377" rtl="0" eaLnBrk="1" latinLnBrk="0" hangingPunct="1">
              <a:lnSpc>
                <a:spcPct val="90000"/>
              </a:lnSpc>
              <a:spcBef>
                <a:spcPts val="2200"/>
              </a:spcBef>
              <a:buClr>
                <a:schemeClr val="tx1"/>
              </a:buClr>
              <a:buSzPct val="100000"/>
              <a:buFont typeface="Wingdings" charset="2"/>
              <a:buChar char="Ø"/>
              <a:defRPr sz="2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1pPr>
            <a:lvl2pPr marL="914400" indent="-45720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4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2pPr>
            <a:lvl3pPr marL="1373188" indent="-3111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0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3pPr>
            <a:lvl4pPr marL="1830388" indent="-236538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4pPr>
            <a:lvl5pPr marL="2287588" indent="-2349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Big Idea:</a:t>
            </a:r>
            <a:r>
              <a:rPr lang="en-US" dirty="0"/>
              <a:t> Leverage visibility into pipeline achieved by high-level pipeline DSL to optimize execution across pipelines and stages within a pipeline</a:t>
            </a:r>
          </a:p>
          <a:p>
            <a:r>
              <a:rPr lang="en-US" b="1" dirty="0"/>
              <a:t>What to look for in reading</a:t>
            </a:r>
          </a:p>
          <a:p>
            <a:pPr lvl="1"/>
            <a:r>
              <a:rPr lang="en-US" dirty="0"/>
              <a:t>Motivations driven by real-world </a:t>
            </a:r>
            <a:r>
              <a:rPr lang="en-US" b="1" dirty="0"/>
              <a:t>workload profiling</a:t>
            </a:r>
          </a:p>
          <a:p>
            <a:pPr lvl="1"/>
            <a:r>
              <a:rPr lang="en-US" dirty="0"/>
              <a:t>Combination of </a:t>
            </a:r>
            <a:r>
              <a:rPr lang="en-US" b="1" dirty="0"/>
              <a:t>offline</a:t>
            </a:r>
            <a:r>
              <a:rPr lang="en-US" dirty="0"/>
              <a:t> and </a:t>
            </a:r>
            <a:r>
              <a:rPr lang="en-US" b="1" dirty="0"/>
              <a:t>online</a:t>
            </a:r>
            <a:r>
              <a:rPr lang="en-US" dirty="0"/>
              <a:t> optimization</a:t>
            </a:r>
          </a:p>
          <a:p>
            <a:pPr lvl="1"/>
            <a:r>
              <a:rPr lang="en-US" dirty="0"/>
              <a:t>Decomposition of problem into </a:t>
            </a:r>
            <a:r>
              <a:rPr lang="en-US" b="1" dirty="0"/>
              <a:t>logical</a:t>
            </a:r>
            <a:r>
              <a:rPr lang="en-US" dirty="0"/>
              <a:t> and physical plans and </a:t>
            </a:r>
            <a:r>
              <a:rPr lang="en-US" b="1" dirty="0"/>
              <a:t>runtime scheduling</a:t>
            </a:r>
          </a:p>
        </p:txBody>
      </p:sp>
    </p:spTree>
    <p:extLst>
      <p:ext uri="{BB962C8B-B14F-4D97-AF65-F5344CB8AC3E}">
        <p14:creationId xmlns:p14="http://schemas.microsoft.com/office/powerpoint/2010/main" val="2352648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3A7B19-5BF5-5142-8FA5-D0DE61A99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762" y="-3260031"/>
            <a:ext cx="7654001" cy="1325563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Pretzel: </a:t>
            </a:r>
            <a:r>
              <a:rPr lang="en-US" dirty="0"/>
              <a:t>Opening the Black Box of Machine Learning Prediction Serving Systems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0CE0F5-52AA-104E-9D12-4BB9F9261A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0762" y="-1561661"/>
            <a:ext cx="10793038" cy="6581997"/>
          </a:xfrm>
        </p:spPr>
        <p:txBody>
          <a:bodyPr>
            <a:normAutofit/>
          </a:bodyPr>
          <a:lstStyle/>
          <a:p>
            <a:r>
              <a:rPr lang="en-US" dirty="0"/>
              <a:t>Addresses a range of </a:t>
            </a:r>
            <a:r>
              <a:rPr lang="en-US" b="1" dirty="0"/>
              <a:t>practical issues:</a:t>
            </a:r>
          </a:p>
          <a:p>
            <a:pPr lvl="1"/>
            <a:r>
              <a:rPr lang="en-US" dirty="0"/>
              <a:t>Dealing with infrequently used models</a:t>
            </a:r>
          </a:p>
          <a:p>
            <a:pPr lvl="2"/>
            <a:r>
              <a:rPr lang="en-US" dirty="0"/>
              <a:t>Need to </a:t>
            </a:r>
            <a:r>
              <a:rPr lang="en-US" b="1" dirty="0"/>
              <a:t>“page-out”</a:t>
            </a:r>
            <a:r>
              <a:rPr lang="en-US" dirty="0"/>
              <a:t> infrequently used models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b="1" dirty="0">
                <a:sym typeface="Wingdings" pitchFamily="2" charset="2"/>
              </a:rPr>
              <a:t>Cold starts</a:t>
            </a:r>
            <a:endParaRPr lang="en-US" b="1" dirty="0"/>
          </a:p>
          <a:p>
            <a:pPr lvl="2"/>
            <a:r>
              <a:rPr lang="en-US" dirty="0"/>
              <a:t>Need to </a:t>
            </a:r>
            <a:r>
              <a:rPr lang="en-US" b="1" dirty="0"/>
              <a:t>pack</a:t>
            </a:r>
            <a:r>
              <a:rPr lang="en-US" dirty="0"/>
              <a:t> many models in same machine</a:t>
            </a:r>
          </a:p>
          <a:p>
            <a:pPr lvl="1"/>
            <a:r>
              <a:rPr lang="en-US" b="1" dirty="0"/>
              <a:t>Sharing model stages</a:t>
            </a:r>
            <a:r>
              <a:rPr lang="en-US" dirty="0"/>
              <a:t> across prediction pipelines</a:t>
            </a:r>
          </a:p>
          <a:p>
            <a:pPr lvl="2"/>
            <a:r>
              <a:rPr lang="en-US" dirty="0"/>
              <a:t>Eliminate </a:t>
            </a:r>
            <a:r>
              <a:rPr lang="en-US" b="1" dirty="0"/>
              <a:t>redundant computation</a:t>
            </a:r>
            <a:r>
              <a:rPr lang="en-US" dirty="0"/>
              <a:t> and </a:t>
            </a:r>
            <a:r>
              <a:rPr lang="en-US" b="1" dirty="0"/>
              <a:t>memory requirements</a:t>
            </a:r>
          </a:p>
          <a:p>
            <a:pPr lvl="1"/>
            <a:r>
              <a:rPr lang="en-US" dirty="0"/>
              <a:t>Pushing </a:t>
            </a:r>
            <a:r>
              <a:rPr lang="en-US" b="1" dirty="0"/>
              <a:t>computation (reuse)</a:t>
            </a:r>
            <a:r>
              <a:rPr lang="en-US" dirty="0"/>
              <a:t> through feature concatenation</a:t>
            </a:r>
          </a:p>
          <a:p>
            <a:pPr lvl="1"/>
            <a:r>
              <a:rPr lang="en-US" dirty="0"/>
              <a:t>Generating efficient </a:t>
            </a:r>
            <a:r>
              <a:rPr lang="en-US" b="1" dirty="0"/>
              <a:t>binary executables</a:t>
            </a:r>
            <a:r>
              <a:rPr lang="en-US" dirty="0"/>
              <a:t> from high-level DSLs</a:t>
            </a:r>
          </a:p>
          <a:p>
            <a:r>
              <a:rPr lang="en-US" b="1" dirty="0"/>
              <a:t>Setting:</a:t>
            </a:r>
            <a:r>
              <a:rPr lang="en-US" dirty="0"/>
              <a:t> Focused on </a:t>
            </a:r>
            <a:r>
              <a:rPr lang="en-US" b="1" dirty="0"/>
              <a:t>non-deep learning </a:t>
            </a:r>
            <a:r>
              <a:rPr lang="en-US" dirty="0"/>
              <a:t>pipelines </a:t>
            </a:r>
          </a:p>
          <a:p>
            <a:pPr lvl="1"/>
            <a:r>
              <a:rPr lang="en-US" dirty="0"/>
              <a:t>CPU Intensive</a:t>
            </a:r>
          </a:p>
          <a:p>
            <a:pPr lvl="1"/>
            <a:r>
              <a:rPr lang="en-US" dirty="0" err="1"/>
              <a:t>ML.Net</a:t>
            </a:r>
            <a:r>
              <a:rPr lang="en-US" dirty="0"/>
              <a:t> Infrastructure and production workloads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805383-25EC-BB42-93EC-DD42F9F6B6D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22198" y="-3589020"/>
            <a:ext cx="3778106" cy="2551061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61AB152-2BA7-934A-96C4-9FF7775CCB98}"/>
              </a:ext>
            </a:extLst>
          </p:cNvPr>
          <p:cNvSpPr txBox="1">
            <a:spLocks/>
          </p:cNvSpPr>
          <p:nvPr/>
        </p:nvSpPr>
        <p:spPr>
          <a:xfrm>
            <a:off x="560762" y="3268980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42913" algn="l" defTabSz="914377" rtl="0" eaLnBrk="1" latinLnBrk="0" hangingPunct="1">
              <a:lnSpc>
                <a:spcPct val="90000"/>
              </a:lnSpc>
              <a:spcBef>
                <a:spcPts val="2200"/>
              </a:spcBef>
              <a:buClr>
                <a:schemeClr val="tx1"/>
              </a:buClr>
              <a:buSzPct val="100000"/>
              <a:buFont typeface="Wingdings" charset="2"/>
              <a:buChar char="Ø"/>
              <a:defRPr sz="2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1pPr>
            <a:lvl2pPr marL="914400" indent="-45720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4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2pPr>
            <a:lvl3pPr marL="1373188" indent="-3111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0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3pPr>
            <a:lvl4pPr marL="1830388" indent="-236538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4pPr>
            <a:lvl5pPr marL="2287588" indent="-2349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Big Idea:</a:t>
            </a:r>
            <a:r>
              <a:rPr lang="en-US" dirty="0"/>
              <a:t> Leverage visibility into pipeline achieved by high-level pipeline DSL to optimize execution across pipelines and stages within a pipeline</a:t>
            </a:r>
          </a:p>
          <a:p>
            <a:r>
              <a:rPr lang="en-US" b="1" dirty="0"/>
              <a:t>What to look for in reading</a:t>
            </a:r>
          </a:p>
          <a:p>
            <a:pPr lvl="1"/>
            <a:r>
              <a:rPr lang="en-US" dirty="0"/>
              <a:t>Motivations driven by real-world </a:t>
            </a:r>
            <a:r>
              <a:rPr lang="en-US" b="1" dirty="0"/>
              <a:t>workload profiling</a:t>
            </a:r>
          </a:p>
          <a:p>
            <a:pPr lvl="1"/>
            <a:r>
              <a:rPr lang="en-US" dirty="0"/>
              <a:t>Combination of </a:t>
            </a:r>
            <a:r>
              <a:rPr lang="en-US" b="1" dirty="0"/>
              <a:t>offline</a:t>
            </a:r>
            <a:r>
              <a:rPr lang="en-US" dirty="0"/>
              <a:t> and </a:t>
            </a:r>
            <a:r>
              <a:rPr lang="en-US" b="1" dirty="0"/>
              <a:t>online</a:t>
            </a:r>
            <a:r>
              <a:rPr lang="en-US" dirty="0"/>
              <a:t> optimization</a:t>
            </a:r>
          </a:p>
          <a:p>
            <a:pPr lvl="1"/>
            <a:r>
              <a:rPr lang="en-US" dirty="0"/>
              <a:t>Decomposition of problem into </a:t>
            </a:r>
            <a:r>
              <a:rPr lang="en-US" b="1" dirty="0"/>
              <a:t>logical</a:t>
            </a:r>
            <a:r>
              <a:rPr lang="en-US" dirty="0"/>
              <a:t> and physical plans and </a:t>
            </a:r>
            <a:r>
              <a:rPr lang="en-US" b="1" dirty="0"/>
              <a:t>runtime scheduling</a:t>
            </a:r>
          </a:p>
        </p:txBody>
      </p:sp>
    </p:spTree>
    <p:extLst>
      <p:ext uri="{BB962C8B-B14F-4D97-AF65-F5344CB8AC3E}">
        <p14:creationId xmlns:p14="http://schemas.microsoft.com/office/powerpoint/2010/main" val="11668954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 bldLvl="2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3A7B19-5BF5-5142-8FA5-D0DE61A99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762" y="328989"/>
            <a:ext cx="7654001" cy="1325563"/>
          </a:xfrm>
        </p:spPr>
        <p:txBody>
          <a:bodyPr>
            <a:noAutofit/>
          </a:bodyPr>
          <a:lstStyle/>
          <a:p>
            <a:r>
              <a:rPr lang="en-US" sz="3600" b="1" dirty="0" err="1"/>
              <a:t>InferLine</a:t>
            </a:r>
            <a:r>
              <a:rPr lang="en-US" sz="3600" b="1" dirty="0"/>
              <a:t>:</a:t>
            </a:r>
            <a:r>
              <a:rPr lang="en-US" sz="3600" dirty="0"/>
              <a:t> Prediction Pipeline Provisioning and Management for Tight Latency Objectives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0CE0F5-52AA-104E-9D12-4BB9F9261A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0762" y="2137410"/>
            <a:ext cx="11375206" cy="6471946"/>
          </a:xfrm>
        </p:spPr>
        <p:txBody>
          <a:bodyPr>
            <a:normAutofit/>
          </a:bodyPr>
          <a:lstStyle/>
          <a:p>
            <a:r>
              <a:rPr lang="en-US" b="1" dirty="0"/>
              <a:t>Context:</a:t>
            </a:r>
            <a:r>
              <a:rPr lang="en-US" dirty="0"/>
              <a:t> This is a pre-print paper from </a:t>
            </a:r>
            <a:r>
              <a:rPr lang="en-US" b="1" dirty="0"/>
              <a:t>my group</a:t>
            </a:r>
          </a:p>
          <a:p>
            <a:pPr lvl="1"/>
            <a:r>
              <a:rPr lang="en-US" dirty="0"/>
              <a:t>Submitted OSDI’18 and SOSP’19 </a:t>
            </a:r>
            <a:r>
              <a:rPr lang="en-US" dirty="0">
                <a:sym typeface="Wingdings" pitchFamily="2" charset="2"/>
              </a:rPr>
              <a:t> rejected  </a:t>
            </a:r>
          </a:p>
          <a:p>
            <a:pPr lvl="1"/>
            <a:r>
              <a:rPr lang="en-US" dirty="0">
                <a:sym typeface="Wingdings" pitchFamily="2" charset="2"/>
              </a:rPr>
              <a:t>Issues with presentation and contributions</a:t>
            </a:r>
            <a:endParaRPr lang="en-US" dirty="0"/>
          </a:p>
          <a:p>
            <a:pPr lvl="1"/>
            <a:r>
              <a:rPr lang="en-US" dirty="0"/>
              <a:t>How can we review a professor’s paper?</a:t>
            </a:r>
          </a:p>
          <a:p>
            <a:pPr lvl="2"/>
            <a:r>
              <a:rPr lang="en-US" dirty="0"/>
              <a:t>Your honest feedback is very helpful! </a:t>
            </a:r>
            <a:endParaRPr lang="en-US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Why choose this paper?</a:t>
            </a:r>
          </a:p>
          <a:p>
            <a:pPr lvl="1"/>
            <a:r>
              <a:rPr lang="en-US" dirty="0">
                <a:sym typeface="Wingdings" pitchFamily="2" charset="2"/>
              </a:rPr>
              <a:t>Discusses a range of challenges in </a:t>
            </a:r>
            <a:r>
              <a:rPr lang="en-US" b="1" dirty="0">
                <a:sym typeface="Wingdings" pitchFamily="2" charset="2"/>
              </a:rPr>
              <a:t>black-box pipeline</a:t>
            </a:r>
            <a:r>
              <a:rPr lang="en-US" dirty="0">
                <a:sym typeface="Wingdings" pitchFamily="2" charset="2"/>
              </a:rPr>
              <a:t> management</a:t>
            </a:r>
          </a:p>
          <a:p>
            <a:pPr lvl="1"/>
            <a:r>
              <a:rPr lang="en-US" dirty="0">
                <a:sym typeface="Wingdings" pitchFamily="2" charset="2"/>
              </a:rPr>
              <a:t>Presents interesting </a:t>
            </a:r>
            <a:r>
              <a:rPr lang="en-US" b="1" dirty="0">
                <a:sym typeface="Wingdings" pitchFamily="2" charset="2"/>
              </a:rPr>
              <a:t>configuration space</a:t>
            </a:r>
          </a:p>
          <a:p>
            <a:pPr lvl="1"/>
            <a:r>
              <a:rPr lang="en-US" b="1" dirty="0">
                <a:sym typeface="Wingdings" pitchFamily="2" charset="2"/>
              </a:rPr>
              <a:t>We need feedback! </a:t>
            </a:r>
            <a:r>
              <a:rPr lang="en-US" i="1" dirty="0">
                <a:sym typeface="Wingdings" pitchFamily="2" charset="2"/>
              </a:rPr>
              <a:t>(It is ok to be negative.)</a:t>
            </a:r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1E31D8-1030-BF48-BA97-5E25FD76C1E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72400" y="81658"/>
            <a:ext cx="4419600" cy="2151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684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B1E31D8-1030-BF48-BA97-5E25FD76C1E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72400" y="81658"/>
            <a:ext cx="4419600" cy="21515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53A7B19-5BF5-5142-8FA5-D0DE61A99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762" y="328989"/>
            <a:ext cx="7654001" cy="1325563"/>
          </a:xfrm>
        </p:spPr>
        <p:txBody>
          <a:bodyPr>
            <a:noAutofit/>
          </a:bodyPr>
          <a:lstStyle/>
          <a:p>
            <a:r>
              <a:rPr lang="en-US" sz="3600" b="1" dirty="0" err="1"/>
              <a:t>InferLine</a:t>
            </a:r>
            <a:r>
              <a:rPr lang="en-US" sz="3600" b="1" dirty="0"/>
              <a:t>:</a:t>
            </a:r>
            <a:r>
              <a:rPr lang="en-US" sz="3600" dirty="0"/>
              <a:t> Prediction Pipeline Provisioning and Management for Tight Latency Objectives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0CE0F5-52AA-104E-9D12-4BB9F9261A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0762" y="2137410"/>
            <a:ext cx="11375206" cy="6471946"/>
          </a:xfrm>
        </p:spPr>
        <p:txBody>
          <a:bodyPr>
            <a:normAutofit/>
          </a:bodyPr>
          <a:lstStyle/>
          <a:p>
            <a:r>
              <a:rPr lang="en-US" b="1" dirty="0"/>
              <a:t>Big Idea: </a:t>
            </a:r>
            <a:r>
              <a:rPr lang="en-US" dirty="0"/>
              <a:t>Optimally configure per-model parameters in a prediction pipeline to achieve probabilistically bounded tail latency at minimal cost.</a:t>
            </a:r>
          </a:p>
          <a:p>
            <a:pPr marL="457200" lvl="1" indent="0">
              <a:buNone/>
            </a:pPr>
            <a:endParaRPr lang="en-US" b="1" dirty="0"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890332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Picture 283">
            <a:extLst>
              <a:ext uri="{FF2B5EF4-FFF2-40B4-BE49-F238E27FC236}">
                <a16:creationId xmlns:a16="http://schemas.microsoft.com/office/drawing/2014/main" id="{4183320B-3967-7246-A751-6C4FADB6BB7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73384" y="4351550"/>
            <a:ext cx="2874456" cy="13255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F5354D-773C-9043-A361-4138A9C62E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393" y="-96479"/>
            <a:ext cx="10801350" cy="1325563"/>
          </a:xfrm>
        </p:spPr>
        <p:txBody>
          <a:bodyPr/>
          <a:lstStyle/>
          <a:p>
            <a:r>
              <a:rPr lang="en-US" dirty="0"/>
              <a:t>Technical Ideas in the </a:t>
            </a:r>
            <a:r>
              <a:rPr lang="en-US" dirty="0" err="1"/>
              <a:t>InferLine</a:t>
            </a:r>
            <a:r>
              <a:rPr lang="en-US" dirty="0"/>
              <a:t> Project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4CB284-5411-BD4B-9614-47A38E062333}"/>
              </a:ext>
            </a:extLst>
          </p:cNvPr>
          <p:cNvSpPr txBox="1"/>
          <p:nvPr/>
        </p:nvSpPr>
        <p:spPr>
          <a:xfrm>
            <a:off x="254104" y="1107803"/>
            <a:ext cx="3712876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Arrival Process Characterization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168DBAF-B4EC-1E45-9932-801C542659F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3782622"/>
            <a:ext cx="5638800" cy="286322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ABD2EF1-C0B8-514A-8C5B-81198D5AE61C}"/>
              </a:ext>
            </a:extLst>
          </p:cNvPr>
          <p:cNvSpPr txBox="1"/>
          <p:nvPr/>
        </p:nvSpPr>
        <p:spPr>
          <a:xfrm>
            <a:off x="254104" y="3413290"/>
            <a:ext cx="2869696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Individual Model Profiles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04A9245-EFCB-C049-896E-334F3C7BB0C3}"/>
              </a:ext>
            </a:extLst>
          </p:cNvPr>
          <p:cNvGrpSpPr/>
          <p:nvPr/>
        </p:nvGrpSpPr>
        <p:grpSpPr>
          <a:xfrm>
            <a:off x="457200" y="1564650"/>
            <a:ext cx="4779705" cy="1656194"/>
            <a:chOff x="457200" y="1477135"/>
            <a:chExt cx="4779705" cy="1656194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C83BC4B-0FE1-9E41-863C-956D20ACFBA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123800" y="1655873"/>
              <a:ext cx="2113105" cy="1477456"/>
            </a:xfrm>
            <a:prstGeom prst="rect">
              <a:avLst/>
            </a:prstGeom>
          </p:spPr>
        </p:pic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C8189048-0F82-5746-915A-D21862417D79}"/>
                </a:ext>
              </a:extLst>
            </p:cNvPr>
            <p:cNvGrpSpPr/>
            <p:nvPr/>
          </p:nvGrpSpPr>
          <p:grpSpPr>
            <a:xfrm>
              <a:off x="457200" y="1477135"/>
              <a:ext cx="2639649" cy="1477457"/>
              <a:chOff x="5159662" y="2154810"/>
              <a:chExt cx="4121903" cy="2307100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181DF7C2-96E2-D941-BB4A-AA6198EC163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r="42042" b="46095"/>
              <a:stretch/>
            </p:blipFill>
            <p:spPr>
              <a:xfrm>
                <a:off x="5159662" y="2154810"/>
                <a:ext cx="4121903" cy="2307100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72060134-67C8-554A-AC16-36D706ACF10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51162" t="29628" r="42010" b="59784"/>
              <a:stretch/>
            </p:blipFill>
            <p:spPr>
              <a:xfrm>
                <a:off x="8796041" y="2668318"/>
                <a:ext cx="485523" cy="453155"/>
              </a:xfrm>
              <a:prstGeom prst="rect">
                <a:avLst/>
              </a:prstGeom>
            </p:spPr>
          </p:pic>
        </p:grpSp>
      </p:grpSp>
      <p:sp>
        <p:nvSpPr>
          <p:cNvPr id="149" name="TextBox 148">
            <a:extLst>
              <a:ext uri="{FF2B5EF4-FFF2-40B4-BE49-F238E27FC236}">
                <a16:creationId xmlns:a16="http://schemas.microsoft.com/office/drawing/2014/main" id="{177BE228-6282-4B42-8B63-A86768896FAB}"/>
              </a:ext>
            </a:extLst>
          </p:cNvPr>
          <p:cNvSpPr txBox="1"/>
          <p:nvPr/>
        </p:nvSpPr>
        <p:spPr>
          <a:xfrm>
            <a:off x="6191577" y="1107803"/>
            <a:ext cx="4750018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Discrete Event Continuous Time Simulator</a:t>
            </a:r>
          </a:p>
        </p:txBody>
      </p: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5440ED0D-EEAD-EA40-AE42-F9E4E1C534FF}"/>
              </a:ext>
            </a:extLst>
          </p:cNvPr>
          <p:cNvGrpSpPr/>
          <p:nvPr/>
        </p:nvGrpSpPr>
        <p:grpSpPr>
          <a:xfrm>
            <a:off x="6551807" y="1725021"/>
            <a:ext cx="3482645" cy="1477456"/>
            <a:chOff x="6460802" y="1758323"/>
            <a:chExt cx="4991984" cy="2117768"/>
          </a:xfrm>
        </p:grpSpPr>
        <p:grpSp>
          <p:nvGrpSpPr>
            <p:cNvPr id="148" name="Group 147">
              <a:extLst>
                <a:ext uri="{FF2B5EF4-FFF2-40B4-BE49-F238E27FC236}">
                  <a16:creationId xmlns:a16="http://schemas.microsoft.com/office/drawing/2014/main" id="{4D796851-800F-F246-BBA1-D88DC7FEC1AC}"/>
                </a:ext>
              </a:extLst>
            </p:cNvPr>
            <p:cNvGrpSpPr/>
            <p:nvPr/>
          </p:nvGrpSpPr>
          <p:grpSpPr>
            <a:xfrm>
              <a:off x="6460802" y="1758323"/>
              <a:ext cx="4991984" cy="1550037"/>
              <a:chOff x="6295702" y="1388285"/>
              <a:chExt cx="4991984" cy="1550037"/>
            </a:xfrm>
          </p:grpSpPr>
          <p:sp>
            <p:nvSpPr>
              <p:cNvPr id="71" name="Rounded Rectangle 70">
                <a:extLst>
                  <a:ext uri="{FF2B5EF4-FFF2-40B4-BE49-F238E27FC236}">
                    <a16:creationId xmlns:a16="http://schemas.microsoft.com/office/drawing/2014/main" id="{23C866E2-C775-6641-A315-41D54C10ECB4}"/>
                  </a:ext>
                </a:extLst>
              </p:cNvPr>
              <p:cNvSpPr/>
              <p:nvPr/>
            </p:nvSpPr>
            <p:spPr>
              <a:xfrm>
                <a:off x="6295702" y="1477135"/>
                <a:ext cx="1359582" cy="1304165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ounded Rectangle 69">
                <a:extLst>
                  <a:ext uri="{FF2B5EF4-FFF2-40B4-BE49-F238E27FC236}">
                    <a16:creationId xmlns:a16="http://schemas.microsoft.com/office/drawing/2014/main" id="{B320C608-650C-A94C-91BD-38503E9D2E50}"/>
                  </a:ext>
                </a:extLst>
              </p:cNvPr>
              <p:cNvSpPr/>
              <p:nvPr/>
            </p:nvSpPr>
            <p:spPr>
              <a:xfrm>
                <a:off x="8099679" y="1477135"/>
                <a:ext cx="1359582" cy="1304165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B5A449A9-3A7D-9245-ADD8-E340B4C2306D}"/>
                  </a:ext>
                </a:extLst>
              </p:cNvPr>
              <p:cNvGrpSpPr/>
              <p:nvPr/>
            </p:nvGrpSpPr>
            <p:grpSpPr>
              <a:xfrm>
                <a:off x="6448065" y="1716095"/>
                <a:ext cx="266700" cy="826244"/>
                <a:chOff x="7543800" y="1477134"/>
                <a:chExt cx="596900" cy="826244"/>
              </a:xfrm>
            </p:grpSpPr>
            <p:sp>
              <p:nvSpPr>
                <p:cNvPr id="18" name="Process 17">
                  <a:extLst>
                    <a:ext uri="{FF2B5EF4-FFF2-40B4-BE49-F238E27FC236}">
                      <a16:creationId xmlns:a16="http://schemas.microsoft.com/office/drawing/2014/main" id="{42A864DF-94DC-1E4F-B7E1-9872B97902AC}"/>
                    </a:ext>
                  </a:extLst>
                </p:cNvPr>
                <p:cNvSpPr/>
                <p:nvPr/>
              </p:nvSpPr>
              <p:spPr>
                <a:xfrm>
                  <a:off x="7556500" y="1993900"/>
                  <a:ext cx="584200" cy="309478"/>
                </a:xfrm>
                <a:prstGeom prst="flowChartProcess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0" name="Straight Connector 19">
                  <a:extLst>
                    <a:ext uri="{FF2B5EF4-FFF2-40B4-BE49-F238E27FC236}">
                      <a16:creationId xmlns:a16="http://schemas.microsoft.com/office/drawing/2014/main" id="{4F19C9D8-26F0-614C-88A4-6694A2708465}"/>
                    </a:ext>
                  </a:extLst>
                </p:cNvPr>
                <p:cNvCxnSpPr/>
                <p:nvPr/>
              </p:nvCxnSpPr>
              <p:spPr>
                <a:xfrm flipV="1">
                  <a:off x="7543800" y="1477135"/>
                  <a:ext cx="0" cy="826243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Straight Connector 20">
                  <a:extLst>
                    <a:ext uri="{FF2B5EF4-FFF2-40B4-BE49-F238E27FC236}">
                      <a16:creationId xmlns:a16="http://schemas.microsoft.com/office/drawing/2014/main" id="{2687134E-C93F-D148-AA13-2E76592A691D}"/>
                    </a:ext>
                  </a:extLst>
                </p:cNvPr>
                <p:cNvCxnSpPr/>
                <p:nvPr/>
              </p:nvCxnSpPr>
              <p:spPr>
                <a:xfrm flipV="1">
                  <a:off x="8140700" y="1477134"/>
                  <a:ext cx="0" cy="826243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91243FE0-0699-7748-A02B-244C8FA26C36}"/>
                  </a:ext>
                </a:extLst>
              </p:cNvPr>
              <p:cNvGrpSpPr/>
              <p:nvPr/>
            </p:nvGrpSpPr>
            <p:grpSpPr>
              <a:xfrm>
                <a:off x="6820426" y="1911324"/>
                <a:ext cx="753317" cy="435786"/>
                <a:chOff x="4437802" y="2295143"/>
                <a:chExt cx="2565113" cy="1483893"/>
              </a:xfrm>
            </p:grpSpPr>
            <p:cxnSp>
              <p:nvCxnSpPr>
                <p:cNvPr id="24" name="Straight Arrow Connector 23">
                  <a:extLst>
                    <a:ext uri="{FF2B5EF4-FFF2-40B4-BE49-F238E27FC236}">
                      <a16:creationId xmlns:a16="http://schemas.microsoft.com/office/drawing/2014/main" id="{7EC964A9-F2CA-474B-9D67-6C60110FC2D2}"/>
                    </a:ext>
                  </a:extLst>
                </p:cNvPr>
                <p:cNvCxnSpPr/>
                <p:nvPr/>
              </p:nvCxnSpPr>
              <p:spPr>
                <a:xfrm>
                  <a:off x="6221474" y="3037091"/>
                  <a:ext cx="781441" cy="0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</p:cxnSp>
            <p:cxnSp>
              <p:nvCxnSpPr>
                <p:cNvPr id="25" name="Straight Arrow Connector 24">
                  <a:extLst>
                    <a:ext uri="{FF2B5EF4-FFF2-40B4-BE49-F238E27FC236}">
                      <a16:creationId xmlns:a16="http://schemas.microsoft.com/office/drawing/2014/main" id="{2561DFBD-6662-7B46-89DC-039695B0FB92}"/>
                    </a:ext>
                  </a:extLst>
                </p:cNvPr>
                <p:cNvCxnSpPr/>
                <p:nvPr/>
              </p:nvCxnSpPr>
              <p:spPr>
                <a:xfrm>
                  <a:off x="4608575" y="2380530"/>
                  <a:ext cx="1922918" cy="656560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</p:cxnSp>
            <p:cxnSp>
              <p:nvCxnSpPr>
                <p:cNvPr id="26" name="Straight Arrow Connector 25">
                  <a:extLst>
                    <a:ext uri="{FF2B5EF4-FFF2-40B4-BE49-F238E27FC236}">
                      <a16:creationId xmlns:a16="http://schemas.microsoft.com/office/drawing/2014/main" id="{B273DB67-A072-9547-9CA1-4586D1F21446}"/>
                    </a:ext>
                  </a:extLst>
                </p:cNvPr>
                <p:cNvCxnSpPr/>
                <p:nvPr/>
              </p:nvCxnSpPr>
              <p:spPr>
                <a:xfrm>
                  <a:off x="4608575" y="2708810"/>
                  <a:ext cx="1922918" cy="328280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</p:cxnSp>
            <p:cxnSp>
              <p:nvCxnSpPr>
                <p:cNvPr id="27" name="Straight Arrow Connector 26">
                  <a:extLst>
                    <a:ext uri="{FF2B5EF4-FFF2-40B4-BE49-F238E27FC236}">
                      <a16:creationId xmlns:a16="http://schemas.microsoft.com/office/drawing/2014/main" id="{C6B9C556-40BE-8240-8543-F3A87FE54255}"/>
                    </a:ext>
                  </a:extLst>
                </p:cNvPr>
                <p:cNvCxnSpPr/>
                <p:nvPr/>
              </p:nvCxnSpPr>
              <p:spPr>
                <a:xfrm>
                  <a:off x="4608575" y="3037089"/>
                  <a:ext cx="1922918" cy="1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</p:cxnSp>
            <p:cxnSp>
              <p:nvCxnSpPr>
                <p:cNvPr id="28" name="Straight Arrow Connector 27">
                  <a:extLst>
                    <a:ext uri="{FF2B5EF4-FFF2-40B4-BE49-F238E27FC236}">
                      <a16:creationId xmlns:a16="http://schemas.microsoft.com/office/drawing/2014/main" id="{4138A96F-D76B-CD48-8E52-83A810A35C26}"/>
                    </a:ext>
                  </a:extLst>
                </p:cNvPr>
                <p:cNvCxnSpPr/>
                <p:nvPr/>
              </p:nvCxnSpPr>
              <p:spPr>
                <a:xfrm flipV="1">
                  <a:off x="4608575" y="3037090"/>
                  <a:ext cx="1922918" cy="328279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</p:cxnSp>
            <p:cxnSp>
              <p:nvCxnSpPr>
                <p:cNvPr id="29" name="Straight Arrow Connector 28">
                  <a:extLst>
                    <a:ext uri="{FF2B5EF4-FFF2-40B4-BE49-F238E27FC236}">
                      <a16:creationId xmlns:a16="http://schemas.microsoft.com/office/drawing/2014/main" id="{3F5BFC01-580A-7148-9D04-F962125795C7}"/>
                    </a:ext>
                  </a:extLst>
                </p:cNvPr>
                <p:cNvCxnSpPr/>
                <p:nvPr/>
              </p:nvCxnSpPr>
              <p:spPr>
                <a:xfrm flipV="1">
                  <a:off x="4608575" y="3037090"/>
                  <a:ext cx="1922918" cy="656560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</p:cxnSp>
            <p:sp>
              <p:nvSpPr>
                <p:cNvPr id="30" name="Oval 29">
                  <a:extLst>
                    <a:ext uri="{FF2B5EF4-FFF2-40B4-BE49-F238E27FC236}">
                      <a16:creationId xmlns:a16="http://schemas.microsoft.com/office/drawing/2014/main" id="{AFFA0060-6E46-044D-BE9E-D8E4A097866B}"/>
                    </a:ext>
                  </a:extLst>
                </p:cNvPr>
                <p:cNvSpPr/>
                <p:nvPr/>
              </p:nvSpPr>
              <p:spPr>
                <a:xfrm>
                  <a:off x="5121690" y="2390319"/>
                  <a:ext cx="1293541" cy="1293541"/>
                </a:xfrm>
                <a:prstGeom prst="ellipse">
                  <a:avLst/>
                </a:prstGeom>
                <a:solidFill>
                  <a:schemeClr val="bg1"/>
                </a:solidFill>
                <a:ln w="28575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 defTabSz="609570"/>
                  <a:endParaRPr lang="en-US" sz="1600">
                    <a:solidFill>
                      <a:prstClr val="black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grpSp>
              <p:nvGrpSpPr>
                <p:cNvPr id="31" name="Group 30">
                  <a:extLst>
                    <a:ext uri="{FF2B5EF4-FFF2-40B4-BE49-F238E27FC236}">
                      <a16:creationId xmlns:a16="http://schemas.microsoft.com/office/drawing/2014/main" id="{EC5A2279-C957-6149-ADFC-1EB9209674AE}"/>
                    </a:ext>
                  </a:extLst>
                </p:cNvPr>
                <p:cNvGrpSpPr/>
                <p:nvPr/>
              </p:nvGrpSpPr>
              <p:grpSpPr>
                <a:xfrm>
                  <a:off x="4437802" y="2295143"/>
                  <a:ext cx="170773" cy="1483893"/>
                  <a:chOff x="4461603" y="726948"/>
                  <a:chExt cx="228600" cy="1986366"/>
                </a:xfrm>
              </p:grpSpPr>
              <p:sp>
                <p:nvSpPr>
                  <p:cNvPr id="32" name="Oval 31">
                    <a:extLst>
                      <a:ext uri="{FF2B5EF4-FFF2-40B4-BE49-F238E27FC236}">
                        <a16:creationId xmlns:a16="http://schemas.microsoft.com/office/drawing/2014/main" id="{E39CD840-0875-BB48-883F-B444D71372DE}"/>
                      </a:ext>
                    </a:extLst>
                  </p:cNvPr>
                  <p:cNvSpPr/>
                  <p:nvPr/>
                </p:nvSpPr>
                <p:spPr>
                  <a:xfrm>
                    <a:off x="4461603" y="726948"/>
                    <a:ext cx="228600" cy="228600"/>
                  </a:xfrm>
                  <a:prstGeom prst="ellipse">
                    <a:avLst/>
                  </a:prstGeom>
                  <a:ln w="28575"/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09570"/>
                    <a:endParaRPr lang="en-US" sz="1600">
                      <a:solidFill>
                        <a:prstClr val="white"/>
                      </a:solidFill>
                      <a:latin typeface="Helvetica Neue" charset="0"/>
                      <a:ea typeface="Helvetica Neue" charset="0"/>
                      <a:cs typeface="Helvetica Neue" charset="0"/>
                    </a:endParaRPr>
                  </a:p>
                </p:txBody>
              </p:sp>
              <p:sp>
                <p:nvSpPr>
                  <p:cNvPr id="33" name="Oval 32">
                    <a:extLst>
                      <a:ext uri="{FF2B5EF4-FFF2-40B4-BE49-F238E27FC236}">
                        <a16:creationId xmlns:a16="http://schemas.microsoft.com/office/drawing/2014/main" id="{A796B41E-0D17-5342-B4C4-D6E9480B7EDB}"/>
                      </a:ext>
                    </a:extLst>
                  </p:cNvPr>
                  <p:cNvSpPr/>
                  <p:nvPr/>
                </p:nvSpPr>
                <p:spPr>
                  <a:xfrm>
                    <a:off x="4461603" y="1605830"/>
                    <a:ext cx="228600" cy="228600"/>
                  </a:xfrm>
                  <a:prstGeom prst="ellipse">
                    <a:avLst/>
                  </a:prstGeom>
                  <a:ln w="28575"/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09570"/>
                    <a:endParaRPr lang="en-US" sz="1600">
                      <a:solidFill>
                        <a:prstClr val="white"/>
                      </a:solidFill>
                      <a:latin typeface="Helvetica Neue" charset="0"/>
                      <a:ea typeface="Helvetica Neue" charset="0"/>
                      <a:cs typeface="Helvetica Neue" charset="0"/>
                    </a:endParaRPr>
                  </a:p>
                </p:txBody>
              </p:sp>
              <p:sp>
                <p:nvSpPr>
                  <p:cNvPr id="34" name="Oval 33">
                    <a:extLst>
                      <a:ext uri="{FF2B5EF4-FFF2-40B4-BE49-F238E27FC236}">
                        <a16:creationId xmlns:a16="http://schemas.microsoft.com/office/drawing/2014/main" id="{6D2FE8A2-FFFF-414E-9E1C-0A88F4BC8548}"/>
                      </a:ext>
                    </a:extLst>
                  </p:cNvPr>
                  <p:cNvSpPr/>
                  <p:nvPr/>
                </p:nvSpPr>
                <p:spPr>
                  <a:xfrm>
                    <a:off x="4461603" y="2045271"/>
                    <a:ext cx="228600" cy="228600"/>
                  </a:xfrm>
                  <a:prstGeom prst="ellipse">
                    <a:avLst/>
                  </a:prstGeom>
                  <a:ln w="28575"/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09570"/>
                    <a:endParaRPr lang="en-US" sz="1600">
                      <a:solidFill>
                        <a:prstClr val="white"/>
                      </a:solidFill>
                      <a:latin typeface="Helvetica Neue" charset="0"/>
                      <a:ea typeface="Helvetica Neue" charset="0"/>
                      <a:cs typeface="Helvetica Neue" charset="0"/>
                    </a:endParaRPr>
                  </a:p>
                </p:txBody>
              </p:sp>
              <p:sp>
                <p:nvSpPr>
                  <p:cNvPr id="35" name="Oval 34">
                    <a:extLst>
                      <a:ext uri="{FF2B5EF4-FFF2-40B4-BE49-F238E27FC236}">
                        <a16:creationId xmlns:a16="http://schemas.microsoft.com/office/drawing/2014/main" id="{7F540534-959B-A544-9029-D2FE19BD6247}"/>
                      </a:ext>
                    </a:extLst>
                  </p:cNvPr>
                  <p:cNvSpPr/>
                  <p:nvPr/>
                </p:nvSpPr>
                <p:spPr>
                  <a:xfrm>
                    <a:off x="4461603" y="2484714"/>
                    <a:ext cx="228600" cy="228600"/>
                  </a:xfrm>
                  <a:prstGeom prst="ellipse">
                    <a:avLst/>
                  </a:prstGeom>
                  <a:ln w="28575"/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09570"/>
                    <a:endParaRPr lang="en-US" sz="1600">
                      <a:solidFill>
                        <a:prstClr val="white"/>
                      </a:solidFill>
                      <a:latin typeface="Helvetica Neue" charset="0"/>
                      <a:ea typeface="Helvetica Neue" charset="0"/>
                      <a:cs typeface="Helvetica Neue" charset="0"/>
                    </a:endParaRPr>
                  </a:p>
                </p:txBody>
              </p:sp>
              <p:sp>
                <p:nvSpPr>
                  <p:cNvPr id="36" name="Oval 35">
                    <a:extLst>
                      <a:ext uri="{FF2B5EF4-FFF2-40B4-BE49-F238E27FC236}">
                        <a16:creationId xmlns:a16="http://schemas.microsoft.com/office/drawing/2014/main" id="{965A91BF-3E76-5444-A4C2-6B738870AE07}"/>
                      </a:ext>
                    </a:extLst>
                  </p:cNvPr>
                  <p:cNvSpPr/>
                  <p:nvPr/>
                </p:nvSpPr>
                <p:spPr>
                  <a:xfrm>
                    <a:off x="4461603" y="1166389"/>
                    <a:ext cx="228600" cy="228600"/>
                  </a:xfrm>
                  <a:prstGeom prst="ellipse">
                    <a:avLst/>
                  </a:prstGeom>
                  <a:ln w="28575"/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09570"/>
                    <a:endParaRPr lang="en-US" sz="1600">
                      <a:solidFill>
                        <a:prstClr val="white"/>
                      </a:solidFill>
                      <a:latin typeface="Helvetica Neue" charset="0"/>
                      <a:ea typeface="Helvetica Neue" charset="0"/>
                      <a:cs typeface="Helvetica Neue" charset="0"/>
                    </a:endParaRPr>
                  </a:p>
                </p:txBody>
              </p:sp>
            </p:grpSp>
          </p:grpSp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6D90FCAB-8423-C746-8737-ADC8C91218A1}"/>
                  </a:ext>
                </a:extLst>
              </p:cNvPr>
              <p:cNvGrpSpPr/>
              <p:nvPr/>
            </p:nvGrpSpPr>
            <p:grpSpPr>
              <a:xfrm>
                <a:off x="8221561" y="1716095"/>
                <a:ext cx="266700" cy="826244"/>
                <a:chOff x="7543800" y="1477134"/>
                <a:chExt cx="596900" cy="826244"/>
              </a:xfrm>
            </p:grpSpPr>
            <p:sp>
              <p:nvSpPr>
                <p:cNvPr id="38" name="Process 37">
                  <a:extLst>
                    <a:ext uri="{FF2B5EF4-FFF2-40B4-BE49-F238E27FC236}">
                      <a16:creationId xmlns:a16="http://schemas.microsoft.com/office/drawing/2014/main" id="{92007972-D38D-174D-91F9-C4B727265FCE}"/>
                    </a:ext>
                  </a:extLst>
                </p:cNvPr>
                <p:cNvSpPr/>
                <p:nvPr/>
              </p:nvSpPr>
              <p:spPr>
                <a:xfrm>
                  <a:off x="7556500" y="1993900"/>
                  <a:ext cx="584200" cy="309478"/>
                </a:xfrm>
                <a:prstGeom prst="flowChartProcess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39" name="Straight Connector 38">
                  <a:extLst>
                    <a:ext uri="{FF2B5EF4-FFF2-40B4-BE49-F238E27FC236}">
                      <a16:creationId xmlns:a16="http://schemas.microsoft.com/office/drawing/2014/main" id="{EE3AA354-64E1-2B4E-B94C-B9950E83AB90}"/>
                    </a:ext>
                  </a:extLst>
                </p:cNvPr>
                <p:cNvCxnSpPr/>
                <p:nvPr/>
              </p:nvCxnSpPr>
              <p:spPr>
                <a:xfrm flipV="1">
                  <a:off x="7543800" y="1477135"/>
                  <a:ext cx="0" cy="826243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>
                  <a:extLst>
                    <a:ext uri="{FF2B5EF4-FFF2-40B4-BE49-F238E27FC236}">
                      <a16:creationId xmlns:a16="http://schemas.microsoft.com/office/drawing/2014/main" id="{F895FCDA-01A7-CC47-9ED5-E1864EDE9F58}"/>
                    </a:ext>
                  </a:extLst>
                </p:cNvPr>
                <p:cNvCxnSpPr/>
                <p:nvPr/>
              </p:nvCxnSpPr>
              <p:spPr>
                <a:xfrm flipV="1">
                  <a:off x="8140700" y="1477134"/>
                  <a:ext cx="0" cy="826243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E3BBDA89-0993-2544-A06A-8DB1D7D950F1}"/>
                  </a:ext>
                </a:extLst>
              </p:cNvPr>
              <p:cNvGrpSpPr/>
              <p:nvPr/>
            </p:nvGrpSpPr>
            <p:grpSpPr>
              <a:xfrm>
                <a:off x="8593922" y="1616993"/>
                <a:ext cx="753317" cy="435786"/>
                <a:chOff x="4437802" y="2295143"/>
                <a:chExt cx="2565113" cy="1483893"/>
              </a:xfrm>
            </p:grpSpPr>
            <p:cxnSp>
              <p:nvCxnSpPr>
                <p:cNvPr id="42" name="Straight Arrow Connector 41">
                  <a:extLst>
                    <a:ext uri="{FF2B5EF4-FFF2-40B4-BE49-F238E27FC236}">
                      <a16:creationId xmlns:a16="http://schemas.microsoft.com/office/drawing/2014/main" id="{D3352FC5-52CF-4844-A8C1-8F8513CCA14D}"/>
                    </a:ext>
                  </a:extLst>
                </p:cNvPr>
                <p:cNvCxnSpPr/>
                <p:nvPr/>
              </p:nvCxnSpPr>
              <p:spPr>
                <a:xfrm>
                  <a:off x="6221474" y="3037091"/>
                  <a:ext cx="781441" cy="0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</p:cxnSp>
            <p:cxnSp>
              <p:nvCxnSpPr>
                <p:cNvPr id="43" name="Straight Arrow Connector 42">
                  <a:extLst>
                    <a:ext uri="{FF2B5EF4-FFF2-40B4-BE49-F238E27FC236}">
                      <a16:creationId xmlns:a16="http://schemas.microsoft.com/office/drawing/2014/main" id="{B012970C-AA1F-AF46-BC74-3AFE4E63D3EA}"/>
                    </a:ext>
                  </a:extLst>
                </p:cNvPr>
                <p:cNvCxnSpPr/>
                <p:nvPr/>
              </p:nvCxnSpPr>
              <p:spPr>
                <a:xfrm>
                  <a:off x="4608575" y="2380530"/>
                  <a:ext cx="1922918" cy="656560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</p:cxnSp>
            <p:cxnSp>
              <p:nvCxnSpPr>
                <p:cNvPr id="44" name="Straight Arrow Connector 43">
                  <a:extLst>
                    <a:ext uri="{FF2B5EF4-FFF2-40B4-BE49-F238E27FC236}">
                      <a16:creationId xmlns:a16="http://schemas.microsoft.com/office/drawing/2014/main" id="{769DBD4E-EE92-044E-8F3B-226C82DF666F}"/>
                    </a:ext>
                  </a:extLst>
                </p:cNvPr>
                <p:cNvCxnSpPr/>
                <p:nvPr/>
              </p:nvCxnSpPr>
              <p:spPr>
                <a:xfrm>
                  <a:off x="4608575" y="2708810"/>
                  <a:ext cx="1922918" cy="328280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</p:cxnSp>
            <p:cxnSp>
              <p:nvCxnSpPr>
                <p:cNvPr id="45" name="Straight Arrow Connector 44">
                  <a:extLst>
                    <a:ext uri="{FF2B5EF4-FFF2-40B4-BE49-F238E27FC236}">
                      <a16:creationId xmlns:a16="http://schemas.microsoft.com/office/drawing/2014/main" id="{820A0468-35F4-174B-8E68-7B8EC6937550}"/>
                    </a:ext>
                  </a:extLst>
                </p:cNvPr>
                <p:cNvCxnSpPr/>
                <p:nvPr/>
              </p:nvCxnSpPr>
              <p:spPr>
                <a:xfrm>
                  <a:off x="4608575" y="3037089"/>
                  <a:ext cx="1922918" cy="1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</p:cxnSp>
            <p:cxnSp>
              <p:nvCxnSpPr>
                <p:cNvPr id="46" name="Straight Arrow Connector 45">
                  <a:extLst>
                    <a:ext uri="{FF2B5EF4-FFF2-40B4-BE49-F238E27FC236}">
                      <a16:creationId xmlns:a16="http://schemas.microsoft.com/office/drawing/2014/main" id="{F2CA35BB-3343-BF4C-97AD-C2794B8C53C9}"/>
                    </a:ext>
                  </a:extLst>
                </p:cNvPr>
                <p:cNvCxnSpPr/>
                <p:nvPr/>
              </p:nvCxnSpPr>
              <p:spPr>
                <a:xfrm flipV="1">
                  <a:off x="4608575" y="3037090"/>
                  <a:ext cx="1922918" cy="328279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</p:cxnSp>
            <p:cxnSp>
              <p:nvCxnSpPr>
                <p:cNvPr id="47" name="Straight Arrow Connector 46">
                  <a:extLst>
                    <a:ext uri="{FF2B5EF4-FFF2-40B4-BE49-F238E27FC236}">
                      <a16:creationId xmlns:a16="http://schemas.microsoft.com/office/drawing/2014/main" id="{D7AF6C3B-7A2F-ED4D-9C9B-14300616A196}"/>
                    </a:ext>
                  </a:extLst>
                </p:cNvPr>
                <p:cNvCxnSpPr/>
                <p:nvPr/>
              </p:nvCxnSpPr>
              <p:spPr>
                <a:xfrm flipV="1">
                  <a:off x="4608575" y="3037090"/>
                  <a:ext cx="1922918" cy="656560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</p:cxn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6442242C-3DF0-F945-9486-DE7501978607}"/>
                    </a:ext>
                  </a:extLst>
                </p:cNvPr>
                <p:cNvSpPr/>
                <p:nvPr/>
              </p:nvSpPr>
              <p:spPr>
                <a:xfrm>
                  <a:off x="5121690" y="2390319"/>
                  <a:ext cx="1293541" cy="1293541"/>
                </a:xfrm>
                <a:prstGeom prst="ellipse">
                  <a:avLst/>
                </a:prstGeom>
                <a:solidFill>
                  <a:schemeClr val="bg1"/>
                </a:solidFill>
                <a:ln w="28575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 defTabSz="609570"/>
                  <a:endParaRPr lang="en-US" sz="1600">
                    <a:solidFill>
                      <a:prstClr val="black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grpSp>
              <p:nvGrpSpPr>
                <p:cNvPr id="49" name="Group 48">
                  <a:extLst>
                    <a:ext uri="{FF2B5EF4-FFF2-40B4-BE49-F238E27FC236}">
                      <a16:creationId xmlns:a16="http://schemas.microsoft.com/office/drawing/2014/main" id="{B58F9ADB-998D-844B-8ED9-9DC71F8A7B4F}"/>
                    </a:ext>
                  </a:extLst>
                </p:cNvPr>
                <p:cNvGrpSpPr/>
                <p:nvPr/>
              </p:nvGrpSpPr>
              <p:grpSpPr>
                <a:xfrm>
                  <a:off x="4437802" y="2295143"/>
                  <a:ext cx="170773" cy="1483893"/>
                  <a:chOff x="4461603" y="726948"/>
                  <a:chExt cx="228600" cy="1986366"/>
                </a:xfrm>
              </p:grpSpPr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C9254C07-C360-6D40-839C-613AFBB41B3A}"/>
                      </a:ext>
                    </a:extLst>
                  </p:cNvPr>
                  <p:cNvSpPr/>
                  <p:nvPr/>
                </p:nvSpPr>
                <p:spPr>
                  <a:xfrm>
                    <a:off x="4461603" y="726948"/>
                    <a:ext cx="228600" cy="228600"/>
                  </a:xfrm>
                  <a:prstGeom prst="ellipse">
                    <a:avLst/>
                  </a:prstGeom>
                  <a:ln w="28575"/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09570"/>
                    <a:endParaRPr lang="en-US" sz="1600">
                      <a:solidFill>
                        <a:prstClr val="white"/>
                      </a:solidFill>
                      <a:latin typeface="Helvetica Neue" charset="0"/>
                      <a:ea typeface="Helvetica Neue" charset="0"/>
                      <a:cs typeface="Helvetica Neue" charset="0"/>
                    </a:endParaRPr>
                  </a:p>
                </p:txBody>
              </p:sp>
              <p:sp>
                <p:nvSpPr>
                  <p:cNvPr id="51" name="Oval 50">
                    <a:extLst>
                      <a:ext uri="{FF2B5EF4-FFF2-40B4-BE49-F238E27FC236}">
                        <a16:creationId xmlns:a16="http://schemas.microsoft.com/office/drawing/2014/main" id="{5891419D-A5A1-564B-BF2C-8FC8867EE453}"/>
                      </a:ext>
                    </a:extLst>
                  </p:cNvPr>
                  <p:cNvSpPr/>
                  <p:nvPr/>
                </p:nvSpPr>
                <p:spPr>
                  <a:xfrm>
                    <a:off x="4461603" y="1605830"/>
                    <a:ext cx="228600" cy="228600"/>
                  </a:xfrm>
                  <a:prstGeom prst="ellipse">
                    <a:avLst/>
                  </a:prstGeom>
                  <a:ln w="28575"/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09570"/>
                    <a:endParaRPr lang="en-US" sz="1600">
                      <a:solidFill>
                        <a:prstClr val="white"/>
                      </a:solidFill>
                      <a:latin typeface="Helvetica Neue" charset="0"/>
                      <a:ea typeface="Helvetica Neue" charset="0"/>
                      <a:cs typeface="Helvetica Neue" charset="0"/>
                    </a:endParaRPr>
                  </a:p>
                </p:txBody>
              </p:sp>
              <p:sp>
                <p:nvSpPr>
                  <p:cNvPr id="52" name="Oval 51">
                    <a:extLst>
                      <a:ext uri="{FF2B5EF4-FFF2-40B4-BE49-F238E27FC236}">
                        <a16:creationId xmlns:a16="http://schemas.microsoft.com/office/drawing/2014/main" id="{A006F02B-81D6-8E4A-BF8C-DCA4D060FB2E}"/>
                      </a:ext>
                    </a:extLst>
                  </p:cNvPr>
                  <p:cNvSpPr/>
                  <p:nvPr/>
                </p:nvSpPr>
                <p:spPr>
                  <a:xfrm>
                    <a:off x="4461603" y="2045271"/>
                    <a:ext cx="228600" cy="228600"/>
                  </a:xfrm>
                  <a:prstGeom prst="ellipse">
                    <a:avLst/>
                  </a:prstGeom>
                  <a:ln w="28575"/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09570"/>
                    <a:endParaRPr lang="en-US" sz="1600">
                      <a:solidFill>
                        <a:prstClr val="white"/>
                      </a:solidFill>
                      <a:latin typeface="Helvetica Neue" charset="0"/>
                      <a:ea typeface="Helvetica Neue" charset="0"/>
                      <a:cs typeface="Helvetica Neue" charset="0"/>
                    </a:endParaRPr>
                  </a:p>
                </p:txBody>
              </p:sp>
              <p:sp>
                <p:nvSpPr>
                  <p:cNvPr id="53" name="Oval 52">
                    <a:extLst>
                      <a:ext uri="{FF2B5EF4-FFF2-40B4-BE49-F238E27FC236}">
                        <a16:creationId xmlns:a16="http://schemas.microsoft.com/office/drawing/2014/main" id="{9C764899-CD55-3C43-8D22-CBFFF1A8BF68}"/>
                      </a:ext>
                    </a:extLst>
                  </p:cNvPr>
                  <p:cNvSpPr/>
                  <p:nvPr/>
                </p:nvSpPr>
                <p:spPr>
                  <a:xfrm>
                    <a:off x="4461603" y="2484714"/>
                    <a:ext cx="228600" cy="228600"/>
                  </a:xfrm>
                  <a:prstGeom prst="ellipse">
                    <a:avLst/>
                  </a:prstGeom>
                  <a:ln w="28575"/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09570"/>
                    <a:endParaRPr lang="en-US" sz="1600">
                      <a:solidFill>
                        <a:prstClr val="white"/>
                      </a:solidFill>
                      <a:latin typeface="Helvetica Neue" charset="0"/>
                      <a:ea typeface="Helvetica Neue" charset="0"/>
                      <a:cs typeface="Helvetica Neue" charset="0"/>
                    </a:endParaRPr>
                  </a:p>
                </p:txBody>
              </p:sp>
              <p:sp>
                <p:nvSpPr>
                  <p:cNvPr id="54" name="Oval 53">
                    <a:extLst>
                      <a:ext uri="{FF2B5EF4-FFF2-40B4-BE49-F238E27FC236}">
                        <a16:creationId xmlns:a16="http://schemas.microsoft.com/office/drawing/2014/main" id="{B910ACAA-6FE9-BC42-A39E-BE0038B1074C}"/>
                      </a:ext>
                    </a:extLst>
                  </p:cNvPr>
                  <p:cNvSpPr/>
                  <p:nvPr/>
                </p:nvSpPr>
                <p:spPr>
                  <a:xfrm>
                    <a:off x="4461603" y="1166389"/>
                    <a:ext cx="228600" cy="228600"/>
                  </a:xfrm>
                  <a:prstGeom prst="ellipse">
                    <a:avLst/>
                  </a:prstGeom>
                  <a:ln w="28575"/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09570"/>
                    <a:endParaRPr lang="en-US" sz="1600">
                      <a:solidFill>
                        <a:prstClr val="white"/>
                      </a:solidFill>
                      <a:latin typeface="Helvetica Neue" charset="0"/>
                      <a:ea typeface="Helvetica Neue" charset="0"/>
                      <a:cs typeface="Helvetica Neue" charset="0"/>
                    </a:endParaRPr>
                  </a:p>
                </p:txBody>
              </p:sp>
            </p:grpSp>
          </p:grpSp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89C29D8D-8358-E348-9670-56758C9C2D4D}"/>
                  </a:ext>
                </a:extLst>
              </p:cNvPr>
              <p:cNvGrpSpPr/>
              <p:nvPr/>
            </p:nvGrpSpPr>
            <p:grpSpPr>
              <a:xfrm>
                <a:off x="8593922" y="2179069"/>
                <a:ext cx="753317" cy="435786"/>
                <a:chOff x="4437802" y="2295143"/>
                <a:chExt cx="2565113" cy="1483893"/>
              </a:xfrm>
            </p:grpSpPr>
            <p:cxnSp>
              <p:nvCxnSpPr>
                <p:cNvPr id="56" name="Straight Arrow Connector 55">
                  <a:extLst>
                    <a:ext uri="{FF2B5EF4-FFF2-40B4-BE49-F238E27FC236}">
                      <a16:creationId xmlns:a16="http://schemas.microsoft.com/office/drawing/2014/main" id="{F45EF5C0-184C-7142-91F0-98766DE5E875}"/>
                    </a:ext>
                  </a:extLst>
                </p:cNvPr>
                <p:cNvCxnSpPr/>
                <p:nvPr/>
              </p:nvCxnSpPr>
              <p:spPr>
                <a:xfrm>
                  <a:off x="6221474" y="3037091"/>
                  <a:ext cx="781441" cy="0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</p:cxnSp>
            <p:cxnSp>
              <p:nvCxnSpPr>
                <p:cNvPr id="57" name="Straight Arrow Connector 56">
                  <a:extLst>
                    <a:ext uri="{FF2B5EF4-FFF2-40B4-BE49-F238E27FC236}">
                      <a16:creationId xmlns:a16="http://schemas.microsoft.com/office/drawing/2014/main" id="{3EDAFFD4-A643-8345-AC57-6C0CC8CFBC24}"/>
                    </a:ext>
                  </a:extLst>
                </p:cNvPr>
                <p:cNvCxnSpPr/>
                <p:nvPr/>
              </p:nvCxnSpPr>
              <p:spPr>
                <a:xfrm>
                  <a:off x="4608575" y="2380530"/>
                  <a:ext cx="1922918" cy="656560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</p:cxnSp>
            <p:cxnSp>
              <p:nvCxnSpPr>
                <p:cNvPr id="58" name="Straight Arrow Connector 57">
                  <a:extLst>
                    <a:ext uri="{FF2B5EF4-FFF2-40B4-BE49-F238E27FC236}">
                      <a16:creationId xmlns:a16="http://schemas.microsoft.com/office/drawing/2014/main" id="{033D0E18-B59C-824F-A5FF-E28AF76A246A}"/>
                    </a:ext>
                  </a:extLst>
                </p:cNvPr>
                <p:cNvCxnSpPr/>
                <p:nvPr/>
              </p:nvCxnSpPr>
              <p:spPr>
                <a:xfrm>
                  <a:off x="4608575" y="2708810"/>
                  <a:ext cx="1922918" cy="328280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</p:cxnSp>
            <p:cxnSp>
              <p:nvCxnSpPr>
                <p:cNvPr id="59" name="Straight Arrow Connector 58">
                  <a:extLst>
                    <a:ext uri="{FF2B5EF4-FFF2-40B4-BE49-F238E27FC236}">
                      <a16:creationId xmlns:a16="http://schemas.microsoft.com/office/drawing/2014/main" id="{85EA9ADE-40FA-E843-BFCE-ED036FED356F}"/>
                    </a:ext>
                  </a:extLst>
                </p:cNvPr>
                <p:cNvCxnSpPr/>
                <p:nvPr/>
              </p:nvCxnSpPr>
              <p:spPr>
                <a:xfrm>
                  <a:off x="4608575" y="3037089"/>
                  <a:ext cx="1922918" cy="1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</p:cxnSp>
            <p:cxnSp>
              <p:nvCxnSpPr>
                <p:cNvPr id="60" name="Straight Arrow Connector 59">
                  <a:extLst>
                    <a:ext uri="{FF2B5EF4-FFF2-40B4-BE49-F238E27FC236}">
                      <a16:creationId xmlns:a16="http://schemas.microsoft.com/office/drawing/2014/main" id="{76E9A19C-DD71-3C43-991B-46236D4CA0E7}"/>
                    </a:ext>
                  </a:extLst>
                </p:cNvPr>
                <p:cNvCxnSpPr/>
                <p:nvPr/>
              </p:nvCxnSpPr>
              <p:spPr>
                <a:xfrm flipV="1">
                  <a:off x="4608575" y="3037090"/>
                  <a:ext cx="1922918" cy="328279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</p:cxnSp>
            <p:cxnSp>
              <p:nvCxnSpPr>
                <p:cNvPr id="61" name="Straight Arrow Connector 60">
                  <a:extLst>
                    <a:ext uri="{FF2B5EF4-FFF2-40B4-BE49-F238E27FC236}">
                      <a16:creationId xmlns:a16="http://schemas.microsoft.com/office/drawing/2014/main" id="{362E4910-4CE8-BD41-9CA1-00D20D49B50D}"/>
                    </a:ext>
                  </a:extLst>
                </p:cNvPr>
                <p:cNvCxnSpPr/>
                <p:nvPr/>
              </p:nvCxnSpPr>
              <p:spPr>
                <a:xfrm flipV="1">
                  <a:off x="4608575" y="3037090"/>
                  <a:ext cx="1922918" cy="656560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</p:cxnSp>
            <p:sp>
              <p:nvSpPr>
                <p:cNvPr id="62" name="Oval 61">
                  <a:extLst>
                    <a:ext uri="{FF2B5EF4-FFF2-40B4-BE49-F238E27FC236}">
                      <a16:creationId xmlns:a16="http://schemas.microsoft.com/office/drawing/2014/main" id="{EAC5AA2B-F0B4-BD48-B389-FA7043D3F9F8}"/>
                    </a:ext>
                  </a:extLst>
                </p:cNvPr>
                <p:cNvSpPr/>
                <p:nvPr/>
              </p:nvSpPr>
              <p:spPr>
                <a:xfrm>
                  <a:off x="5121690" y="2390319"/>
                  <a:ext cx="1293541" cy="1293541"/>
                </a:xfrm>
                <a:prstGeom prst="ellipse">
                  <a:avLst/>
                </a:prstGeom>
                <a:solidFill>
                  <a:schemeClr val="bg1"/>
                </a:solidFill>
                <a:ln w="28575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 defTabSz="609570"/>
                  <a:endParaRPr lang="en-US" sz="1600">
                    <a:solidFill>
                      <a:prstClr val="black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grpSp>
              <p:nvGrpSpPr>
                <p:cNvPr id="63" name="Group 62">
                  <a:extLst>
                    <a:ext uri="{FF2B5EF4-FFF2-40B4-BE49-F238E27FC236}">
                      <a16:creationId xmlns:a16="http://schemas.microsoft.com/office/drawing/2014/main" id="{BE58350C-6663-3747-B2F4-3DE23EA62205}"/>
                    </a:ext>
                  </a:extLst>
                </p:cNvPr>
                <p:cNvGrpSpPr/>
                <p:nvPr/>
              </p:nvGrpSpPr>
              <p:grpSpPr>
                <a:xfrm>
                  <a:off x="4437802" y="2295143"/>
                  <a:ext cx="170773" cy="1483893"/>
                  <a:chOff x="4461603" y="726948"/>
                  <a:chExt cx="228600" cy="1986366"/>
                </a:xfrm>
              </p:grpSpPr>
              <p:sp>
                <p:nvSpPr>
                  <p:cNvPr id="64" name="Oval 63">
                    <a:extLst>
                      <a:ext uri="{FF2B5EF4-FFF2-40B4-BE49-F238E27FC236}">
                        <a16:creationId xmlns:a16="http://schemas.microsoft.com/office/drawing/2014/main" id="{D1CFF6E2-3666-7347-A280-33DEAB3BC4FB}"/>
                      </a:ext>
                    </a:extLst>
                  </p:cNvPr>
                  <p:cNvSpPr/>
                  <p:nvPr/>
                </p:nvSpPr>
                <p:spPr>
                  <a:xfrm>
                    <a:off x="4461603" y="726948"/>
                    <a:ext cx="228600" cy="228600"/>
                  </a:xfrm>
                  <a:prstGeom prst="ellipse">
                    <a:avLst/>
                  </a:prstGeom>
                  <a:ln w="28575"/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09570"/>
                    <a:endParaRPr lang="en-US" sz="1600">
                      <a:solidFill>
                        <a:prstClr val="white"/>
                      </a:solidFill>
                      <a:latin typeface="Helvetica Neue" charset="0"/>
                      <a:ea typeface="Helvetica Neue" charset="0"/>
                      <a:cs typeface="Helvetica Neue" charset="0"/>
                    </a:endParaRPr>
                  </a:p>
                </p:txBody>
              </p:sp>
              <p:sp>
                <p:nvSpPr>
                  <p:cNvPr id="65" name="Oval 64">
                    <a:extLst>
                      <a:ext uri="{FF2B5EF4-FFF2-40B4-BE49-F238E27FC236}">
                        <a16:creationId xmlns:a16="http://schemas.microsoft.com/office/drawing/2014/main" id="{8099AED3-FA14-EE40-8FAD-23CDFB8198BE}"/>
                      </a:ext>
                    </a:extLst>
                  </p:cNvPr>
                  <p:cNvSpPr/>
                  <p:nvPr/>
                </p:nvSpPr>
                <p:spPr>
                  <a:xfrm>
                    <a:off x="4461603" y="1605830"/>
                    <a:ext cx="228600" cy="228600"/>
                  </a:xfrm>
                  <a:prstGeom prst="ellipse">
                    <a:avLst/>
                  </a:prstGeom>
                  <a:ln w="28575"/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09570"/>
                    <a:endParaRPr lang="en-US" sz="1600">
                      <a:solidFill>
                        <a:prstClr val="white"/>
                      </a:solidFill>
                      <a:latin typeface="Helvetica Neue" charset="0"/>
                      <a:ea typeface="Helvetica Neue" charset="0"/>
                      <a:cs typeface="Helvetica Neue" charset="0"/>
                    </a:endParaRPr>
                  </a:p>
                </p:txBody>
              </p:sp>
              <p:sp>
                <p:nvSpPr>
                  <p:cNvPr id="66" name="Oval 65">
                    <a:extLst>
                      <a:ext uri="{FF2B5EF4-FFF2-40B4-BE49-F238E27FC236}">
                        <a16:creationId xmlns:a16="http://schemas.microsoft.com/office/drawing/2014/main" id="{8BDACAC3-F2AE-4340-BA6B-A1154AA3A8C3}"/>
                      </a:ext>
                    </a:extLst>
                  </p:cNvPr>
                  <p:cNvSpPr/>
                  <p:nvPr/>
                </p:nvSpPr>
                <p:spPr>
                  <a:xfrm>
                    <a:off x="4461603" y="2045271"/>
                    <a:ext cx="228600" cy="228600"/>
                  </a:xfrm>
                  <a:prstGeom prst="ellipse">
                    <a:avLst/>
                  </a:prstGeom>
                  <a:ln w="28575"/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09570"/>
                    <a:endParaRPr lang="en-US" sz="1600">
                      <a:solidFill>
                        <a:prstClr val="white"/>
                      </a:solidFill>
                      <a:latin typeface="Helvetica Neue" charset="0"/>
                      <a:ea typeface="Helvetica Neue" charset="0"/>
                      <a:cs typeface="Helvetica Neue" charset="0"/>
                    </a:endParaRPr>
                  </a:p>
                </p:txBody>
              </p:sp>
              <p:sp>
                <p:nvSpPr>
                  <p:cNvPr id="67" name="Oval 66">
                    <a:extLst>
                      <a:ext uri="{FF2B5EF4-FFF2-40B4-BE49-F238E27FC236}">
                        <a16:creationId xmlns:a16="http://schemas.microsoft.com/office/drawing/2014/main" id="{DCFA9EA7-D3C7-4B49-85A6-3ABAA43BBFE4}"/>
                      </a:ext>
                    </a:extLst>
                  </p:cNvPr>
                  <p:cNvSpPr/>
                  <p:nvPr/>
                </p:nvSpPr>
                <p:spPr>
                  <a:xfrm>
                    <a:off x="4461603" y="2484714"/>
                    <a:ext cx="228600" cy="228600"/>
                  </a:xfrm>
                  <a:prstGeom prst="ellipse">
                    <a:avLst/>
                  </a:prstGeom>
                  <a:ln w="28575"/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09570"/>
                    <a:endParaRPr lang="en-US" sz="1600">
                      <a:solidFill>
                        <a:prstClr val="white"/>
                      </a:solidFill>
                      <a:latin typeface="Helvetica Neue" charset="0"/>
                      <a:ea typeface="Helvetica Neue" charset="0"/>
                      <a:cs typeface="Helvetica Neue" charset="0"/>
                    </a:endParaRPr>
                  </a:p>
                </p:txBody>
              </p:sp>
              <p:sp>
                <p:nvSpPr>
                  <p:cNvPr id="68" name="Oval 67">
                    <a:extLst>
                      <a:ext uri="{FF2B5EF4-FFF2-40B4-BE49-F238E27FC236}">
                        <a16:creationId xmlns:a16="http://schemas.microsoft.com/office/drawing/2014/main" id="{5D05F027-6EEF-D748-9FAF-DC527B2E9FAC}"/>
                      </a:ext>
                    </a:extLst>
                  </p:cNvPr>
                  <p:cNvSpPr/>
                  <p:nvPr/>
                </p:nvSpPr>
                <p:spPr>
                  <a:xfrm>
                    <a:off x="4461603" y="1166389"/>
                    <a:ext cx="228600" cy="228600"/>
                  </a:xfrm>
                  <a:prstGeom prst="ellipse">
                    <a:avLst/>
                  </a:prstGeom>
                  <a:ln w="28575"/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09570"/>
                    <a:endParaRPr lang="en-US" sz="1600">
                      <a:solidFill>
                        <a:prstClr val="white"/>
                      </a:solidFill>
                      <a:latin typeface="Helvetica Neue" charset="0"/>
                      <a:ea typeface="Helvetica Neue" charset="0"/>
                      <a:cs typeface="Helvetica Neue" charset="0"/>
                    </a:endParaRPr>
                  </a:p>
                </p:txBody>
              </p:sp>
            </p:grpSp>
          </p:grpSp>
          <p:sp>
            <p:nvSpPr>
              <p:cNvPr id="69" name="Right Arrow 68">
                <a:extLst>
                  <a:ext uri="{FF2B5EF4-FFF2-40B4-BE49-F238E27FC236}">
                    <a16:creationId xmlns:a16="http://schemas.microsoft.com/office/drawing/2014/main" id="{BCEE863A-9ADE-1140-BF38-9FF659392259}"/>
                  </a:ext>
                </a:extLst>
              </p:cNvPr>
              <p:cNvSpPr/>
              <p:nvPr/>
            </p:nvSpPr>
            <p:spPr>
              <a:xfrm>
                <a:off x="7759695" y="2051034"/>
                <a:ext cx="221180" cy="176442"/>
              </a:xfrm>
              <a:prstGeom prst="rightArrow">
                <a:avLst/>
              </a:prstGeom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25" name="Group 124">
                <a:extLst>
                  <a:ext uri="{FF2B5EF4-FFF2-40B4-BE49-F238E27FC236}">
                    <a16:creationId xmlns:a16="http://schemas.microsoft.com/office/drawing/2014/main" id="{A6BB2F36-E972-184C-AE84-F464D7057D73}"/>
                  </a:ext>
                </a:extLst>
              </p:cNvPr>
              <p:cNvGrpSpPr/>
              <p:nvPr/>
            </p:nvGrpSpPr>
            <p:grpSpPr>
              <a:xfrm>
                <a:off x="9928104" y="1388285"/>
                <a:ext cx="1359582" cy="736168"/>
                <a:chOff x="8794765" y="3738398"/>
                <a:chExt cx="1359582" cy="736168"/>
              </a:xfrm>
            </p:grpSpPr>
            <p:sp>
              <p:nvSpPr>
                <p:cNvPr id="105" name="Rounded Rectangle 104">
                  <a:extLst>
                    <a:ext uri="{FF2B5EF4-FFF2-40B4-BE49-F238E27FC236}">
                      <a16:creationId xmlns:a16="http://schemas.microsoft.com/office/drawing/2014/main" id="{71F91708-4701-8941-8991-B1D741F7A907}"/>
                    </a:ext>
                  </a:extLst>
                </p:cNvPr>
                <p:cNvSpPr/>
                <p:nvPr/>
              </p:nvSpPr>
              <p:spPr>
                <a:xfrm>
                  <a:off x="8794765" y="3738398"/>
                  <a:ext cx="1359582" cy="736168"/>
                </a:xfrm>
                <a:prstGeom prst="round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106" name="Group 105">
                  <a:extLst>
                    <a:ext uri="{FF2B5EF4-FFF2-40B4-BE49-F238E27FC236}">
                      <a16:creationId xmlns:a16="http://schemas.microsoft.com/office/drawing/2014/main" id="{5D386D7F-D616-5D46-94BC-953A9F30C84F}"/>
                    </a:ext>
                  </a:extLst>
                </p:cNvPr>
                <p:cNvGrpSpPr/>
                <p:nvPr/>
              </p:nvGrpSpPr>
              <p:grpSpPr>
                <a:xfrm>
                  <a:off x="8929490" y="3873286"/>
                  <a:ext cx="200376" cy="466393"/>
                  <a:chOff x="7543800" y="1477134"/>
                  <a:chExt cx="596900" cy="826244"/>
                </a:xfrm>
              </p:grpSpPr>
              <p:sp>
                <p:nvSpPr>
                  <p:cNvPr id="107" name="Process 106">
                    <a:extLst>
                      <a:ext uri="{FF2B5EF4-FFF2-40B4-BE49-F238E27FC236}">
                        <a16:creationId xmlns:a16="http://schemas.microsoft.com/office/drawing/2014/main" id="{D6395AAB-408B-D044-B35E-EA2B9A008795}"/>
                      </a:ext>
                    </a:extLst>
                  </p:cNvPr>
                  <p:cNvSpPr/>
                  <p:nvPr/>
                </p:nvSpPr>
                <p:spPr>
                  <a:xfrm>
                    <a:off x="7556500" y="1993900"/>
                    <a:ext cx="584200" cy="309478"/>
                  </a:xfrm>
                  <a:prstGeom prst="flowChartProcess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1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108" name="Straight Connector 107">
                    <a:extLst>
                      <a:ext uri="{FF2B5EF4-FFF2-40B4-BE49-F238E27FC236}">
                        <a16:creationId xmlns:a16="http://schemas.microsoft.com/office/drawing/2014/main" id="{FCF25A74-7980-144C-9E60-9D9B48544553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7543800" y="1477135"/>
                    <a:ext cx="0" cy="82624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9" name="Straight Connector 108">
                    <a:extLst>
                      <a:ext uri="{FF2B5EF4-FFF2-40B4-BE49-F238E27FC236}">
                        <a16:creationId xmlns:a16="http://schemas.microsoft.com/office/drawing/2014/main" id="{6B869208-BCCB-5248-AC7B-776F3A93F4C1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8140700" y="1477134"/>
                    <a:ext cx="0" cy="82624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10" name="Group 109">
                  <a:extLst>
                    <a:ext uri="{FF2B5EF4-FFF2-40B4-BE49-F238E27FC236}">
                      <a16:creationId xmlns:a16="http://schemas.microsoft.com/office/drawing/2014/main" id="{10202EE2-8177-244F-91AB-4411DF0920CE}"/>
                    </a:ext>
                  </a:extLst>
                </p:cNvPr>
                <p:cNvGrpSpPr/>
                <p:nvPr/>
              </p:nvGrpSpPr>
              <p:grpSpPr>
                <a:xfrm>
                  <a:off x="9319489" y="3888589"/>
                  <a:ext cx="753317" cy="435786"/>
                  <a:chOff x="4437802" y="2295143"/>
                  <a:chExt cx="2565113" cy="1483893"/>
                </a:xfrm>
              </p:grpSpPr>
              <p:cxnSp>
                <p:nvCxnSpPr>
                  <p:cNvPr id="111" name="Straight Arrow Connector 110">
                    <a:extLst>
                      <a:ext uri="{FF2B5EF4-FFF2-40B4-BE49-F238E27FC236}">
                        <a16:creationId xmlns:a16="http://schemas.microsoft.com/office/drawing/2014/main" id="{F94269FD-4349-DE40-9005-D24C76FA950C}"/>
                      </a:ext>
                    </a:extLst>
                  </p:cNvPr>
                  <p:cNvCxnSpPr/>
                  <p:nvPr/>
                </p:nvCxnSpPr>
                <p:spPr>
                  <a:xfrm>
                    <a:off x="6221474" y="3037091"/>
                    <a:ext cx="781441" cy="0"/>
                  </a:xfrm>
                  <a:prstGeom prst="straightConnector1">
                    <a:avLst/>
                  </a:prstGeom>
                  <a:ln w="28575">
                    <a:tailEnd type="triangle"/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112" name="Straight Arrow Connector 111">
                    <a:extLst>
                      <a:ext uri="{FF2B5EF4-FFF2-40B4-BE49-F238E27FC236}">
                        <a16:creationId xmlns:a16="http://schemas.microsoft.com/office/drawing/2014/main" id="{0F82F44E-ACDE-F24C-80C9-15A6121FD8C6}"/>
                      </a:ext>
                    </a:extLst>
                  </p:cNvPr>
                  <p:cNvCxnSpPr/>
                  <p:nvPr/>
                </p:nvCxnSpPr>
                <p:spPr>
                  <a:xfrm>
                    <a:off x="4608575" y="2380530"/>
                    <a:ext cx="1922918" cy="656560"/>
                  </a:xfrm>
                  <a:prstGeom prst="straightConnector1">
                    <a:avLst/>
                  </a:prstGeom>
                  <a:ln w="28575">
                    <a:tailEnd type="triangle"/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113" name="Straight Arrow Connector 112">
                    <a:extLst>
                      <a:ext uri="{FF2B5EF4-FFF2-40B4-BE49-F238E27FC236}">
                        <a16:creationId xmlns:a16="http://schemas.microsoft.com/office/drawing/2014/main" id="{72F1EFB3-E6C4-FA43-87B5-C1C3FDAAEF49}"/>
                      </a:ext>
                    </a:extLst>
                  </p:cNvPr>
                  <p:cNvCxnSpPr/>
                  <p:nvPr/>
                </p:nvCxnSpPr>
                <p:spPr>
                  <a:xfrm>
                    <a:off x="4608575" y="2708810"/>
                    <a:ext cx="1922918" cy="328280"/>
                  </a:xfrm>
                  <a:prstGeom prst="straightConnector1">
                    <a:avLst/>
                  </a:prstGeom>
                  <a:ln w="28575">
                    <a:tailEnd type="triangle"/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114" name="Straight Arrow Connector 113">
                    <a:extLst>
                      <a:ext uri="{FF2B5EF4-FFF2-40B4-BE49-F238E27FC236}">
                        <a16:creationId xmlns:a16="http://schemas.microsoft.com/office/drawing/2014/main" id="{A9A518B7-148F-CE4C-A7AC-E83183DAEB3C}"/>
                      </a:ext>
                    </a:extLst>
                  </p:cNvPr>
                  <p:cNvCxnSpPr/>
                  <p:nvPr/>
                </p:nvCxnSpPr>
                <p:spPr>
                  <a:xfrm>
                    <a:off x="4608575" y="3037089"/>
                    <a:ext cx="1922918" cy="1"/>
                  </a:xfrm>
                  <a:prstGeom prst="straightConnector1">
                    <a:avLst/>
                  </a:prstGeom>
                  <a:ln w="28575">
                    <a:tailEnd type="triangle"/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115" name="Straight Arrow Connector 114">
                    <a:extLst>
                      <a:ext uri="{FF2B5EF4-FFF2-40B4-BE49-F238E27FC236}">
                        <a16:creationId xmlns:a16="http://schemas.microsoft.com/office/drawing/2014/main" id="{EC0A42B2-13FD-6942-AF0E-A8B4BBED2B63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4608575" y="3037090"/>
                    <a:ext cx="1922918" cy="328279"/>
                  </a:xfrm>
                  <a:prstGeom prst="straightConnector1">
                    <a:avLst/>
                  </a:prstGeom>
                  <a:ln w="28575">
                    <a:tailEnd type="triangle"/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116" name="Straight Arrow Connector 115">
                    <a:extLst>
                      <a:ext uri="{FF2B5EF4-FFF2-40B4-BE49-F238E27FC236}">
                        <a16:creationId xmlns:a16="http://schemas.microsoft.com/office/drawing/2014/main" id="{6B7A9DE4-922B-BE4F-BC2E-2BBAFE8DD12A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4608575" y="3037090"/>
                    <a:ext cx="1922918" cy="656560"/>
                  </a:xfrm>
                  <a:prstGeom prst="straightConnector1">
                    <a:avLst/>
                  </a:prstGeom>
                  <a:ln w="28575">
                    <a:tailEnd type="triangle"/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</p:cxnSp>
              <p:sp>
                <p:nvSpPr>
                  <p:cNvPr id="117" name="Oval 116">
                    <a:extLst>
                      <a:ext uri="{FF2B5EF4-FFF2-40B4-BE49-F238E27FC236}">
                        <a16:creationId xmlns:a16="http://schemas.microsoft.com/office/drawing/2014/main" id="{1E4D2634-72A1-C04E-BCAF-BE1789501176}"/>
                      </a:ext>
                    </a:extLst>
                  </p:cNvPr>
                  <p:cNvSpPr/>
                  <p:nvPr/>
                </p:nvSpPr>
                <p:spPr>
                  <a:xfrm>
                    <a:off x="5121690" y="2390319"/>
                    <a:ext cx="1293541" cy="1293541"/>
                  </a:xfrm>
                  <a:prstGeom prst="ellipse">
                    <a:avLst/>
                  </a:prstGeom>
                  <a:solidFill>
                    <a:schemeClr val="bg1"/>
                  </a:solidFill>
                  <a:ln w="28575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 defTabSz="609570"/>
                    <a:endParaRPr lang="en-US" sz="1600">
                      <a:solidFill>
                        <a:prstClr val="black"/>
                      </a:solidFill>
                      <a:latin typeface="Helvetica Neue" charset="0"/>
                      <a:ea typeface="Helvetica Neue" charset="0"/>
                      <a:cs typeface="Helvetica Neue" charset="0"/>
                    </a:endParaRPr>
                  </a:p>
                </p:txBody>
              </p:sp>
              <p:grpSp>
                <p:nvGrpSpPr>
                  <p:cNvPr id="118" name="Group 117">
                    <a:extLst>
                      <a:ext uri="{FF2B5EF4-FFF2-40B4-BE49-F238E27FC236}">
                        <a16:creationId xmlns:a16="http://schemas.microsoft.com/office/drawing/2014/main" id="{A8B649E8-3E45-2947-A439-78965C51A7A8}"/>
                      </a:ext>
                    </a:extLst>
                  </p:cNvPr>
                  <p:cNvGrpSpPr/>
                  <p:nvPr/>
                </p:nvGrpSpPr>
                <p:grpSpPr>
                  <a:xfrm>
                    <a:off x="4437802" y="2295143"/>
                    <a:ext cx="170773" cy="1483893"/>
                    <a:chOff x="4461603" y="726948"/>
                    <a:chExt cx="228600" cy="1986366"/>
                  </a:xfrm>
                </p:grpSpPr>
                <p:sp>
                  <p:nvSpPr>
                    <p:cNvPr id="119" name="Oval 118">
                      <a:extLst>
                        <a:ext uri="{FF2B5EF4-FFF2-40B4-BE49-F238E27FC236}">
                          <a16:creationId xmlns:a16="http://schemas.microsoft.com/office/drawing/2014/main" id="{52B624FB-F203-324A-8BBA-EF5EA5B8728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461603" y="726948"/>
                      <a:ext cx="228600" cy="228600"/>
                    </a:xfrm>
                    <a:prstGeom prst="ellipse">
                      <a:avLst/>
                    </a:prstGeom>
                    <a:ln w="28575"/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 defTabSz="609570"/>
                      <a:endParaRPr lang="en-US" sz="1600">
                        <a:solidFill>
                          <a:prstClr val="white"/>
                        </a:solidFill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p:txBody>
                </p:sp>
                <p:sp>
                  <p:nvSpPr>
                    <p:cNvPr id="120" name="Oval 119">
                      <a:extLst>
                        <a:ext uri="{FF2B5EF4-FFF2-40B4-BE49-F238E27FC236}">
                          <a16:creationId xmlns:a16="http://schemas.microsoft.com/office/drawing/2014/main" id="{4F66B925-0AB3-C145-93F6-B846FA1AADD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461603" y="1605830"/>
                      <a:ext cx="228600" cy="228600"/>
                    </a:xfrm>
                    <a:prstGeom prst="ellipse">
                      <a:avLst/>
                    </a:prstGeom>
                    <a:ln w="28575"/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 defTabSz="609570"/>
                      <a:endParaRPr lang="en-US" sz="1600">
                        <a:solidFill>
                          <a:prstClr val="white"/>
                        </a:solidFill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p:txBody>
                </p:sp>
                <p:sp>
                  <p:nvSpPr>
                    <p:cNvPr id="121" name="Oval 120">
                      <a:extLst>
                        <a:ext uri="{FF2B5EF4-FFF2-40B4-BE49-F238E27FC236}">
                          <a16:creationId xmlns:a16="http://schemas.microsoft.com/office/drawing/2014/main" id="{6AC88826-C37D-C94F-B229-E4F04010198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461603" y="2045271"/>
                      <a:ext cx="228600" cy="228600"/>
                    </a:xfrm>
                    <a:prstGeom prst="ellipse">
                      <a:avLst/>
                    </a:prstGeom>
                    <a:ln w="28575"/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 defTabSz="609570"/>
                      <a:endParaRPr lang="en-US" sz="1600">
                        <a:solidFill>
                          <a:prstClr val="white"/>
                        </a:solidFill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p:txBody>
                </p:sp>
                <p:sp>
                  <p:nvSpPr>
                    <p:cNvPr id="122" name="Oval 121">
                      <a:extLst>
                        <a:ext uri="{FF2B5EF4-FFF2-40B4-BE49-F238E27FC236}">
                          <a16:creationId xmlns:a16="http://schemas.microsoft.com/office/drawing/2014/main" id="{21AB0396-1236-ED48-8188-4914FFC286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461603" y="2484714"/>
                      <a:ext cx="228600" cy="228600"/>
                    </a:xfrm>
                    <a:prstGeom prst="ellipse">
                      <a:avLst/>
                    </a:prstGeom>
                    <a:ln w="28575"/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 defTabSz="609570"/>
                      <a:endParaRPr lang="en-US" sz="1600">
                        <a:solidFill>
                          <a:prstClr val="white"/>
                        </a:solidFill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p:txBody>
                </p:sp>
                <p:sp>
                  <p:nvSpPr>
                    <p:cNvPr id="123" name="Oval 122">
                      <a:extLst>
                        <a:ext uri="{FF2B5EF4-FFF2-40B4-BE49-F238E27FC236}">
                          <a16:creationId xmlns:a16="http://schemas.microsoft.com/office/drawing/2014/main" id="{01BA8C29-E5F6-2B4F-8961-8459CC85CD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461603" y="1166389"/>
                      <a:ext cx="228600" cy="228600"/>
                    </a:xfrm>
                    <a:prstGeom prst="ellipse">
                      <a:avLst/>
                    </a:prstGeom>
                    <a:ln w="28575"/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 defTabSz="609570"/>
                      <a:endParaRPr lang="en-US" sz="1600">
                        <a:solidFill>
                          <a:prstClr val="white"/>
                        </a:solidFill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p:txBody>
                </p:sp>
              </p:grpSp>
            </p:grpSp>
          </p:grpSp>
          <p:grpSp>
            <p:nvGrpSpPr>
              <p:cNvPr id="126" name="Group 125">
                <a:extLst>
                  <a:ext uri="{FF2B5EF4-FFF2-40B4-BE49-F238E27FC236}">
                    <a16:creationId xmlns:a16="http://schemas.microsoft.com/office/drawing/2014/main" id="{CA1D1C6B-F012-9F41-8343-F1DCDF9C71D6}"/>
                  </a:ext>
                </a:extLst>
              </p:cNvPr>
              <p:cNvGrpSpPr/>
              <p:nvPr/>
            </p:nvGrpSpPr>
            <p:grpSpPr>
              <a:xfrm>
                <a:off x="9928104" y="2202154"/>
                <a:ext cx="1359582" cy="736168"/>
                <a:chOff x="8794765" y="3738398"/>
                <a:chExt cx="1359582" cy="736168"/>
              </a:xfrm>
            </p:grpSpPr>
            <p:sp>
              <p:nvSpPr>
                <p:cNvPr id="127" name="Rounded Rectangle 126">
                  <a:extLst>
                    <a:ext uri="{FF2B5EF4-FFF2-40B4-BE49-F238E27FC236}">
                      <a16:creationId xmlns:a16="http://schemas.microsoft.com/office/drawing/2014/main" id="{E4B1FFC0-5428-A04D-86ED-A29732F860CD}"/>
                    </a:ext>
                  </a:extLst>
                </p:cNvPr>
                <p:cNvSpPr/>
                <p:nvPr/>
              </p:nvSpPr>
              <p:spPr>
                <a:xfrm>
                  <a:off x="8794765" y="3738398"/>
                  <a:ext cx="1359582" cy="736168"/>
                </a:xfrm>
                <a:prstGeom prst="round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128" name="Group 127">
                  <a:extLst>
                    <a:ext uri="{FF2B5EF4-FFF2-40B4-BE49-F238E27FC236}">
                      <a16:creationId xmlns:a16="http://schemas.microsoft.com/office/drawing/2014/main" id="{9C36775B-29E0-B042-ABC7-C0CEBBFDD8B1}"/>
                    </a:ext>
                  </a:extLst>
                </p:cNvPr>
                <p:cNvGrpSpPr/>
                <p:nvPr/>
              </p:nvGrpSpPr>
              <p:grpSpPr>
                <a:xfrm>
                  <a:off x="8929490" y="3873286"/>
                  <a:ext cx="200376" cy="466393"/>
                  <a:chOff x="7543800" y="1477134"/>
                  <a:chExt cx="596900" cy="826244"/>
                </a:xfrm>
              </p:grpSpPr>
              <p:sp>
                <p:nvSpPr>
                  <p:cNvPr id="143" name="Process 142">
                    <a:extLst>
                      <a:ext uri="{FF2B5EF4-FFF2-40B4-BE49-F238E27FC236}">
                        <a16:creationId xmlns:a16="http://schemas.microsoft.com/office/drawing/2014/main" id="{51721559-5D9F-7642-9E68-BF87EFEBD48F}"/>
                      </a:ext>
                    </a:extLst>
                  </p:cNvPr>
                  <p:cNvSpPr/>
                  <p:nvPr/>
                </p:nvSpPr>
                <p:spPr>
                  <a:xfrm>
                    <a:off x="7556500" y="1993900"/>
                    <a:ext cx="584200" cy="309478"/>
                  </a:xfrm>
                  <a:prstGeom prst="flowChartProcess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1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144" name="Straight Connector 143">
                    <a:extLst>
                      <a:ext uri="{FF2B5EF4-FFF2-40B4-BE49-F238E27FC236}">
                        <a16:creationId xmlns:a16="http://schemas.microsoft.com/office/drawing/2014/main" id="{44BC60D6-65C7-B94E-9DF2-6E14E6F2DD91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7543800" y="1477135"/>
                    <a:ext cx="0" cy="82624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5" name="Straight Connector 144">
                    <a:extLst>
                      <a:ext uri="{FF2B5EF4-FFF2-40B4-BE49-F238E27FC236}">
                        <a16:creationId xmlns:a16="http://schemas.microsoft.com/office/drawing/2014/main" id="{207D8B5F-1134-1C4D-8AC8-31488238272D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8140700" y="1477134"/>
                    <a:ext cx="0" cy="82624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29" name="Group 128">
                  <a:extLst>
                    <a:ext uri="{FF2B5EF4-FFF2-40B4-BE49-F238E27FC236}">
                      <a16:creationId xmlns:a16="http://schemas.microsoft.com/office/drawing/2014/main" id="{834C8CE1-E086-C54C-9E06-11973442AD33}"/>
                    </a:ext>
                  </a:extLst>
                </p:cNvPr>
                <p:cNvGrpSpPr/>
                <p:nvPr/>
              </p:nvGrpSpPr>
              <p:grpSpPr>
                <a:xfrm>
                  <a:off x="9319489" y="3888589"/>
                  <a:ext cx="753317" cy="435786"/>
                  <a:chOff x="4437802" y="2295143"/>
                  <a:chExt cx="2565113" cy="1483893"/>
                </a:xfrm>
              </p:grpSpPr>
              <p:cxnSp>
                <p:nvCxnSpPr>
                  <p:cNvPr id="130" name="Straight Arrow Connector 129">
                    <a:extLst>
                      <a:ext uri="{FF2B5EF4-FFF2-40B4-BE49-F238E27FC236}">
                        <a16:creationId xmlns:a16="http://schemas.microsoft.com/office/drawing/2014/main" id="{69B56927-895F-474F-B620-2D0F22DEAF82}"/>
                      </a:ext>
                    </a:extLst>
                  </p:cNvPr>
                  <p:cNvCxnSpPr/>
                  <p:nvPr/>
                </p:nvCxnSpPr>
                <p:spPr>
                  <a:xfrm>
                    <a:off x="6221474" y="3037091"/>
                    <a:ext cx="781441" cy="0"/>
                  </a:xfrm>
                  <a:prstGeom prst="straightConnector1">
                    <a:avLst/>
                  </a:prstGeom>
                  <a:ln w="28575">
                    <a:tailEnd type="triangle"/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131" name="Straight Arrow Connector 130">
                    <a:extLst>
                      <a:ext uri="{FF2B5EF4-FFF2-40B4-BE49-F238E27FC236}">
                        <a16:creationId xmlns:a16="http://schemas.microsoft.com/office/drawing/2014/main" id="{16D2FD96-639D-A445-A8B8-0E2C1F42D760}"/>
                      </a:ext>
                    </a:extLst>
                  </p:cNvPr>
                  <p:cNvCxnSpPr/>
                  <p:nvPr/>
                </p:nvCxnSpPr>
                <p:spPr>
                  <a:xfrm>
                    <a:off x="4608575" y="2380530"/>
                    <a:ext cx="1922918" cy="656560"/>
                  </a:xfrm>
                  <a:prstGeom prst="straightConnector1">
                    <a:avLst/>
                  </a:prstGeom>
                  <a:ln w="28575">
                    <a:tailEnd type="triangle"/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132" name="Straight Arrow Connector 131">
                    <a:extLst>
                      <a:ext uri="{FF2B5EF4-FFF2-40B4-BE49-F238E27FC236}">
                        <a16:creationId xmlns:a16="http://schemas.microsoft.com/office/drawing/2014/main" id="{9FF2EAEB-B36F-484C-80EE-68917BF299FE}"/>
                      </a:ext>
                    </a:extLst>
                  </p:cNvPr>
                  <p:cNvCxnSpPr/>
                  <p:nvPr/>
                </p:nvCxnSpPr>
                <p:spPr>
                  <a:xfrm>
                    <a:off x="4608575" y="2708810"/>
                    <a:ext cx="1922918" cy="328280"/>
                  </a:xfrm>
                  <a:prstGeom prst="straightConnector1">
                    <a:avLst/>
                  </a:prstGeom>
                  <a:ln w="28575">
                    <a:tailEnd type="triangle"/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133" name="Straight Arrow Connector 132">
                    <a:extLst>
                      <a:ext uri="{FF2B5EF4-FFF2-40B4-BE49-F238E27FC236}">
                        <a16:creationId xmlns:a16="http://schemas.microsoft.com/office/drawing/2014/main" id="{C58F171F-2DE1-D94B-879E-08B7879B010D}"/>
                      </a:ext>
                    </a:extLst>
                  </p:cNvPr>
                  <p:cNvCxnSpPr/>
                  <p:nvPr/>
                </p:nvCxnSpPr>
                <p:spPr>
                  <a:xfrm>
                    <a:off x="4608575" y="3037089"/>
                    <a:ext cx="1922918" cy="1"/>
                  </a:xfrm>
                  <a:prstGeom prst="straightConnector1">
                    <a:avLst/>
                  </a:prstGeom>
                  <a:ln w="28575">
                    <a:tailEnd type="triangle"/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134" name="Straight Arrow Connector 133">
                    <a:extLst>
                      <a:ext uri="{FF2B5EF4-FFF2-40B4-BE49-F238E27FC236}">
                        <a16:creationId xmlns:a16="http://schemas.microsoft.com/office/drawing/2014/main" id="{D1EE22DE-5E96-D34A-A17A-816207CC8093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4608575" y="3037090"/>
                    <a:ext cx="1922918" cy="328279"/>
                  </a:xfrm>
                  <a:prstGeom prst="straightConnector1">
                    <a:avLst/>
                  </a:prstGeom>
                  <a:ln w="28575">
                    <a:tailEnd type="triangle"/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135" name="Straight Arrow Connector 134">
                    <a:extLst>
                      <a:ext uri="{FF2B5EF4-FFF2-40B4-BE49-F238E27FC236}">
                        <a16:creationId xmlns:a16="http://schemas.microsoft.com/office/drawing/2014/main" id="{952232C5-6B27-9D47-B32B-7B8EF4011170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4608575" y="3037090"/>
                    <a:ext cx="1922918" cy="656560"/>
                  </a:xfrm>
                  <a:prstGeom prst="straightConnector1">
                    <a:avLst/>
                  </a:prstGeom>
                  <a:ln w="28575">
                    <a:tailEnd type="triangle"/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</p:cxnSp>
              <p:sp>
                <p:nvSpPr>
                  <p:cNvPr id="136" name="Oval 135">
                    <a:extLst>
                      <a:ext uri="{FF2B5EF4-FFF2-40B4-BE49-F238E27FC236}">
                        <a16:creationId xmlns:a16="http://schemas.microsoft.com/office/drawing/2014/main" id="{F89F4B31-B7E1-3D42-A1A8-392248591298}"/>
                      </a:ext>
                    </a:extLst>
                  </p:cNvPr>
                  <p:cNvSpPr/>
                  <p:nvPr/>
                </p:nvSpPr>
                <p:spPr>
                  <a:xfrm>
                    <a:off x="5121690" y="2390319"/>
                    <a:ext cx="1293541" cy="1293541"/>
                  </a:xfrm>
                  <a:prstGeom prst="ellipse">
                    <a:avLst/>
                  </a:prstGeom>
                  <a:solidFill>
                    <a:schemeClr val="bg1"/>
                  </a:solidFill>
                  <a:ln w="28575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 defTabSz="609570"/>
                    <a:endParaRPr lang="en-US" sz="1600">
                      <a:solidFill>
                        <a:prstClr val="black"/>
                      </a:solidFill>
                      <a:latin typeface="Helvetica Neue" charset="0"/>
                      <a:ea typeface="Helvetica Neue" charset="0"/>
                      <a:cs typeface="Helvetica Neue" charset="0"/>
                    </a:endParaRPr>
                  </a:p>
                </p:txBody>
              </p:sp>
              <p:grpSp>
                <p:nvGrpSpPr>
                  <p:cNvPr id="137" name="Group 136">
                    <a:extLst>
                      <a:ext uri="{FF2B5EF4-FFF2-40B4-BE49-F238E27FC236}">
                        <a16:creationId xmlns:a16="http://schemas.microsoft.com/office/drawing/2014/main" id="{5DB1F726-5259-5E40-B01D-C6A92F5999A6}"/>
                      </a:ext>
                    </a:extLst>
                  </p:cNvPr>
                  <p:cNvGrpSpPr/>
                  <p:nvPr/>
                </p:nvGrpSpPr>
                <p:grpSpPr>
                  <a:xfrm>
                    <a:off x="4437802" y="2295143"/>
                    <a:ext cx="170773" cy="1483893"/>
                    <a:chOff x="4461603" y="726948"/>
                    <a:chExt cx="228600" cy="1986366"/>
                  </a:xfrm>
                </p:grpSpPr>
                <p:sp>
                  <p:nvSpPr>
                    <p:cNvPr id="138" name="Oval 137">
                      <a:extLst>
                        <a:ext uri="{FF2B5EF4-FFF2-40B4-BE49-F238E27FC236}">
                          <a16:creationId xmlns:a16="http://schemas.microsoft.com/office/drawing/2014/main" id="{C4C10ED3-CB2F-C94A-8A8D-95CE3D57E6D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461603" y="726948"/>
                      <a:ext cx="228600" cy="228600"/>
                    </a:xfrm>
                    <a:prstGeom prst="ellipse">
                      <a:avLst/>
                    </a:prstGeom>
                    <a:ln w="28575"/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 defTabSz="609570"/>
                      <a:endParaRPr lang="en-US" sz="1600">
                        <a:solidFill>
                          <a:prstClr val="white"/>
                        </a:solidFill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p:txBody>
                </p:sp>
                <p:sp>
                  <p:nvSpPr>
                    <p:cNvPr id="139" name="Oval 138">
                      <a:extLst>
                        <a:ext uri="{FF2B5EF4-FFF2-40B4-BE49-F238E27FC236}">
                          <a16:creationId xmlns:a16="http://schemas.microsoft.com/office/drawing/2014/main" id="{CD46EDDE-1516-B54A-9993-BBE3B027DE1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461603" y="1605830"/>
                      <a:ext cx="228600" cy="228600"/>
                    </a:xfrm>
                    <a:prstGeom prst="ellipse">
                      <a:avLst/>
                    </a:prstGeom>
                    <a:ln w="28575"/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 defTabSz="609570"/>
                      <a:endParaRPr lang="en-US" sz="1600">
                        <a:solidFill>
                          <a:prstClr val="white"/>
                        </a:solidFill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p:txBody>
                </p:sp>
                <p:sp>
                  <p:nvSpPr>
                    <p:cNvPr id="140" name="Oval 139">
                      <a:extLst>
                        <a:ext uri="{FF2B5EF4-FFF2-40B4-BE49-F238E27FC236}">
                          <a16:creationId xmlns:a16="http://schemas.microsoft.com/office/drawing/2014/main" id="{885CD120-A08D-7C44-950D-CB71CC1B64E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461603" y="2045271"/>
                      <a:ext cx="228600" cy="228600"/>
                    </a:xfrm>
                    <a:prstGeom prst="ellipse">
                      <a:avLst/>
                    </a:prstGeom>
                    <a:ln w="28575"/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 defTabSz="609570"/>
                      <a:endParaRPr lang="en-US" sz="1600">
                        <a:solidFill>
                          <a:prstClr val="white"/>
                        </a:solidFill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p:txBody>
                </p:sp>
                <p:sp>
                  <p:nvSpPr>
                    <p:cNvPr id="141" name="Oval 140">
                      <a:extLst>
                        <a:ext uri="{FF2B5EF4-FFF2-40B4-BE49-F238E27FC236}">
                          <a16:creationId xmlns:a16="http://schemas.microsoft.com/office/drawing/2014/main" id="{5FE305B8-1D39-E54F-A477-8D30CEB14F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461603" y="2484714"/>
                      <a:ext cx="228600" cy="228600"/>
                    </a:xfrm>
                    <a:prstGeom prst="ellipse">
                      <a:avLst/>
                    </a:prstGeom>
                    <a:ln w="28575"/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 defTabSz="609570"/>
                      <a:endParaRPr lang="en-US" sz="1600">
                        <a:solidFill>
                          <a:prstClr val="white"/>
                        </a:solidFill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p:txBody>
                </p:sp>
                <p:sp>
                  <p:nvSpPr>
                    <p:cNvPr id="142" name="Oval 141">
                      <a:extLst>
                        <a:ext uri="{FF2B5EF4-FFF2-40B4-BE49-F238E27FC236}">
                          <a16:creationId xmlns:a16="http://schemas.microsoft.com/office/drawing/2014/main" id="{5878FBD5-0F0C-984C-959A-96972523352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461603" y="1166389"/>
                      <a:ext cx="228600" cy="228600"/>
                    </a:xfrm>
                    <a:prstGeom prst="ellipse">
                      <a:avLst/>
                    </a:prstGeom>
                    <a:ln w="28575"/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 defTabSz="609570"/>
                      <a:endParaRPr lang="en-US" sz="1600">
                        <a:solidFill>
                          <a:prstClr val="white"/>
                        </a:solidFill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p:txBody>
                </p:sp>
              </p:grpSp>
            </p:grpSp>
          </p:grpSp>
          <p:sp>
            <p:nvSpPr>
              <p:cNvPr id="146" name="Right Arrow 145">
                <a:extLst>
                  <a:ext uri="{FF2B5EF4-FFF2-40B4-BE49-F238E27FC236}">
                    <a16:creationId xmlns:a16="http://schemas.microsoft.com/office/drawing/2014/main" id="{52163724-7A49-9941-AB41-CB76703A8053}"/>
                  </a:ext>
                </a:extLst>
              </p:cNvPr>
              <p:cNvSpPr/>
              <p:nvPr/>
            </p:nvSpPr>
            <p:spPr>
              <a:xfrm rot="20834091">
                <a:off x="9616063" y="1826131"/>
                <a:ext cx="221180" cy="176442"/>
              </a:xfrm>
              <a:prstGeom prst="rightArrow">
                <a:avLst/>
              </a:prstGeom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Right Arrow 146">
                <a:extLst>
                  <a:ext uri="{FF2B5EF4-FFF2-40B4-BE49-F238E27FC236}">
                    <a16:creationId xmlns:a16="http://schemas.microsoft.com/office/drawing/2014/main" id="{F18AAE8A-F516-A44B-AD9A-BEB8F2A2CF7E}"/>
                  </a:ext>
                </a:extLst>
              </p:cNvPr>
              <p:cNvSpPr/>
              <p:nvPr/>
            </p:nvSpPr>
            <p:spPr>
              <a:xfrm rot="1848385">
                <a:off x="9628763" y="2334132"/>
                <a:ext cx="221180" cy="176442"/>
              </a:xfrm>
              <a:prstGeom prst="rightArrow">
                <a:avLst/>
              </a:prstGeom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6" name="Group 195">
              <a:extLst>
                <a:ext uri="{FF2B5EF4-FFF2-40B4-BE49-F238E27FC236}">
                  <a16:creationId xmlns:a16="http://schemas.microsoft.com/office/drawing/2014/main" id="{5BD9A689-03AD-DB42-9806-AC620B6C115D}"/>
                </a:ext>
              </a:extLst>
            </p:cNvPr>
            <p:cNvGrpSpPr/>
            <p:nvPr/>
          </p:nvGrpSpPr>
          <p:grpSpPr>
            <a:xfrm>
              <a:off x="6524701" y="2998781"/>
              <a:ext cx="3903604" cy="877310"/>
              <a:chOff x="6524701" y="2998781"/>
              <a:chExt cx="3903604" cy="877310"/>
            </a:xfrm>
          </p:grpSpPr>
          <p:grpSp>
            <p:nvGrpSpPr>
              <p:cNvPr id="187" name="Group 186">
                <a:extLst>
                  <a:ext uri="{FF2B5EF4-FFF2-40B4-BE49-F238E27FC236}">
                    <a16:creationId xmlns:a16="http://schemas.microsoft.com/office/drawing/2014/main" id="{3BF19A94-BD10-BF4A-8D20-1BD7FE478ABA}"/>
                  </a:ext>
                </a:extLst>
              </p:cNvPr>
              <p:cNvGrpSpPr/>
              <p:nvPr/>
            </p:nvGrpSpPr>
            <p:grpSpPr>
              <a:xfrm>
                <a:off x="6524701" y="2998781"/>
                <a:ext cx="877310" cy="877310"/>
                <a:chOff x="7509351" y="4064000"/>
                <a:chExt cx="1640456" cy="1640456"/>
              </a:xfrm>
            </p:grpSpPr>
            <p:sp>
              <p:nvSpPr>
                <p:cNvPr id="150" name="Oval 149">
                  <a:extLst>
                    <a:ext uri="{FF2B5EF4-FFF2-40B4-BE49-F238E27FC236}">
                      <a16:creationId xmlns:a16="http://schemas.microsoft.com/office/drawing/2014/main" id="{EE3E035F-C14A-5D47-B64C-EAD72FD0E045}"/>
                    </a:ext>
                  </a:extLst>
                </p:cNvPr>
                <p:cNvSpPr/>
                <p:nvPr/>
              </p:nvSpPr>
              <p:spPr>
                <a:xfrm>
                  <a:off x="7509351" y="4064000"/>
                  <a:ext cx="1640456" cy="1640456"/>
                </a:xfrm>
                <a:prstGeom prst="ellipse">
                  <a:avLst/>
                </a:prstGeom>
                <a:ln w="5715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186" name="Group 185">
                  <a:extLst>
                    <a:ext uri="{FF2B5EF4-FFF2-40B4-BE49-F238E27FC236}">
                      <a16:creationId xmlns:a16="http://schemas.microsoft.com/office/drawing/2014/main" id="{B5946646-5AEF-DA4F-ACA7-C1BCE7273E02}"/>
                    </a:ext>
                  </a:extLst>
                </p:cNvPr>
                <p:cNvGrpSpPr/>
                <p:nvPr/>
              </p:nvGrpSpPr>
              <p:grpSpPr>
                <a:xfrm>
                  <a:off x="7628540" y="4183189"/>
                  <a:ext cx="1402078" cy="1402078"/>
                  <a:chOff x="9782853" y="4247204"/>
                  <a:chExt cx="1640456" cy="1640456"/>
                </a:xfrm>
              </p:grpSpPr>
              <p:grpSp>
                <p:nvGrpSpPr>
                  <p:cNvPr id="184" name="Group 183">
                    <a:extLst>
                      <a:ext uri="{FF2B5EF4-FFF2-40B4-BE49-F238E27FC236}">
                        <a16:creationId xmlns:a16="http://schemas.microsoft.com/office/drawing/2014/main" id="{5E96A866-5811-164B-80CC-84E659B07C0B}"/>
                      </a:ext>
                    </a:extLst>
                  </p:cNvPr>
                  <p:cNvGrpSpPr/>
                  <p:nvPr/>
                </p:nvGrpSpPr>
                <p:grpSpPr>
                  <a:xfrm>
                    <a:off x="9782853" y="4247204"/>
                    <a:ext cx="1640456" cy="1640456"/>
                    <a:chOff x="9782853" y="4248343"/>
                    <a:chExt cx="1640456" cy="1640456"/>
                  </a:xfrm>
                </p:grpSpPr>
                <p:cxnSp>
                  <p:nvCxnSpPr>
                    <p:cNvPr id="156" name="Straight Connector 155">
                      <a:extLst>
                        <a:ext uri="{FF2B5EF4-FFF2-40B4-BE49-F238E27FC236}">
                          <a16:creationId xmlns:a16="http://schemas.microsoft.com/office/drawing/2014/main" id="{20B6F8E1-EE9A-094D-A5B4-C4B9B0025BA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9782853" y="5068571"/>
                      <a:ext cx="1640456" cy="0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59" name="Straight Connector 158">
                      <a:extLst>
                        <a:ext uri="{FF2B5EF4-FFF2-40B4-BE49-F238E27FC236}">
                          <a16:creationId xmlns:a16="http://schemas.microsoft.com/office/drawing/2014/main" id="{FC2EEA32-540D-2242-BEC1-BD00D3E822C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0603081" y="4248343"/>
                      <a:ext cx="0" cy="1640456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65" name="Straight Connector 164">
                      <a:extLst>
                        <a:ext uri="{FF2B5EF4-FFF2-40B4-BE49-F238E27FC236}">
                          <a16:creationId xmlns:a16="http://schemas.microsoft.com/office/drawing/2014/main" id="{034CF542-59BE-B84A-957C-170D7099581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0023092" y="4488582"/>
                      <a:ext cx="1159978" cy="1159978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68" name="Straight Connector 167">
                      <a:extLst>
                        <a:ext uri="{FF2B5EF4-FFF2-40B4-BE49-F238E27FC236}">
                          <a16:creationId xmlns:a16="http://schemas.microsoft.com/office/drawing/2014/main" id="{1D0ACCF4-6FA5-DB40-9243-B895E0495BF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10023092" y="4488582"/>
                      <a:ext cx="1159978" cy="1159978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183" name="Group 182">
                    <a:extLst>
                      <a:ext uri="{FF2B5EF4-FFF2-40B4-BE49-F238E27FC236}">
                        <a16:creationId xmlns:a16="http://schemas.microsoft.com/office/drawing/2014/main" id="{4DF752DB-3DDD-7840-A8FA-9CB7C0D22FDB}"/>
                      </a:ext>
                    </a:extLst>
                  </p:cNvPr>
                  <p:cNvGrpSpPr/>
                  <p:nvPr/>
                </p:nvGrpSpPr>
                <p:grpSpPr>
                  <a:xfrm rot="1384424">
                    <a:off x="9782853" y="4247204"/>
                    <a:ext cx="1640456" cy="1640456"/>
                    <a:chOff x="9935253" y="4400743"/>
                    <a:chExt cx="1640456" cy="1640456"/>
                  </a:xfrm>
                </p:grpSpPr>
                <p:cxnSp>
                  <p:nvCxnSpPr>
                    <p:cNvPr id="179" name="Straight Connector 178">
                      <a:extLst>
                        <a:ext uri="{FF2B5EF4-FFF2-40B4-BE49-F238E27FC236}">
                          <a16:creationId xmlns:a16="http://schemas.microsoft.com/office/drawing/2014/main" id="{5A5703AE-8CA7-014E-96CA-F1226B8B7B0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9935253" y="5220971"/>
                      <a:ext cx="1640456" cy="0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80" name="Straight Connector 179">
                      <a:extLst>
                        <a:ext uri="{FF2B5EF4-FFF2-40B4-BE49-F238E27FC236}">
                          <a16:creationId xmlns:a16="http://schemas.microsoft.com/office/drawing/2014/main" id="{41B5F1A1-6A73-574C-B9B7-6F717A76904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0755481" y="4400743"/>
                      <a:ext cx="0" cy="1640456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81" name="Straight Connector 180">
                      <a:extLst>
                        <a:ext uri="{FF2B5EF4-FFF2-40B4-BE49-F238E27FC236}">
                          <a16:creationId xmlns:a16="http://schemas.microsoft.com/office/drawing/2014/main" id="{90285894-0963-F041-BB21-A02BF525829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0175492" y="4640982"/>
                      <a:ext cx="1159978" cy="1159978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82" name="Straight Connector 181">
                      <a:extLst>
                        <a:ext uri="{FF2B5EF4-FFF2-40B4-BE49-F238E27FC236}">
                          <a16:creationId xmlns:a16="http://schemas.microsoft.com/office/drawing/2014/main" id="{69B10120-DDCC-014D-A3BE-1D44E48F064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10175492" y="4640982"/>
                      <a:ext cx="1159978" cy="1159978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177" name="Oval 176">
                    <a:extLst>
                      <a:ext uri="{FF2B5EF4-FFF2-40B4-BE49-F238E27FC236}">
                        <a16:creationId xmlns:a16="http://schemas.microsoft.com/office/drawing/2014/main" id="{E34E5B64-ABDF-1E4F-A23F-5E4264F6DB11}"/>
                      </a:ext>
                    </a:extLst>
                  </p:cNvPr>
                  <p:cNvSpPr/>
                  <p:nvPr/>
                </p:nvSpPr>
                <p:spPr>
                  <a:xfrm>
                    <a:off x="9986832" y="4451183"/>
                    <a:ext cx="1232499" cy="1232499"/>
                  </a:xfrm>
                  <a:prstGeom prst="ellipse">
                    <a:avLst/>
                  </a:prstGeom>
                  <a:ln w="57150"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cxnSp>
              <p:nvCxnSpPr>
                <p:cNvPr id="152" name="Straight Connector 151">
                  <a:extLst>
                    <a:ext uri="{FF2B5EF4-FFF2-40B4-BE49-F238E27FC236}">
                      <a16:creationId xmlns:a16="http://schemas.microsoft.com/office/drawing/2014/main" id="{AE525CA8-C57F-434A-AE5B-F0B7A177E7E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314931" y="4426167"/>
                  <a:ext cx="494243" cy="494243"/>
                </a:xfrm>
                <a:prstGeom prst="line">
                  <a:avLst/>
                </a:prstGeom>
                <a:ln>
                  <a:headEnd type="none" w="med" len="med"/>
                  <a:tailEnd type="triangle" w="med" len="med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54" name="Oval 153">
                  <a:extLst>
                    <a:ext uri="{FF2B5EF4-FFF2-40B4-BE49-F238E27FC236}">
                      <a16:creationId xmlns:a16="http://schemas.microsoft.com/office/drawing/2014/main" id="{25A94A26-BE30-1140-8C9D-CED76DB757F1}"/>
                    </a:ext>
                  </a:extLst>
                </p:cNvPr>
                <p:cNvSpPr/>
                <p:nvPr/>
              </p:nvSpPr>
              <p:spPr>
                <a:xfrm>
                  <a:off x="8253379" y="4808028"/>
                  <a:ext cx="152400" cy="152400"/>
                </a:xfrm>
                <a:prstGeom prst="ellipse">
                  <a:avLst/>
                </a:prstGeom>
                <a:ln w="5715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95" name="Group 194">
                <a:extLst>
                  <a:ext uri="{FF2B5EF4-FFF2-40B4-BE49-F238E27FC236}">
                    <a16:creationId xmlns:a16="http://schemas.microsoft.com/office/drawing/2014/main" id="{0BD8C841-3027-F349-AC7E-78FF9FE82289}"/>
                  </a:ext>
                </a:extLst>
              </p:cNvPr>
              <p:cNvGrpSpPr/>
              <p:nvPr/>
            </p:nvGrpSpPr>
            <p:grpSpPr>
              <a:xfrm>
                <a:off x="7273532" y="3660174"/>
                <a:ext cx="3154773" cy="139700"/>
                <a:chOff x="7273532" y="3660174"/>
                <a:chExt cx="3154773" cy="139700"/>
              </a:xfrm>
            </p:grpSpPr>
            <p:cxnSp>
              <p:nvCxnSpPr>
                <p:cNvPr id="189" name="Straight Arrow Connector 188">
                  <a:extLst>
                    <a:ext uri="{FF2B5EF4-FFF2-40B4-BE49-F238E27FC236}">
                      <a16:creationId xmlns:a16="http://schemas.microsoft.com/office/drawing/2014/main" id="{4975005B-0CCB-F24D-BF88-F87F8A9A01E5}"/>
                    </a:ext>
                  </a:extLst>
                </p:cNvPr>
                <p:cNvCxnSpPr/>
                <p:nvPr/>
              </p:nvCxnSpPr>
              <p:spPr>
                <a:xfrm flipV="1">
                  <a:off x="7273532" y="3715775"/>
                  <a:ext cx="3154773" cy="28498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90" name="Oval 189">
                  <a:extLst>
                    <a:ext uri="{FF2B5EF4-FFF2-40B4-BE49-F238E27FC236}">
                      <a16:creationId xmlns:a16="http://schemas.microsoft.com/office/drawing/2014/main" id="{1A63FADE-C970-D241-AFC5-0255D48AD516}"/>
                    </a:ext>
                  </a:extLst>
                </p:cNvPr>
                <p:cNvSpPr/>
                <p:nvPr/>
              </p:nvSpPr>
              <p:spPr>
                <a:xfrm>
                  <a:off x="7613839" y="3660174"/>
                  <a:ext cx="139700" cy="139700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" name="Oval 190">
                  <a:extLst>
                    <a:ext uri="{FF2B5EF4-FFF2-40B4-BE49-F238E27FC236}">
                      <a16:creationId xmlns:a16="http://schemas.microsoft.com/office/drawing/2014/main" id="{77C221F8-8F92-AF44-B3DE-738A28E8F4FD}"/>
                    </a:ext>
                  </a:extLst>
                </p:cNvPr>
                <p:cNvSpPr/>
                <p:nvPr/>
              </p:nvSpPr>
              <p:spPr>
                <a:xfrm>
                  <a:off x="7785095" y="3660174"/>
                  <a:ext cx="139700" cy="139700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" name="Oval 191">
                  <a:extLst>
                    <a:ext uri="{FF2B5EF4-FFF2-40B4-BE49-F238E27FC236}">
                      <a16:creationId xmlns:a16="http://schemas.microsoft.com/office/drawing/2014/main" id="{63819FB0-F6DA-384A-A995-85CEFAC29557}"/>
                    </a:ext>
                  </a:extLst>
                </p:cNvPr>
                <p:cNvSpPr/>
                <p:nvPr/>
              </p:nvSpPr>
              <p:spPr>
                <a:xfrm>
                  <a:off x="8340514" y="3660174"/>
                  <a:ext cx="139700" cy="139700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3" name="Oval 192">
                  <a:extLst>
                    <a:ext uri="{FF2B5EF4-FFF2-40B4-BE49-F238E27FC236}">
                      <a16:creationId xmlns:a16="http://schemas.microsoft.com/office/drawing/2014/main" id="{E891D74B-4689-6642-8770-91EAE65426FE}"/>
                    </a:ext>
                  </a:extLst>
                </p:cNvPr>
                <p:cNvSpPr/>
                <p:nvPr/>
              </p:nvSpPr>
              <p:spPr>
                <a:xfrm>
                  <a:off x="8664978" y="3660174"/>
                  <a:ext cx="139700" cy="139700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4" name="Oval 193">
                  <a:extLst>
                    <a:ext uri="{FF2B5EF4-FFF2-40B4-BE49-F238E27FC236}">
                      <a16:creationId xmlns:a16="http://schemas.microsoft.com/office/drawing/2014/main" id="{CA0386DE-F25C-ED4B-BFC9-1BBA292483DC}"/>
                    </a:ext>
                  </a:extLst>
                </p:cNvPr>
                <p:cNvSpPr/>
                <p:nvPr/>
              </p:nvSpPr>
              <p:spPr>
                <a:xfrm>
                  <a:off x="9821903" y="3660174"/>
                  <a:ext cx="139700" cy="139700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sp>
        <p:nvSpPr>
          <p:cNvPr id="198" name="TextBox 197">
            <a:extLst>
              <a:ext uri="{FF2B5EF4-FFF2-40B4-BE49-F238E27FC236}">
                <a16:creationId xmlns:a16="http://schemas.microsoft.com/office/drawing/2014/main" id="{D5F95E4E-AF3E-584E-88C4-AFE373CCF190}"/>
              </a:ext>
            </a:extLst>
          </p:cNvPr>
          <p:cNvSpPr txBox="1"/>
          <p:nvPr/>
        </p:nvSpPr>
        <p:spPr>
          <a:xfrm>
            <a:off x="6191577" y="3714019"/>
            <a:ext cx="4027064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Proactive and Reactive Optimizer</a:t>
            </a:r>
          </a:p>
        </p:txBody>
      </p:sp>
      <p:grpSp>
        <p:nvGrpSpPr>
          <p:cNvPr id="283" name="Group 282">
            <a:extLst>
              <a:ext uri="{FF2B5EF4-FFF2-40B4-BE49-F238E27FC236}">
                <a16:creationId xmlns:a16="http://schemas.microsoft.com/office/drawing/2014/main" id="{6BDB6628-1097-B042-A690-C80048EB4B15}"/>
              </a:ext>
            </a:extLst>
          </p:cNvPr>
          <p:cNvGrpSpPr/>
          <p:nvPr/>
        </p:nvGrpSpPr>
        <p:grpSpPr>
          <a:xfrm>
            <a:off x="6336041" y="4162027"/>
            <a:ext cx="3256582" cy="2509247"/>
            <a:chOff x="6472301" y="4162027"/>
            <a:chExt cx="3256582" cy="2509247"/>
          </a:xfrm>
        </p:grpSpPr>
        <p:grpSp>
          <p:nvGrpSpPr>
            <p:cNvPr id="281" name="Group 280">
              <a:extLst>
                <a:ext uri="{FF2B5EF4-FFF2-40B4-BE49-F238E27FC236}">
                  <a16:creationId xmlns:a16="http://schemas.microsoft.com/office/drawing/2014/main" id="{2AFA47DE-4291-C841-A91F-2E38A8CB919B}"/>
                </a:ext>
              </a:extLst>
            </p:cNvPr>
            <p:cNvGrpSpPr/>
            <p:nvPr/>
          </p:nvGrpSpPr>
          <p:grpSpPr>
            <a:xfrm>
              <a:off x="6472301" y="4162027"/>
              <a:ext cx="3139198" cy="2509247"/>
              <a:chOff x="6067432" y="4160249"/>
              <a:chExt cx="3139198" cy="2509247"/>
            </a:xfrm>
          </p:grpSpPr>
          <p:sp>
            <p:nvSpPr>
              <p:cNvPr id="199" name="Rounded Rectangle 198">
                <a:extLst>
                  <a:ext uri="{FF2B5EF4-FFF2-40B4-BE49-F238E27FC236}">
                    <a16:creationId xmlns:a16="http://schemas.microsoft.com/office/drawing/2014/main" id="{8C6F4E9C-866A-ED42-853C-DD7BBE40D55D}"/>
                  </a:ext>
                </a:extLst>
              </p:cNvPr>
              <p:cNvSpPr/>
              <p:nvPr/>
            </p:nvSpPr>
            <p:spPr>
              <a:xfrm>
                <a:off x="6860334" y="4299805"/>
                <a:ext cx="1676159" cy="409374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Initial Config</a:t>
                </a:r>
              </a:p>
            </p:txBody>
          </p:sp>
          <p:grpSp>
            <p:nvGrpSpPr>
              <p:cNvPr id="204" name="Group 203">
                <a:extLst>
                  <a:ext uri="{FF2B5EF4-FFF2-40B4-BE49-F238E27FC236}">
                    <a16:creationId xmlns:a16="http://schemas.microsoft.com/office/drawing/2014/main" id="{C09FF516-CCC0-6542-9E67-2335B09CC96A}"/>
                  </a:ext>
                </a:extLst>
              </p:cNvPr>
              <p:cNvGrpSpPr/>
              <p:nvPr/>
            </p:nvGrpSpPr>
            <p:grpSpPr>
              <a:xfrm>
                <a:off x="6860334" y="4946553"/>
                <a:ext cx="1712005" cy="292955"/>
                <a:chOff x="6624780" y="5366478"/>
                <a:chExt cx="1712005" cy="292955"/>
              </a:xfrm>
            </p:grpSpPr>
            <p:sp>
              <p:nvSpPr>
                <p:cNvPr id="201" name="Rounded Rectangle 200">
                  <a:extLst>
                    <a:ext uri="{FF2B5EF4-FFF2-40B4-BE49-F238E27FC236}">
                      <a16:creationId xmlns:a16="http://schemas.microsoft.com/office/drawing/2014/main" id="{5EED96BF-C61F-B146-B601-EF7F18FA5815}"/>
                    </a:ext>
                  </a:extLst>
                </p:cNvPr>
                <p:cNvSpPr/>
                <p:nvPr/>
              </p:nvSpPr>
              <p:spPr>
                <a:xfrm>
                  <a:off x="6624780" y="5366478"/>
                  <a:ext cx="443423" cy="292955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2" name="Rounded Rectangle 201">
                  <a:extLst>
                    <a:ext uri="{FF2B5EF4-FFF2-40B4-BE49-F238E27FC236}">
                      <a16:creationId xmlns:a16="http://schemas.microsoft.com/office/drawing/2014/main" id="{E2D7D3BC-8B10-5643-BF17-B3746FFA563A}"/>
                    </a:ext>
                  </a:extLst>
                </p:cNvPr>
                <p:cNvSpPr/>
                <p:nvPr/>
              </p:nvSpPr>
              <p:spPr>
                <a:xfrm>
                  <a:off x="7259071" y="5366478"/>
                  <a:ext cx="443423" cy="292955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3" name="Rounded Rectangle 202">
                  <a:extLst>
                    <a:ext uri="{FF2B5EF4-FFF2-40B4-BE49-F238E27FC236}">
                      <a16:creationId xmlns:a16="http://schemas.microsoft.com/office/drawing/2014/main" id="{1BBC2221-A61F-F847-892A-6F7D3C0D9457}"/>
                    </a:ext>
                  </a:extLst>
                </p:cNvPr>
                <p:cNvSpPr/>
                <p:nvPr/>
              </p:nvSpPr>
              <p:spPr>
                <a:xfrm>
                  <a:off x="7893362" y="5366478"/>
                  <a:ext cx="443423" cy="292955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14" name="Group 213">
                <a:extLst>
                  <a:ext uri="{FF2B5EF4-FFF2-40B4-BE49-F238E27FC236}">
                    <a16:creationId xmlns:a16="http://schemas.microsoft.com/office/drawing/2014/main" id="{5ABADD04-5397-DA4B-A883-A24E618DBCAF}"/>
                  </a:ext>
                </a:extLst>
              </p:cNvPr>
              <p:cNvGrpSpPr/>
              <p:nvPr/>
            </p:nvGrpSpPr>
            <p:grpSpPr>
              <a:xfrm>
                <a:off x="6860334" y="5476882"/>
                <a:ext cx="2346296" cy="292955"/>
                <a:chOff x="6790388" y="5757579"/>
                <a:chExt cx="2346296" cy="292955"/>
              </a:xfrm>
            </p:grpSpPr>
            <p:grpSp>
              <p:nvGrpSpPr>
                <p:cNvPr id="205" name="Group 204">
                  <a:extLst>
                    <a:ext uri="{FF2B5EF4-FFF2-40B4-BE49-F238E27FC236}">
                      <a16:creationId xmlns:a16="http://schemas.microsoft.com/office/drawing/2014/main" id="{66EC3058-97AF-AA46-99BD-B17478849334}"/>
                    </a:ext>
                  </a:extLst>
                </p:cNvPr>
                <p:cNvGrpSpPr/>
                <p:nvPr/>
              </p:nvGrpSpPr>
              <p:grpSpPr>
                <a:xfrm>
                  <a:off x="6790388" y="5757579"/>
                  <a:ext cx="1712005" cy="292955"/>
                  <a:chOff x="6624780" y="5366478"/>
                  <a:chExt cx="1712005" cy="292955"/>
                </a:xfrm>
              </p:grpSpPr>
              <p:sp>
                <p:nvSpPr>
                  <p:cNvPr id="206" name="Rounded Rectangle 205">
                    <a:extLst>
                      <a:ext uri="{FF2B5EF4-FFF2-40B4-BE49-F238E27FC236}">
                        <a16:creationId xmlns:a16="http://schemas.microsoft.com/office/drawing/2014/main" id="{099700CF-85CA-9D42-80E9-709D028AAA6D}"/>
                      </a:ext>
                    </a:extLst>
                  </p:cNvPr>
                  <p:cNvSpPr/>
                  <p:nvPr/>
                </p:nvSpPr>
                <p:spPr>
                  <a:xfrm>
                    <a:off x="6624780" y="5366478"/>
                    <a:ext cx="443423" cy="292955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1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07" name="Rounded Rectangle 206">
                    <a:extLst>
                      <a:ext uri="{FF2B5EF4-FFF2-40B4-BE49-F238E27FC236}">
                        <a16:creationId xmlns:a16="http://schemas.microsoft.com/office/drawing/2014/main" id="{BC4CDE66-8688-F74E-8DA9-2059EFF9F358}"/>
                      </a:ext>
                    </a:extLst>
                  </p:cNvPr>
                  <p:cNvSpPr/>
                  <p:nvPr/>
                </p:nvSpPr>
                <p:spPr>
                  <a:xfrm>
                    <a:off x="7259071" y="5366478"/>
                    <a:ext cx="443423" cy="292955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1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08" name="Rounded Rectangle 207">
                    <a:extLst>
                      <a:ext uri="{FF2B5EF4-FFF2-40B4-BE49-F238E27FC236}">
                        <a16:creationId xmlns:a16="http://schemas.microsoft.com/office/drawing/2014/main" id="{AFEDE25F-B644-AC4E-89F4-AAB604F9652D}"/>
                      </a:ext>
                    </a:extLst>
                  </p:cNvPr>
                  <p:cNvSpPr/>
                  <p:nvPr/>
                </p:nvSpPr>
                <p:spPr>
                  <a:xfrm>
                    <a:off x="7893362" y="5366478"/>
                    <a:ext cx="443423" cy="292955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1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209" name="Rounded Rectangle 208">
                  <a:extLst>
                    <a:ext uri="{FF2B5EF4-FFF2-40B4-BE49-F238E27FC236}">
                      <a16:creationId xmlns:a16="http://schemas.microsoft.com/office/drawing/2014/main" id="{D10D62FA-865A-F14A-AC53-690497706C72}"/>
                    </a:ext>
                  </a:extLst>
                </p:cNvPr>
                <p:cNvSpPr/>
                <p:nvPr/>
              </p:nvSpPr>
              <p:spPr>
                <a:xfrm>
                  <a:off x="8693261" y="5757579"/>
                  <a:ext cx="443423" cy="292955"/>
                </a:xfrm>
                <a:prstGeom prst="roundRect">
                  <a:avLst/>
                </a:prstGeom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10" name="Group 209">
                <a:extLst>
                  <a:ext uri="{FF2B5EF4-FFF2-40B4-BE49-F238E27FC236}">
                    <a16:creationId xmlns:a16="http://schemas.microsoft.com/office/drawing/2014/main" id="{3B06DB46-3EA6-F64C-B332-26BB2311A3E8}"/>
                  </a:ext>
                </a:extLst>
              </p:cNvPr>
              <p:cNvGrpSpPr/>
              <p:nvPr/>
            </p:nvGrpSpPr>
            <p:grpSpPr>
              <a:xfrm>
                <a:off x="6860334" y="6007210"/>
                <a:ext cx="1712005" cy="292955"/>
                <a:chOff x="6624780" y="5366478"/>
                <a:chExt cx="1712005" cy="292955"/>
              </a:xfrm>
            </p:grpSpPr>
            <p:sp>
              <p:nvSpPr>
                <p:cNvPr id="211" name="Rounded Rectangle 210">
                  <a:extLst>
                    <a:ext uri="{FF2B5EF4-FFF2-40B4-BE49-F238E27FC236}">
                      <a16:creationId xmlns:a16="http://schemas.microsoft.com/office/drawing/2014/main" id="{9F95F510-E905-8D47-9629-AB1A9A1CACDC}"/>
                    </a:ext>
                  </a:extLst>
                </p:cNvPr>
                <p:cNvSpPr/>
                <p:nvPr/>
              </p:nvSpPr>
              <p:spPr>
                <a:xfrm>
                  <a:off x="6624780" y="5366478"/>
                  <a:ext cx="443423" cy="292955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2" name="Rounded Rectangle 211">
                  <a:extLst>
                    <a:ext uri="{FF2B5EF4-FFF2-40B4-BE49-F238E27FC236}">
                      <a16:creationId xmlns:a16="http://schemas.microsoft.com/office/drawing/2014/main" id="{160176BD-2462-DE47-9EE4-A46CF99C31AD}"/>
                    </a:ext>
                  </a:extLst>
                </p:cNvPr>
                <p:cNvSpPr/>
                <p:nvPr/>
              </p:nvSpPr>
              <p:spPr>
                <a:xfrm>
                  <a:off x="7259071" y="5366478"/>
                  <a:ext cx="443423" cy="292955"/>
                </a:xfrm>
                <a:prstGeom prst="roundRect">
                  <a:avLst/>
                </a:prstGeom>
              </p:spPr>
              <p:style>
                <a:lnRef idx="0">
                  <a:schemeClr val="accent2"/>
                </a:lnRef>
                <a:fillRef idx="3">
                  <a:schemeClr val="accent2"/>
                </a:fillRef>
                <a:effectRef idx="3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3" name="Rounded Rectangle 212">
                  <a:extLst>
                    <a:ext uri="{FF2B5EF4-FFF2-40B4-BE49-F238E27FC236}">
                      <a16:creationId xmlns:a16="http://schemas.microsoft.com/office/drawing/2014/main" id="{839F1EA7-DF5C-1348-9F67-0C60783E9B82}"/>
                    </a:ext>
                  </a:extLst>
                </p:cNvPr>
                <p:cNvSpPr/>
                <p:nvPr/>
              </p:nvSpPr>
              <p:spPr>
                <a:xfrm>
                  <a:off x="7893362" y="5366478"/>
                  <a:ext cx="443423" cy="292955"/>
                </a:xfrm>
                <a:prstGeom prst="roundRect">
                  <a:avLst/>
                </a:prstGeom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216" name="Straight Arrow Connector 215">
                <a:extLst>
                  <a:ext uri="{FF2B5EF4-FFF2-40B4-BE49-F238E27FC236}">
                    <a16:creationId xmlns:a16="http://schemas.microsoft.com/office/drawing/2014/main" id="{0E32ECA6-2194-0C47-B90E-5FE78091C172}"/>
                  </a:ext>
                </a:extLst>
              </p:cNvPr>
              <p:cNvCxnSpPr>
                <a:cxnSpLocks/>
                <a:stCxn id="199" idx="2"/>
                <a:endCxn id="201" idx="0"/>
              </p:cNvCxnSpPr>
              <p:nvPr/>
            </p:nvCxnSpPr>
            <p:spPr>
              <a:xfrm flipH="1">
                <a:off x="7082046" y="4709179"/>
                <a:ext cx="616368" cy="23737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7" name="Straight Arrow Connector 216">
                <a:extLst>
                  <a:ext uri="{FF2B5EF4-FFF2-40B4-BE49-F238E27FC236}">
                    <a16:creationId xmlns:a16="http://schemas.microsoft.com/office/drawing/2014/main" id="{73B0DB90-B479-5741-8A51-7EAA6062831B}"/>
                  </a:ext>
                </a:extLst>
              </p:cNvPr>
              <p:cNvCxnSpPr>
                <a:cxnSpLocks/>
                <a:stCxn id="199" idx="2"/>
                <a:endCxn id="203" idx="0"/>
              </p:cNvCxnSpPr>
              <p:nvPr/>
            </p:nvCxnSpPr>
            <p:spPr>
              <a:xfrm>
                <a:off x="7698414" y="4709179"/>
                <a:ext cx="652214" cy="23737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6" name="Straight Arrow Connector 225">
                <a:extLst>
                  <a:ext uri="{FF2B5EF4-FFF2-40B4-BE49-F238E27FC236}">
                    <a16:creationId xmlns:a16="http://schemas.microsoft.com/office/drawing/2014/main" id="{1C80BC41-62D0-F04F-B14F-ACEC92154EA2}"/>
                  </a:ext>
                </a:extLst>
              </p:cNvPr>
              <p:cNvCxnSpPr>
                <a:cxnSpLocks/>
                <a:stCxn id="201" idx="3"/>
                <a:endCxn id="202" idx="1"/>
              </p:cNvCxnSpPr>
              <p:nvPr/>
            </p:nvCxnSpPr>
            <p:spPr>
              <a:xfrm>
                <a:off x="7303757" y="5093031"/>
                <a:ext cx="190868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7" name="Straight Arrow Connector 226">
                <a:extLst>
                  <a:ext uri="{FF2B5EF4-FFF2-40B4-BE49-F238E27FC236}">
                    <a16:creationId xmlns:a16="http://schemas.microsoft.com/office/drawing/2014/main" id="{A5C7CCE5-E7B1-2442-948D-6777F335D2CA}"/>
                  </a:ext>
                </a:extLst>
              </p:cNvPr>
              <p:cNvCxnSpPr>
                <a:cxnSpLocks/>
                <a:stCxn id="201" idx="2"/>
                <a:endCxn id="206" idx="0"/>
              </p:cNvCxnSpPr>
              <p:nvPr/>
            </p:nvCxnSpPr>
            <p:spPr>
              <a:xfrm>
                <a:off x="7082046" y="5239508"/>
                <a:ext cx="0" cy="23737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8" name="Straight Arrow Connector 227">
                <a:extLst>
                  <a:ext uri="{FF2B5EF4-FFF2-40B4-BE49-F238E27FC236}">
                    <a16:creationId xmlns:a16="http://schemas.microsoft.com/office/drawing/2014/main" id="{60C45ACA-8D61-3345-91C7-E7C8C95EC58E}"/>
                  </a:ext>
                </a:extLst>
              </p:cNvPr>
              <p:cNvCxnSpPr>
                <a:cxnSpLocks/>
                <a:stCxn id="206" idx="3"/>
                <a:endCxn id="207" idx="1"/>
              </p:cNvCxnSpPr>
              <p:nvPr/>
            </p:nvCxnSpPr>
            <p:spPr>
              <a:xfrm>
                <a:off x="7303757" y="5623360"/>
                <a:ext cx="190868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9" name="Straight Arrow Connector 228">
                <a:extLst>
                  <a:ext uri="{FF2B5EF4-FFF2-40B4-BE49-F238E27FC236}">
                    <a16:creationId xmlns:a16="http://schemas.microsoft.com/office/drawing/2014/main" id="{EDEBC096-8451-F243-83E8-A76AC5C14B27}"/>
                  </a:ext>
                </a:extLst>
              </p:cNvPr>
              <p:cNvCxnSpPr>
                <a:cxnSpLocks/>
                <a:stCxn id="202" idx="2"/>
                <a:endCxn id="208" idx="0"/>
              </p:cNvCxnSpPr>
              <p:nvPr/>
            </p:nvCxnSpPr>
            <p:spPr>
              <a:xfrm>
                <a:off x="7716337" y="5239508"/>
                <a:ext cx="634291" cy="23737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0" name="Straight Arrow Connector 229">
                <a:extLst>
                  <a:ext uri="{FF2B5EF4-FFF2-40B4-BE49-F238E27FC236}">
                    <a16:creationId xmlns:a16="http://schemas.microsoft.com/office/drawing/2014/main" id="{3B763260-6C53-1448-8E2A-6EF828066753}"/>
                  </a:ext>
                </a:extLst>
              </p:cNvPr>
              <p:cNvCxnSpPr>
                <a:cxnSpLocks/>
                <a:stCxn id="207" idx="3"/>
                <a:endCxn id="208" idx="1"/>
              </p:cNvCxnSpPr>
              <p:nvPr/>
            </p:nvCxnSpPr>
            <p:spPr>
              <a:xfrm>
                <a:off x="7938048" y="5623360"/>
                <a:ext cx="190868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1" name="Straight Arrow Connector 230">
                <a:extLst>
                  <a:ext uri="{FF2B5EF4-FFF2-40B4-BE49-F238E27FC236}">
                    <a16:creationId xmlns:a16="http://schemas.microsoft.com/office/drawing/2014/main" id="{B6DB0825-A81C-F94C-BCEF-88714699D4D0}"/>
                  </a:ext>
                </a:extLst>
              </p:cNvPr>
              <p:cNvCxnSpPr>
                <a:cxnSpLocks/>
                <a:stCxn id="207" idx="2"/>
                <a:endCxn id="212" idx="0"/>
              </p:cNvCxnSpPr>
              <p:nvPr/>
            </p:nvCxnSpPr>
            <p:spPr>
              <a:xfrm>
                <a:off x="7716337" y="5769837"/>
                <a:ext cx="0" cy="23737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2" name="Straight Arrow Connector 231">
                <a:extLst>
                  <a:ext uri="{FF2B5EF4-FFF2-40B4-BE49-F238E27FC236}">
                    <a16:creationId xmlns:a16="http://schemas.microsoft.com/office/drawing/2014/main" id="{1579DBAF-FDC1-694D-97C6-9389F5EDCD2A}"/>
                  </a:ext>
                </a:extLst>
              </p:cNvPr>
              <p:cNvCxnSpPr>
                <a:cxnSpLocks/>
                <a:stCxn id="203" idx="2"/>
                <a:endCxn id="209" idx="0"/>
              </p:cNvCxnSpPr>
              <p:nvPr/>
            </p:nvCxnSpPr>
            <p:spPr>
              <a:xfrm>
                <a:off x="8350628" y="5239508"/>
                <a:ext cx="634291" cy="23737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3" name="Straight Arrow Connector 232">
                <a:extLst>
                  <a:ext uri="{FF2B5EF4-FFF2-40B4-BE49-F238E27FC236}">
                    <a16:creationId xmlns:a16="http://schemas.microsoft.com/office/drawing/2014/main" id="{4EC2F997-180B-EF47-A902-15B22B2C8A12}"/>
                  </a:ext>
                </a:extLst>
              </p:cNvPr>
              <p:cNvCxnSpPr>
                <a:cxnSpLocks/>
                <a:stCxn id="202" idx="3"/>
                <a:endCxn id="203" idx="1"/>
              </p:cNvCxnSpPr>
              <p:nvPr/>
            </p:nvCxnSpPr>
            <p:spPr>
              <a:xfrm>
                <a:off x="7938048" y="5093031"/>
                <a:ext cx="190868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4" name="Straight Arrow Connector 233">
                <a:extLst>
                  <a:ext uri="{FF2B5EF4-FFF2-40B4-BE49-F238E27FC236}">
                    <a16:creationId xmlns:a16="http://schemas.microsoft.com/office/drawing/2014/main" id="{D6B39C62-26A7-F548-B8A5-793158EC5F1A}"/>
                  </a:ext>
                </a:extLst>
              </p:cNvPr>
              <p:cNvCxnSpPr>
                <a:cxnSpLocks/>
                <a:stCxn id="208" idx="3"/>
                <a:endCxn id="209" idx="1"/>
              </p:cNvCxnSpPr>
              <p:nvPr/>
            </p:nvCxnSpPr>
            <p:spPr>
              <a:xfrm>
                <a:off x="8572339" y="5623360"/>
                <a:ext cx="190868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6" name="Straight Arrow Connector 255">
                <a:extLst>
                  <a:ext uri="{FF2B5EF4-FFF2-40B4-BE49-F238E27FC236}">
                    <a16:creationId xmlns:a16="http://schemas.microsoft.com/office/drawing/2014/main" id="{24D5D77C-248C-6648-A928-17C90F57893D}"/>
                  </a:ext>
                </a:extLst>
              </p:cNvPr>
              <p:cNvCxnSpPr>
                <a:cxnSpLocks/>
                <a:stCxn id="207" idx="2"/>
                <a:endCxn id="213" idx="0"/>
              </p:cNvCxnSpPr>
              <p:nvPr/>
            </p:nvCxnSpPr>
            <p:spPr>
              <a:xfrm>
                <a:off x="7716337" y="5769837"/>
                <a:ext cx="634291" cy="23737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1" name="Straight Arrow Connector 260">
                <a:extLst>
                  <a:ext uri="{FF2B5EF4-FFF2-40B4-BE49-F238E27FC236}">
                    <a16:creationId xmlns:a16="http://schemas.microsoft.com/office/drawing/2014/main" id="{F89BA94B-E4F0-B748-9D23-B26D467CAC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50628" y="5769837"/>
                <a:ext cx="0" cy="23737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2" name="Straight Arrow Connector 261">
                <a:extLst>
                  <a:ext uri="{FF2B5EF4-FFF2-40B4-BE49-F238E27FC236}">
                    <a16:creationId xmlns:a16="http://schemas.microsoft.com/office/drawing/2014/main" id="{7FB26CB2-0E87-C84E-9915-D6FC62F5CF95}"/>
                  </a:ext>
                </a:extLst>
              </p:cNvPr>
              <p:cNvCxnSpPr>
                <a:cxnSpLocks/>
                <a:stCxn id="206" idx="2"/>
                <a:endCxn id="211" idx="0"/>
              </p:cNvCxnSpPr>
              <p:nvPr/>
            </p:nvCxnSpPr>
            <p:spPr>
              <a:xfrm>
                <a:off x="7082046" y="5769837"/>
                <a:ext cx="0" cy="23737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5" name="Straight Arrow Connector 264">
                <a:extLst>
                  <a:ext uri="{FF2B5EF4-FFF2-40B4-BE49-F238E27FC236}">
                    <a16:creationId xmlns:a16="http://schemas.microsoft.com/office/drawing/2014/main" id="{4C1C2C1B-4DE3-4F4F-AB31-F98DA98EC0DB}"/>
                  </a:ext>
                </a:extLst>
              </p:cNvPr>
              <p:cNvCxnSpPr>
                <a:cxnSpLocks/>
                <a:stCxn id="212" idx="3"/>
                <a:endCxn id="213" idx="1"/>
              </p:cNvCxnSpPr>
              <p:nvPr/>
            </p:nvCxnSpPr>
            <p:spPr>
              <a:xfrm>
                <a:off x="7938048" y="6153688"/>
                <a:ext cx="190868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8" name="Straight Arrow Connector 267">
                <a:extLst>
                  <a:ext uri="{FF2B5EF4-FFF2-40B4-BE49-F238E27FC236}">
                    <a16:creationId xmlns:a16="http://schemas.microsoft.com/office/drawing/2014/main" id="{1E0FEC61-C06F-B34D-A6E9-85AF66C9A7BF}"/>
                  </a:ext>
                </a:extLst>
              </p:cNvPr>
              <p:cNvCxnSpPr>
                <a:cxnSpLocks/>
                <a:stCxn id="211" idx="3"/>
                <a:endCxn id="212" idx="1"/>
              </p:cNvCxnSpPr>
              <p:nvPr/>
            </p:nvCxnSpPr>
            <p:spPr>
              <a:xfrm>
                <a:off x="7303757" y="6153688"/>
                <a:ext cx="190868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2" name="Straight Arrow Connector 271">
                <a:extLst>
                  <a:ext uri="{FF2B5EF4-FFF2-40B4-BE49-F238E27FC236}">
                    <a16:creationId xmlns:a16="http://schemas.microsoft.com/office/drawing/2014/main" id="{2304A429-A770-224D-93C3-273B559B57C1}"/>
                  </a:ext>
                </a:extLst>
              </p:cNvPr>
              <p:cNvCxnSpPr/>
              <p:nvPr/>
            </p:nvCxnSpPr>
            <p:spPr>
              <a:xfrm>
                <a:off x="6683557" y="4160249"/>
                <a:ext cx="0" cy="213991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73" name="TextBox 272">
                <a:extLst>
                  <a:ext uri="{FF2B5EF4-FFF2-40B4-BE49-F238E27FC236}">
                    <a16:creationId xmlns:a16="http://schemas.microsoft.com/office/drawing/2014/main" id="{4C1A9392-1B84-5F4E-9869-A7B5B520E02C}"/>
                  </a:ext>
                </a:extLst>
              </p:cNvPr>
              <p:cNvSpPr txBox="1"/>
              <p:nvPr/>
            </p:nvSpPr>
            <p:spPr>
              <a:xfrm rot="5400000">
                <a:off x="5438253" y="4916342"/>
                <a:ext cx="1904689" cy="646331"/>
              </a:xfrm>
              <a:prstGeom prst="rect">
                <a:avLst/>
              </a:prstGeom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/>
                  <a:t>Cost Minimizing</a:t>
                </a:r>
                <a:br>
                  <a:rPr lang="en-US" dirty="0"/>
                </a:br>
                <a:r>
                  <a:rPr lang="en-US" dirty="0"/>
                  <a:t>Actions</a:t>
                </a:r>
              </a:p>
            </p:txBody>
          </p:sp>
          <p:sp>
            <p:nvSpPr>
              <p:cNvPr id="274" name="TextBox 273">
                <a:extLst>
                  <a:ext uri="{FF2B5EF4-FFF2-40B4-BE49-F238E27FC236}">
                    <a16:creationId xmlns:a16="http://schemas.microsoft.com/office/drawing/2014/main" id="{D2F63586-9319-3F43-BA70-C018C0A9979E}"/>
                  </a:ext>
                </a:extLst>
              </p:cNvPr>
              <p:cNvSpPr txBox="1"/>
              <p:nvPr/>
            </p:nvSpPr>
            <p:spPr>
              <a:xfrm>
                <a:off x="6840039" y="6300164"/>
                <a:ext cx="1904689" cy="369332"/>
              </a:xfrm>
              <a:prstGeom prst="rect">
                <a:avLst/>
              </a:prstGeom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accent2"/>
                    </a:solidFill>
                  </a:rPr>
                  <a:t>Optimal Config</a:t>
                </a:r>
              </a:p>
            </p:txBody>
          </p:sp>
        </p:grpSp>
        <p:sp>
          <p:nvSpPr>
            <p:cNvPr id="282" name="TextBox 281">
              <a:extLst>
                <a:ext uri="{FF2B5EF4-FFF2-40B4-BE49-F238E27FC236}">
                  <a16:creationId xmlns:a16="http://schemas.microsoft.com/office/drawing/2014/main" id="{ADBB610D-43DE-1D4D-B16F-81674ECC1B1A}"/>
                </a:ext>
              </a:extLst>
            </p:cNvPr>
            <p:cNvSpPr txBox="1"/>
            <p:nvPr/>
          </p:nvSpPr>
          <p:spPr>
            <a:xfrm>
              <a:off x="9100185" y="5726546"/>
              <a:ext cx="628698" cy="261610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invalid</a:t>
              </a:r>
            </a:p>
          </p:txBody>
        </p:sp>
      </p:grpSp>
      <p:sp>
        <p:nvSpPr>
          <p:cNvPr id="285" name="TextBox 284">
            <a:extLst>
              <a:ext uri="{FF2B5EF4-FFF2-40B4-BE49-F238E27FC236}">
                <a16:creationId xmlns:a16="http://schemas.microsoft.com/office/drawing/2014/main" id="{1101168B-E3C7-B44F-8AA7-C03C40A43D7B}"/>
              </a:ext>
            </a:extLst>
          </p:cNvPr>
          <p:cNvSpPr txBox="1"/>
          <p:nvPr/>
        </p:nvSpPr>
        <p:spPr>
          <a:xfrm>
            <a:off x="9332968" y="5987226"/>
            <a:ext cx="2763898" cy="6463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Bang Bang &amp;</a:t>
            </a:r>
          </a:p>
          <a:p>
            <a:r>
              <a:rPr lang="en-US" dirty="0"/>
              <a:t>PID Reactive Controller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3EB2B6D-FC25-534E-89D2-CC05824E35D0}"/>
              </a:ext>
            </a:extLst>
          </p:cNvPr>
          <p:cNvSpPr txBox="1"/>
          <p:nvPr/>
        </p:nvSpPr>
        <p:spPr>
          <a:xfrm>
            <a:off x="10201729" y="2018085"/>
            <a:ext cx="1399742" cy="6463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+ Network</a:t>
            </a:r>
          </a:p>
          <a:p>
            <a:r>
              <a:rPr lang="en-US" dirty="0"/>
              <a:t>    Calculus</a:t>
            </a:r>
          </a:p>
        </p:txBody>
      </p:sp>
    </p:spTree>
    <p:extLst>
      <p:ext uri="{BB962C8B-B14F-4D97-AF65-F5344CB8AC3E}">
        <p14:creationId xmlns:p14="http://schemas.microsoft.com/office/powerpoint/2010/main" val="113415632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1" grpId="0"/>
      <p:bldP spid="149" grpId="0"/>
      <p:bldP spid="198" grpId="0"/>
      <p:bldP spid="285" grpId="0"/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01216-E194-AC40-9AA6-70B69ED2C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BERT-Large on a V100 (~$10K)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F3FB5575-4A1D-3743-8F63-E07B90C7D2C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54975041"/>
              </p:ext>
            </p:extLst>
          </p:nvPr>
        </p:nvGraphicFramePr>
        <p:xfrm>
          <a:off x="260824" y="1931536"/>
          <a:ext cx="5965588" cy="397705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DC05F450-E1C7-5A48-BA4E-B426F4ED3E9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74135328"/>
              </p:ext>
            </p:extLst>
          </p:nvPr>
        </p:nvGraphicFramePr>
        <p:xfrm>
          <a:off x="6226412" y="1931537"/>
          <a:ext cx="5965588" cy="397705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CE684DA0-3B7A-2B49-A5E0-93A84561B2CB}"/>
              </a:ext>
            </a:extLst>
          </p:cNvPr>
          <p:cNvSpPr txBox="1"/>
          <p:nvPr/>
        </p:nvSpPr>
        <p:spPr>
          <a:xfrm>
            <a:off x="424984" y="6352659"/>
            <a:ext cx="11602856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Numbers obtained from: </a:t>
            </a:r>
            <a:r>
              <a:rPr lang="en-US" dirty="0">
                <a:hlinkClick r:id="rId4"/>
              </a:rPr>
              <a:t>https://developer.nvidia.com/deep-learning-performance-training-inference</a:t>
            </a:r>
            <a:r>
              <a:rPr lang="en-US" dirty="0"/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FD1438-0FB9-5B4B-9913-CCCE777C07B8}"/>
              </a:ext>
            </a:extLst>
          </p:cNvPr>
          <p:cNvSpPr txBox="1"/>
          <p:nvPr/>
        </p:nvSpPr>
        <p:spPr>
          <a:xfrm>
            <a:off x="424984" y="5983326"/>
            <a:ext cx="5371983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Results included Mixed precision optimizations!</a:t>
            </a:r>
          </a:p>
        </p:txBody>
      </p:sp>
    </p:spTree>
    <p:extLst>
      <p:ext uri="{BB962C8B-B14F-4D97-AF65-F5344CB8AC3E}">
        <p14:creationId xmlns:p14="http://schemas.microsoft.com/office/powerpoint/2010/main" val="144080569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B1E31D8-1030-BF48-BA97-5E25FD76C1E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72400" y="81658"/>
            <a:ext cx="4419600" cy="21515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53A7B19-5BF5-5142-8FA5-D0DE61A99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762" y="328989"/>
            <a:ext cx="7654001" cy="1325563"/>
          </a:xfrm>
        </p:spPr>
        <p:txBody>
          <a:bodyPr>
            <a:noAutofit/>
          </a:bodyPr>
          <a:lstStyle/>
          <a:p>
            <a:r>
              <a:rPr lang="en-US" sz="3600" b="1" dirty="0" err="1"/>
              <a:t>InferLine</a:t>
            </a:r>
            <a:r>
              <a:rPr lang="en-US" sz="3600" b="1" dirty="0"/>
              <a:t>:</a:t>
            </a:r>
            <a:r>
              <a:rPr lang="en-US" sz="3600" dirty="0"/>
              <a:t> Prediction Pipeline Provisioning and Management for Tight Latency Objectives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0CE0F5-52AA-104E-9D12-4BB9F9261A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0762" y="2137410"/>
            <a:ext cx="11375206" cy="6471946"/>
          </a:xfrm>
        </p:spPr>
        <p:txBody>
          <a:bodyPr>
            <a:normAutofit/>
          </a:bodyPr>
          <a:lstStyle/>
          <a:p>
            <a:r>
              <a:rPr lang="en-US" b="1" dirty="0">
                <a:sym typeface="Wingdings" pitchFamily="2" charset="2"/>
              </a:rPr>
              <a:t>Technical Ideas (summary)</a:t>
            </a:r>
          </a:p>
          <a:p>
            <a:pPr lvl="1"/>
            <a:r>
              <a:rPr lang="en-US" dirty="0"/>
              <a:t>Individual model </a:t>
            </a:r>
            <a:r>
              <a:rPr lang="en-US" b="1" dirty="0"/>
              <a:t>performance profiles</a:t>
            </a:r>
            <a:r>
              <a:rPr lang="en-US" dirty="0"/>
              <a:t> + </a:t>
            </a:r>
            <a:r>
              <a:rPr lang="en-US" b="1" dirty="0"/>
              <a:t>discrete event simulation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 reason about </a:t>
            </a:r>
            <a:r>
              <a:rPr lang="en-US" b="1" dirty="0">
                <a:sym typeface="Wingdings" pitchFamily="2" charset="2"/>
              </a:rPr>
              <a:t>end-to-end latency</a:t>
            </a:r>
            <a:r>
              <a:rPr lang="en-US" dirty="0">
                <a:sym typeface="Wingdings" pitchFamily="2" charset="2"/>
              </a:rPr>
              <a:t> in the presence of complex </a:t>
            </a:r>
            <a:r>
              <a:rPr lang="en-US" b="1" dirty="0">
                <a:sym typeface="Wingdings" pitchFamily="2" charset="2"/>
              </a:rPr>
              <a:t>queuing behavior</a:t>
            </a:r>
          </a:p>
          <a:p>
            <a:pPr lvl="1"/>
            <a:r>
              <a:rPr lang="en-US" dirty="0">
                <a:sym typeface="Wingdings" pitchFamily="2" charset="2"/>
              </a:rPr>
              <a:t>Simple </a:t>
            </a:r>
            <a:r>
              <a:rPr lang="en-US" b="1" dirty="0">
                <a:sym typeface="Wingdings" pitchFamily="2" charset="2"/>
              </a:rPr>
              <a:t>greedy search heuristic</a:t>
            </a:r>
            <a:r>
              <a:rPr lang="en-US" dirty="0">
                <a:sym typeface="Wingdings" pitchFamily="2" charset="2"/>
              </a:rPr>
              <a:t> to configure for each model:</a:t>
            </a:r>
          </a:p>
          <a:p>
            <a:pPr lvl="2"/>
            <a:r>
              <a:rPr lang="en-US" dirty="0">
                <a:sym typeface="Wingdings" pitchFamily="2" charset="2"/>
              </a:rPr>
              <a:t>Hardware type, number of copies, and batching parameters</a:t>
            </a:r>
          </a:p>
          <a:p>
            <a:pPr lvl="1"/>
            <a:r>
              <a:rPr lang="en-US" dirty="0">
                <a:sym typeface="Wingdings" pitchFamily="2" charset="2"/>
              </a:rPr>
              <a:t>Online re-provisioning using </a:t>
            </a:r>
            <a:r>
              <a:rPr lang="en-US" b="1" dirty="0">
                <a:sym typeface="Wingdings" pitchFamily="2" charset="2"/>
              </a:rPr>
              <a:t>network calculus</a:t>
            </a:r>
            <a:r>
              <a:rPr lang="en-US" dirty="0">
                <a:sym typeface="Wingdings" pitchFamily="2" charset="2"/>
              </a:rPr>
              <a:t> to </a:t>
            </a:r>
            <a:r>
              <a:rPr lang="en-US" b="1" dirty="0">
                <a:sym typeface="Wingdings" pitchFamily="2" charset="2"/>
              </a:rPr>
              <a:t>optimally resize</a:t>
            </a:r>
          </a:p>
          <a:p>
            <a:r>
              <a:rPr lang="en-US" b="1" dirty="0">
                <a:sym typeface="Wingdings" pitchFamily="2" charset="2"/>
              </a:rPr>
              <a:t>What to look for:</a:t>
            </a:r>
          </a:p>
          <a:p>
            <a:pPr lvl="1"/>
            <a:r>
              <a:rPr lang="en-US" b="1" dirty="0">
                <a:solidFill>
                  <a:srgbClr val="7030A0"/>
                </a:solidFill>
                <a:sym typeface="Wingdings" pitchFamily="2" charset="2"/>
              </a:rPr>
              <a:t>Too many ideas …. not enough contribution?</a:t>
            </a:r>
          </a:p>
          <a:p>
            <a:pPr lvl="1"/>
            <a:r>
              <a:rPr lang="en-US" dirty="0">
                <a:sym typeface="Wingdings" pitchFamily="2" charset="2"/>
              </a:rPr>
              <a:t>Clarity of presentation</a:t>
            </a:r>
          </a:p>
        </p:txBody>
      </p:sp>
    </p:spTree>
    <p:extLst>
      <p:ext uri="{BB962C8B-B14F-4D97-AF65-F5344CB8AC3E}">
        <p14:creationId xmlns:p14="http://schemas.microsoft.com/office/powerpoint/2010/main" val="118259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3A7B19-5BF5-5142-8FA5-D0DE61A99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762" y="328989"/>
            <a:ext cx="11138431" cy="1325563"/>
          </a:xfrm>
        </p:spPr>
        <p:txBody>
          <a:bodyPr>
            <a:noAutofit/>
          </a:bodyPr>
          <a:lstStyle/>
          <a:p>
            <a:r>
              <a:rPr lang="en-US" sz="3600" b="1" dirty="0"/>
              <a:t>Focus:</a:t>
            </a:r>
            <a:r>
              <a:rPr lang="en-US" sz="3600" dirty="0"/>
              <a:t> Querying Large Video Datasets with Low Latency and Low Cost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0CE0F5-52AA-104E-9D12-4BB9F9261A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0762" y="1744304"/>
            <a:ext cx="11375206" cy="6471946"/>
          </a:xfrm>
        </p:spPr>
        <p:txBody>
          <a:bodyPr>
            <a:normAutofit/>
          </a:bodyPr>
          <a:lstStyle/>
          <a:p>
            <a:r>
              <a:rPr lang="en-US" b="1" dirty="0">
                <a:sym typeface="Wingdings" pitchFamily="2" charset="2"/>
              </a:rPr>
              <a:t>Context: </a:t>
            </a:r>
            <a:r>
              <a:rPr lang="en-US" dirty="0">
                <a:sym typeface="Wingdings" pitchFamily="2" charset="2"/>
              </a:rPr>
              <a:t>builds on a line of earlier work</a:t>
            </a:r>
          </a:p>
          <a:p>
            <a:pPr lvl="1"/>
            <a:r>
              <a:rPr lang="en-US" dirty="0">
                <a:sym typeface="Wingdings" pitchFamily="2" charset="2"/>
                <a:hlinkClick r:id="rId2"/>
              </a:rPr>
              <a:t>Live Video Analytics at Scale with Approximation and Delay-Tolerance</a:t>
            </a:r>
            <a:r>
              <a:rPr lang="en-US" dirty="0">
                <a:sym typeface="Wingdings" pitchFamily="2" charset="2"/>
              </a:rPr>
              <a:t> (NSDI’17)</a:t>
            </a:r>
          </a:p>
          <a:p>
            <a:pPr lvl="1"/>
            <a:r>
              <a:rPr lang="en-US" dirty="0">
                <a:sym typeface="Wingdings" pitchFamily="2" charset="2"/>
                <a:hlinkClick r:id="rId3"/>
              </a:rPr>
              <a:t>Chameleon: Scalable Adaptation of Video Analytics</a:t>
            </a:r>
            <a:r>
              <a:rPr lang="en-US" dirty="0">
                <a:sym typeface="Wingdings" pitchFamily="2" charset="2"/>
              </a:rPr>
              <a:t> (SIGCOMM’18)</a:t>
            </a:r>
          </a:p>
          <a:p>
            <a:r>
              <a:rPr lang="en-US" b="1" dirty="0">
                <a:sym typeface="Wingdings" pitchFamily="2" charset="2"/>
              </a:rPr>
              <a:t>Big Ideas in the Line of Work: </a:t>
            </a:r>
          </a:p>
          <a:p>
            <a:pPr lvl="1"/>
            <a:r>
              <a:rPr lang="en-US" b="1" dirty="0">
                <a:sym typeface="Wingdings" pitchFamily="2" charset="2"/>
              </a:rPr>
              <a:t>Trade-off accuracy and latency</a:t>
            </a:r>
            <a:r>
              <a:rPr lang="en-US" dirty="0">
                <a:sym typeface="Wingdings" pitchFamily="2" charset="2"/>
              </a:rPr>
              <a:t> in video processing tasks</a:t>
            </a:r>
            <a:endParaRPr lang="en-US" b="1" dirty="0">
              <a:sym typeface="Wingdings" pitchFamily="2" charset="2"/>
            </a:endParaRPr>
          </a:p>
          <a:p>
            <a:pPr lvl="1"/>
            <a:r>
              <a:rPr lang="en-US" dirty="0">
                <a:sym typeface="Wingdings" pitchFamily="2" charset="2"/>
              </a:rPr>
              <a:t>Schedule resources according to </a:t>
            </a:r>
            <a:r>
              <a:rPr lang="en-US" b="1" dirty="0">
                <a:sym typeface="Wingdings" pitchFamily="2" charset="2"/>
              </a:rPr>
              <a:t>acc.</a:t>
            </a:r>
            <a:r>
              <a:rPr lang="en-US" dirty="0">
                <a:sym typeface="Wingdings" pitchFamily="2" charset="2"/>
              </a:rPr>
              <a:t> and </a:t>
            </a:r>
            <a:r>
              <a:rPr lang="en-US" b="1" dirty="0">
                <a:sym typeface="Wingdings" pitchFamily="2" charset="2"/>
              </a:rPr>
              <a:t>latency requirements</a:t>
            </a:r>
          </a:p>
          <a:p>
            <a:r>
              <a:rPr lang="en-US" b="1" dirty="0">
                <a:sym typeface="Wingdings" pitchFamily="2" charset="2"/>
              </a:rPr>
              <a:t>Different “Serving Model”:</a:t>
            </a:r>
            <a:endParaRPr lang="en-US" dirty="0">
              <a:sym typeface="Wingdings" pitchFamily="2" charset="2"/>
            </a:endParaRPr>
          </a:p>
          <a:p>
            <a:pPr lvl="1"/>
            <a:r>
              <a:rPr lang="en-US" dirty="0">
                <a:sym typeface="Wingdings" pitchFamily="2" charset="2"/>
              </a:rPr>
              <a:t>Large queries on historical or video streams: </a:t>
            </a:r>
          </a:p>
          <a:p>
            <a:pPr lvl="2"/>
            <a:r>
              <a:rPr lang="en-US" i="1" dirty="0">
                <a:sym typeface="Wingdings" pitchFamily="2" charset="2"/>
              </a:rPr>
              <a:t>Find all the times where a car and a bike are in a frame.</a:t>
            </a:r>
          </a:p>
        </p:txBody>
      </p:sp>
    </p:spTree>
    <p:extLst>
      <p:ext uri="{BB962C8B-B14F-4D97-AF65-F5344CB8AC3E}">
        <p14:creationId xmlns:p14="http://schemas.microsoft.com/office/powerpoint/2010/main" val="793502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3A7B19-5BF5-5142-8FA5-D0DE61A99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762" y="328989"/>
            <a:ext cx="11138431" cy="1325563"/>
          </a:xfrm>
        </p:spPr>
        <p:txBody>
          <a:bodyPr>
            <a:noAutofit/>
          </a:bodyPr>
          <a:lstStyle/>
          <a:p>
            <a:r>
              <a:rPr lang="en-US" sz="3600" b="1" dirty="0"/>
              <a:t>Focus:</a:t>
            </a:r>
            <a:r>
              <a:rPr lang="en-US" sz="3600" dirty="0"/>
              <a:t> Querying Large Video Datasets with Low Latency and Low Cost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0CE0F5-52AA-104E-9D12-4BB9F9261A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0762" y="1744304"/>
            <a:ext cx="11375206" cy="4195023"/>
          </a:xfrm>
        </p:spPr>
        <p:txBody>
          <a:bodyPr>
            <a:normAutofit/>
          </a:bodyPr>
          <a:lstStyle/>
          <a:p>
            <a:r>
              <a:rPr lang="en-US" b="1" dirty="0">
                <a:sym typeface="Wingdings" pitchFamily="2" charset="2"/>
              </a:rPr>
              <a:t>Big Idea(s)</a:t>
            </a:r>
            <a:endParaRPr lang="en-US" i="1" dirty="0">
              <a:sym typeface="Wingdings" pitchFamily="2" charset="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19D1DF-33FE-7143-A85A-F9186D66E7D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3228" y="2705403"/>
            <a:ext cx="10465543" cy="2836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354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3A7B19-5BF5-5142-8FA5-D0DE61A99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762" y="328989"/>
            <a:ext cx="11138431" cy="1325563"/>
          </a:xfrm>
        </p:spPr>
        <p:txBody>
          <a:bodyPr>
            <a:noAutofit/>
          </a:bodyPr>
          <a:lstStyle/>
          <a:p>
            <a:r>
              <a:rPr lang="en-US" sz="3600" b="1" dirty="0"/>
              <a:t>Focus:</a:t>
            </a:r>
            <a:r>
              <a:rPr lang="en-US" sz="3600" dirty="0"/>
              <a:t> Querying Large Video Datasets with Low Latency and Low Cost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0CE0F5-52AA-104E-9D12-4BB9F9261A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0762" y="1744304"/>
            <a:ext cx="11375206" cy="4195023"/>
          </a:xfrm>
        </p:spPr>
        <p:txBody>
          <a:bodyPr>
            <a:normAutofit/>
          </a:bodyPr>
          <a:lstStyle/>
          <a:p>
            <a:r>
              <a:rPr lang="en-US" b="1" dirty="0">
                <a:sym typeface="Wingdings" pitchFamily="2" charset="2"/>
              </a:rPr>
              <a:t>What to look for:</a:t>
            </a:r>
          </a:p>
          <a:p>
            <a:pPr lvl="1"/>
            <a:r>
              <a:rPr lang="en-US" dirty="0">
                <a:sym typeface="Wingdings" pitchFamily="2" charset="2"/>
              </a:rPr>
              <a:t>Framing of relationships between object detection models and image classification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7DEBF64-4419-5C4A-BFE5-4B2FBDDC52C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5318" y="2944536"/>
            <a:ext cx="6465190" cy="198313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91DF57A-2CFC-C346-840F-316880A5882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0239" y="5235851"/>
            <a:ext cx="9891522" cy="115787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C5FF331-75C7-7C41-B937-003E3C3284D4}"/>
              </a:ext>
            </a:extLst>
          </p:cNvPr>
          <p:cNvSpPr txBox="1"/>
          <p:nvPr/>
        </p:nvSpPr>
        <p:spPr>
          <a:xfrm>
            <a:off x="7623810" y="3841815"/>
            <a:ext cx="1653017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Faster R-CNN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FAFFB4E-A9A7-1744-AA80-7D29F5CF60A9}"/>
              </a:ext>
            </a:extLst>
          </p:cNvPr>
          <p:cNvSpPr txBox="1"/>
          <p:nvPr/>
        </p:nvSpPr>
        <p:spPr>
          <a:xfrm>
            <a:off x="7623810" y="5051185"/>
            <a:ext cx="3199915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Yolo (You Only Look Once)</a:t>
            </a:r>
          </a:p>
        </p:txBody>
      </p:sp>
    </p:spTree>
    <p:extLst>
      <p:ext uri="{BB962C8B-B14F-4D97-AF65-F5344CB8AC3E}">
        <p14:creationId xmlns:p14="http://schemas.microsoft.com/office/powerpoint/2010/main" val="957032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3A7B19-5BF5-5142-8FA5-D0DE61A99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762" y="328989"/>
            <a:ext cx="11138431" cy="1325563"/>
          </a:xfrm>
        </p:spPr>
        <p:txBody>
          <a:bodyPr>
            <a:noAutofit/>
          </a:bodyPr>
          <a:lstStyle/>
          <a:p>
            <a:r>
              <a:rPr lang="en-US" sz="3600" b="1" dirty="0"/>
              <a:t>Focus:</a:t>
            </a:r>
            <a:r>
              <a:rPr lang="en-US" sz="3600" dirty="0"/>
              <a:t> Querying Large Video Datasets with Low Latency and Low Cost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0CE0F5-52AA-104E-9D12-4BB9F9261A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0762" y="1744304"/>
            <a:ext cx="11375206" cy="4195023"/>
          </a:xfrm>
        </p:spPr>
        <p:txBody>
          <a:bodyPr>
            <a:normAutofit/>
          </a:bodyPr>
          <a:lstStyle/>
          <a:p>
            <a:r>
              <a:rPr lang="en-US" b="1" dirty="0">
                <a:sym typeface="Wingdings" pitchFamily="2" charset="2"/>
              </a:rPr>
              <a:t>What to look for:</a:t>
            </a:r>
          </a:p>
          <a:p>
            <a:pPr lvl="1"/>
            <a:r>
              <a:rPr lang="en-US" dirty="0">
                <a:sym typeface="Wingdings" pitchFamily="2" charset="2"/>
              </a:rPr>
              <a:t>Framing of relationships between object detection models and image classification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AF0202D-3A4D-DC45-A57D-E09A8BA7F6C8}"/>
              </a:ext>
            </a:extLst>
          </p:cNvPr>
          <p:cNvGrpSpPr/>
          <p:nvPr/>
        </p:nvGrpSpPr>
        <p:grpSpPr>
          <a:xfrm>
            <a:off x="1223010" y="3133874"/>
            <a:ext cx="9025890" cy="3620460"/>
            <a:chOff x="1223010" y="3133874"/>
            <a:chExt cx="9025890" cy="362046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3F5CCDD2-FF2E-1B43-A114-71705D38C0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23010" y="3133874"/>
              <a:ext cx="9025890" cy="3620460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68B2586-A6DA-3443-AA04-D252CD272542}"/>
                </a:ext>
              </a:extLst>
            </p:cNvPr>
            <p:cNvSpPr txBox="1"/>
            <p:nvPr/>
          </p:nvSpPr>
          <p:spPr>
            <a:xfrm>
              <a:off x="9041130" y="3244334"/>
              <a:ext cx="931665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dirty="0"/>
                <a:t>R-CNN</a:t>
              </a: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E11E0254-26E0-2F43-9962-D12F0CBD7B78}"/>
              </a:ext>
            </a:extLst>
          </p:cNvPr>
          <p:cNvSpPr/>
          <p:nvPr/>
        </p:nvSpPr>
        <p:spPr>
          <a:xfrm>
            <a:off x="2270760" y="6565782"/>
            <a:ext cx="986409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100" dirty="0">
                <a:hlinkClick r:id="rId3"/>
              </a:rPr>
              <a:t>https://medium.com/@jonathan_hui/what-do-we-learn-from-region-based-object-detectors-faster-r-cnn-r-fcn-fpn-7e354377a7c9</a:t>
            </a:r>
            <a:r>
              <a:rPr lang="en-US" sz="11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72626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3A7B19-5BF5-5142-8FA5-D0DE61A99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762" y="-2597091"/>
            <a:ext cx="11138431" cy="1325563"/>
          </a:xfrm>
        </p:spPr>
        <p:txBody>
          <a:bodyPr>
            <a:noAutofit/>
          </a:bodyPr>
          <a:lstStyle/>
          <a:p>
            <a:r>
              <a:rPr lang="en-US" sz="3600" b="1" dirty="0"/>
              <a:t>Focus:</a:t>
            </a:r>
            <a:r>
              <a:rPr lang="en-US" sz="3600" dirty="0"/>
              <a:t> Querying Large Video Datasets with Low Latency and Low Cost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0CE0F5-52AA-104E-9D12-4BB9F9261A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0762" y="-1181776"/>
            <a:ext cx="11375206" cy="4195023"/>
          </a:xfrm>
        </p:spPr>
        <p:txBody>
          <a:bodyPr>
            <a:normAutofit/>
          </a:bodyPr>
          <a:lstStyle/>
          <a:p>
            <a:r>
              <a:rPr lang="en-US" b="1" dirty="0">
                <a:sym typeface="Wingdings" pitchFamily="2" charset="2"/>
              </a:rPr>
              <a:t>What to look for:</a:t>
            </a:r>
          </a:p>
          <a:p>
            <a:pPr lvl="1"/>
            <a:r>
              <a:rPr lang="en-US" dirty="0">
                <a:sym typeface="Wingdings" pitchFamily="2" charset="2"/>
              </a:rPr>
              <a:t>Framing of relationships between object detection models and image classification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AF0202D-3A4D-DC45-A57D-E09A8BA7F6C8}"/>
              </a:ext>
            </a:extLst>
          </p:cNvPr>
          <p:cNvGrpSpPr/>
          <p:nvPr/>
        </p:nvGrpSpPr>
        <p:grpSpPr>
          <a:xfrm>
            <a:off x="342900" y="356707"/>
            <a:ext cx="6035068" cy="2420783"/>
            <a:chOff x="1223010" y="3133874"/>
            <a:chExt cx="9025890" cy="362046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3F5CCDD2-FF2E-1B43-A114-71705D38C0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23010" y="3133874"/>
              <a:ext cx="9025890" cy="3620460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68B2586-A6DA-3443-AA04-D252CD272542}"/>
                </a:ext>
              </a:extLst>
            </p:cNvPr>
            <p:cNvSpPr txBox="1"/>
            <p:nvPr/>
          </p:nvSpPr>
          <p:spPr>
            <a:xfrm>
              <a:off x="9041130" y="3244334"/>
              <a:ext cx="931665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dirty="0"/>
                <a:t>R-CNN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772FB710-3228-024A-A72B-23F47C150CA9}"/>
              </a:ext>
            </a:extLst>
          </p:cNvPr>
          <p:cNvSpPr txBox="1"/>
          <p:nvPr/>
        </p:nvSpPr>
        <p:spPr>
          <a:xfrm>
            <a:off x="6724650" y="1040130"/>
            <a:ext cx="3985260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dirty="0"/>
              <a:t>Identify regions of interest and run feature network on each.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30E6E62-8C08-5A4B-810A-BE4DD171674C}"/>
              </a:ext>
            </a:extLst>
          </p:cNvPr>
          <p:cNvGrpSpPr/>
          <p:nvPr/>
        </p:nvGrpSpPr>
        <p:grpSpPr>
          <a:xfrm>
            <a:off x="560762" y="2752966"/>
            <a:ext cx="11007090" cy="3126014"/>
            <a:chOff x="560762" y="2988723"/>
            <a:chExt cx="11007090" cy="3126014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1152598-249C-C94C-90D1-638D8D28A8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60762" y="2988723"/>
              <a:ext cx="11007090" cy="3126014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1EAD4A0-F681-5C4D-87CE-AD7BB73F7586}"/>
                </a:ext>
              </a:extLst>
            </p:cNvPr>
            <p:cNvSpPr txBox="1"/>
            <p:nvPr/>
          </p:nvSpPr>
          <p:spPr>
            <a:xfrm>
              <a:off x="9276504" y="3059668"/>
              <a:ext cx="1433406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dirty="0"/>
                <a:t>Fast R-CNN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D0F48A01-CB41-7A44-A892-864F99081A0B}"/>
              </a:ext>
            </a:extLst>
          </p:cNvPr>
          <p:cNvSpPr txBox="1"/>
          <p:nvPr/>
        </p:nvSpPr>
        <p:spPr>
          <a:xfrm>
            <a:off x="2872331" y="5878980"/>
            <a:ext cx="7120876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dirty="0"/>
              <a:t>Reuse feature outputs for all externally proposed regions.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8CBF1B8-A2F8-FE45-8B52-ACAB9D5EB671}"/>
              </a:ext>
            </a:extLst>
          </p:cNvPr>
          <p:cNvSpPr/>
          <p:nvPr/>
        </p:nvSpPr>
        <p:spPr>
          <a:xfrm>
            <a:off x="2270760" y="6565782"/>
            <a:ext cx="986409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100" dirty="0">
                <a:hlinkClick r:id="rId4"/>
              </a:rPr>
              <a:t>https://medium.com/@jonathan_hui/what-do-we-learn-from-region-based-object-detectors-faster-r-cnn-r-fcn-fpn-7e354377a7c9</a:t>
            </a:r>
            <a:r>
              <a:rPr lang="en-US" sz="11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980811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3A7B19-5BF5-5142-8FA5-D0DE61A99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762" y="-2597091"/>
            <a:ext cx="11138431" cy="1325563"/>
          </a:xfrm>
        </p:spPr>
        <p:txBody>
          <a:bodyPr>
            <a:noAutofit/>
          </a:bodyPr>
          <a:lstStyle/>
          <a:p>
            <a:r>
              <a:rPr lang="en-US" sz="3600" b="1" dirty="0"/>
              <a:t>Focus:</a:t>
            </a:r>
            <a:r>
              <a:rPr lang="en-US" sz="3600" dirty="0"/>
              <a:t> Querying Large Video Datasets with Low Latency and Low Cost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0CE0F5-52AA-104E-9D12-4BB9F9261A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0762" y="-1181776"/>
            <a:ext cx="11375206" cy="4195023"/>
          </a:xfrm>
        </p:spPr>
        <p:txBody>
          <a:bodyPr>
            <a:normAutofit/>
          </a:bodyPr>
          <a:lstStyle/>
          <a:p>
            <a:r>
              <a:rPr lang="en-US" b="1" dirty="0">
                <a:sym typeface="Wingdings" pitchFamily="2" charset="2"/>
              </a:rPr>
              <a:t>What to look for:</a:t>
            </a:r>
          </a:p>
          <a:p>
            <a:pPr lvl="1"/>
            <a:r>
              <a:rPr lang="en-US" dirty="0">
                <a:sym typeface="Wingdings" pitchFamily="2" charset="2"/>
              </a:rPr>
              <a:t>Framing of relationships between object detection models and image classification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AF0202D-3A4D-DC45-A57D-E09A8BA7F6C8}"/>
              </a:ext>
            </a:extLst>
          </p:cNvPr>
          <p:cNvGrpSpPr/>
          <p:nvPr/>
        </p:nvGrpSpPr>
        <p:grpSpPr>
          <a:xfrm>
            <a:off x="342900" y="356707"/>
            <a:ext cx="5807106" cy="2329343"/>
            <a:chOff x="1223010" y="3133874"/>
            <a:chExt cx="9025890" cy="362046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3F5CCDD2-FF2E-1B43-A114-71705D38C0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23010" y="3133874"/>
              <a:ext cx="9025890" cy="3620460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68B2586-A6DA-3443-AA04-D252CD272542}"/>
                </a:ext>
              </a:extLst>
            </p:cNvPr>
            <p:cNvSpPr txBox="1"/>
            <p:nvPr/>
          </p:nvSpPr>
          <p:spPr>
            <a:xfrm>
              <a:off x="9041130" y="3244334"/>
              <a:ext cx="931665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dirty="0"/>
                <a:t>R-CNN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772FB710-3228-024A-A72B-23F47C150CA9}"/>
              </a:ext>
            </a:extLst>
          </p:cNvPr>
          <p:cNvSpPr txBox="1"/>
          <p:nvPr/>
        </p:nvSpPr>
        <p:spPr>
          <a:xfrm>
            <a:off x="560762" y="33541"/>
            <a:ext cx="3985260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dirty="0"/>
              <a:t>Identify regions of interest and run feature network on each.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30E6E62-8C08-5A4B-810A-BE4DD171674C}"/>
              </a:ext>
            </a:extLst>
          </p:cNvPr>
          <p:cNvGrpSpPr/>
          <p:nvPr/>
        </p:nvGrpSpPr>
        <p:grpSpPr>
          <a:xfrm>
            <a:off x="6513351" y="665397"/>
            <a:ext cx="5388327" cy="1530285"/>
            <a:chOff x="560762" y="2988723"/>
            <a:chExt cx="11007090" cy="3126014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1152598-249C-C94C-90D1-638D8D28A8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60762" y="2988723"/>
              <a:ext cx="11007090" cy="3126014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1EAD4A0-F681-5C4D-87CE-AD7BB73F7586}"/>
                </a:ext>
              </a:extLst>
            </p:cNvPr>
            <p:cNvSpPr txBox="1"/>
            <p:nvPr/>
          </p:nvSpPr>
          <p:spPr>
            <a:xfrm>
              <a:off x="9276504" y="3059668"/>
              <a:ext cx="1433406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dirty="0"/>
                <a:t>Fast R-CNN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D0F48A01-CB41-7A44-A892-864F99081A0B}"/>
              </a:ext>
            </a:extLst>
          </p:cNvPr>
          <p:cNvSpPr txBox="1"/>
          <p:nvPr/>
        </p:nvSpPr>
        <p:spPr>
          <a:xfrm>
            <a:off x="6642660" y="104609"/>
            <a:ext cx="4271419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dirty="0"/>
              <a:t>Reuse feature outputs for all externally proposed regions.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19A0C37-AC35-674C-9545-9EC449E6C9F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821512"/>
            <a:ext cx="12192000" cy="346043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2500465-63A9-7444-B059-31BB0FFF5C31}"/>
              </a:ext>
            </a:extLst>
          </p:cNvPr>
          <p:cNvSpPr txBox="1"/>
          <p:nvPr/>
        </p:nvSpPr>
        <p:spPr>
          <a:xfrm>
            <a:off x="9126972" y="3204703"/>
            <a:ext cx="1653017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Faster R-CNN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5E78255-D6DA-D945-AA4E-232BF00D400F}"/>
              </a:ext>
            </a:extLst>
          </p:cNvPr>
          <p:cNvSpPr txBox="1"/>
          <p:nvPr/>
        </p:nvSpPr>
        <p:spPr>
          <a:xfrm>
            <a:off x="445770" y="3102999"/>
            <a:ext cx="3357009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Use region proposal network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65C9936-9FA3-4E4F-B8DC-BCADE3F89386}"/>
              </a:ext>
            </a:extLst>
          </p:cNvPr>
          <p:cNvSpPr/>
          <p:nvPr/>
        </p:nvSpPr>
        <p:spPr>
          <a:xfrm>
            <a:off x="2270760" y="6565782"/>
            <a:ext cx="986409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100" dirty="0">
                <a:hlinkClick r:id="rId5"/>
              </a:rPr>
              <a:t>https://medium.com/@jonathan_hui/what-do-we-learn-from-region-based-object-detectors-faster-r-cnn-r-fcn-fpn-7e354377a7c9</a:t>
            </a:r>
            <a:r>
              <a:rPr lang="en-US" sz="11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096204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CE7EF874-490D-8A4F-B9AF-BD0D37F29E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056" y="5378331"/>
            <a:ext cx="11391900" cy="1333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53A7B19-5BF5-5142-8FA5-D0DE61A99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762" y="-2597091"/>
            <a:ext cx="11138431" cy="1325563"/>
          </a:xfrm>
        </p:spPr>
        <p:txBody>
          <a:bodyPr>
            <a:noAutofit/>
          </a:bodyPr>
          <a:lstStyle/>
          <a:p>
            <a:r>
              <a:rPr lang="en-US" sz="3600" b="1" dirty="0"/>
              <a:t>Focus:</a:t>
            </a:r>
            <a:r>
              <a:rPr lang="en-US" sz="3600" dirty="0"/>
              <a:t> Querying Large Video Datasets with Low Latency and Low Cost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0CE0F5-52AA-104E-9D12-4BB9F9261A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0762" y="-1181776"/>
            <a:ext cx="11375206" cy="4195023"/>
          </a:xfrm>
        </p:spPr>
        <p:txBody>
          <a:bodyPr>
            <a:normAutofit/>
          </a:bodyPr>
          <a:lstStyle/>
          <a:p>
            <a:r>
              <a:rPr lang="en-US" b="1" dirty="0">
                <a:sym typeface="Wingdings" pitchFamily="2" charset="2"/>
              </a:rPr>
              <a:t>What to look for:</a:t>
            </a:r>
          </a:p>
          <a:p>
            <a:pPr lvl="1"/>
            <a:r>
              <a:rPr lang="en-US" dirty="0">
                <a:sym typeface="Wingdings" pitchFamily="2" charset="2"/>
              </a:rPr>
              <a:t>Framing of relationships between object detection models and image classification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AF0202D-3A4D-DC45-A57D-E09A8BA7F6C8}"/>
              </a:ext>
            </a:extLst>
          </p:cNvPr>
          <p:cNvGrpSpPr/>
          <p:nvPr/>
        </p:nvGrpSpPr>
        <p:grpSpPr>
          <a:xfrm>
            <a:off x="342900" y="356707"/>
            <a:ext cx="5807106" cy="2329343"/>
            <a:chOff x="1223010" y="3133874"/>
            <a:chExt cx="9025890" cy="362046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3F5CCDD2-FF2E-1B43-A114-71705D38C0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23010" y="3133874"/>
              <a:ext cx="9025890" cy="3620460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68B2586-A6DA-3443-AA04-D252CD272542}"/>
                </a:ext>
              </a:extLst>
            </p:cNvPr>
            <p:cNvSpPr txBox="1"/>
            <p:nvPr/>
          </p:nvSpPr>
          <p:spPr>
            <a:xfrm>
              <a:off x="9041130" y="3244334"/>
              <a:ext cx="931665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dirty="0"/>
                <a:t>R-CNN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772FB710-3228-024A-A72B-23F47C150CA9}"/>
              </a:ext>
            </a:extLst>
          </p:cNvPr>
          <p:cNvSpPr txBox="1"/>
          <p:nvPr/>
        </p:nvSpPr>
        <p:spPr>
          <a:xfrm>
            <a:off x="560762" y="33541"/>
            <a:ext cx="3985260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dirty="0"/>
              <a:t>Identify regions of interest and run feature network on each.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30E6E62-8C08-5A4B-810A-BE4DD171674C}"/>
              </a:ext>
            </a:extLst>
          </p:cNvPr>
          <p:cNvGrpSpPr/>
          <p:nvPr/>
        </p:nvGrpSpPr>
        <p:grpSpPr>
          <a:xfrm>
            <a:off x="6513351" y="665397"/>
            <a:ext cx="5388327" cy="1530285"/>
            <a:chOff x="560762" y="2988723"/>
            <a:chExt cx="11007090" cy="3126014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1152598-249C-C94C-90D1-638D8D28A85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60762" y="2988723"/>
              <a:ext cx="11007090" cy="3126014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1EAD4A0-F681-5C4D-87CE-AD7BB73F7586}"/>
                </a:ext>
              </a:extLst>
            </p:cNvPr>
            <p:cNvSpPr txBox="1"/>
            <p:nvPr/>
          </p:nvSpPr>
          <p:spPr>
            <a:xfrm>
              <a:off x="9276504" y="3059668"/>
              <a:ext cx="1433406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dirty="0"/>
                <a:t>Fast R-CNN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D0F48A01-CB41-7A44-A892-864F99081A0B}"/>
              </a:ext>
            </a:extLst>
          </p:cNvPr>
          <p:cNvSpPr txBox="1"/>
          <p:nvPr/>
        </p:nvSpPr>
        <p:spPr>
          <a:xfrm>
            <a:off x="6642660" y="104609"/>
            <a:ext cx="4271419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dirty="0"/>
              <a:t>Reuse feature outputs for all externally proposed regions.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19A0C37-AC35-674C-9545-9EC449E6C9FA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2900" y="2281007"/>
            <a:ext cx="10779989" cy="305966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2500465-63A9-7444-B059-31BB0FFF5C31}"/>
              </a:ext>
            </a:extLst>
          </p:cNvPr>
          <p:cNvSpPr txBox="1"/>
          <p:nvPr/>
        </p:nvSpPr>
        <p:spPr>
          <a:xfrm>
            <a:off x="9084251" y="2598113"/>
            <a:ext cx="1754387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dirty="0"/>
              <a:t>Faster R-CNN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5E78255-D6DA-D945-AA4E-232BF00D400F}"/>
              </a:ext>
            </a:extLst>
          </p:cNvPr>
          <p:cNvSpPr txBox="1"/>
          <p:nvPr/>
        </p:nvSpPr>
        <p:spPr>
          <a:xfrm>
            <a:off x="788670" y="2562494"/>
            <a:ext cx="2968219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dirty="0"/>
              <a:t>Use region proposal network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65C9936-9FA3-4E4F-B8DC-BCADE3F89386}"/>
              </a:ext>
            </a:extLst>
          </p:cNvPr>
          <p:cNvSpPr/>
          <p:nvPr/>
        </p:nvSpPr>
        <p:spPr>
          <a:xfrm>
            <a:off x="2270760" y="6565782"/>
            <a:ext cx="986409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100" dirty="0">
                <a:hlinkClick r:id="rId6"/>
              </a:rPr>
              <a:t>https://medium.com/@jonathan_hui/what-do-we-learn-from-region-based-object-detectors-faster-r-cnn-r-fcn-fpn-7e354377a7c9</a:t>
            </a:r>
            <a:r>
              <a:rPr lang="en-US" sz="1100" dirty="0"/>
              <a:t>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CC67AB9-2EBA-9948-A0F5-6B0D73132E8F}"/>
              </a:ext>
            </a:extLst>
          </p:cNvPr>
          <p:cNvSpPr txBox="1"/>
          <p:nvPr/>
        </p:nvSpPr>
        <p:spPr>
          <a:xfrm>
            <a:off x="8502637" y="5288448"/>
            <a:ext cx="3026791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Yolo (you only look once)</a:t>
            </a:r>
          </a:p>
        </p:txBody>
      </p:sp>
    </p:spTree>
    <p:extLst>
      <p:ext uri="{BB962C8B-B14F-4D97-AF65-F5344CB8AC3E}">
        <p14:creationId xmlns:p14="http://schemas.microsoft.com/office/powerpoint/2010/main" val="3405147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3A7B19-5BF5-5142-8FA5-D0DE61A99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762" y="328989"/>
            <a:ext cx="11138431" cy="1325563"/>
          </a:xfrm>
        </p:spPr>
        <p:txBody>
          <a:bodyPr>
            <a:noAutofit/>
          </a:bodyPr>
          <a:lstStyle/>
          <a:p>
            <a:r>
              <a:rPr lang="en-US" sz="3600" b="1" dirty="0"/>
              <a:t>Focus:</a:t>
            </a:r>
            <a:r>
              <a:rPr lang="en-US" sz="3600" dirty="0"/>
              <a:t> Querying Large Video Datasets with Low Latency and Low Cost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0CE0F5-52AA-104E-9D12-4BB9F9261A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0762" y="1744304"/>
            <a:ext cx="11375206" cy="4195023"/>
          </a:xfrm>
        </p:spPr>
        <p:txBody>
          <a:bodyPr>
            <a:normAutofit/>
          </a:bodyPr>
          <a:lstStyle/>
          <a:p>
            <a:r>
              <a:rPr lang="en-US" b="1" dirty="0">
                <a:sym typeface="Wingdings" pitchFamily="2" charset="2"/>
              </a:rPr>
              <a:t>What to look for:</a:t>
            </a:r>
          </a:p>
          <a:p>
            <a:pPr lvl="1"/>
            <a:r>
              <a:rPr lang="en-US" dirty="0">
                <a:sym typeface="Wingdings" pitchFamily="2" charset="2"/>
              </a:rPr>
              <a:t>Framing of relationships between object detection models and image classification</a:t>
            </a:r>
          </a:p>
          <a:p>
            <a:pPr lvl="2"/>
            <a:r>
              <a:rPr lang="en-US" dirty="0">
                <a:sym typeface="Wingdings" pitchFamily="2" charset="2"/>
              </a:rPr>
              <a:t>Do they leverage the structure of object detection models?</a:t>
            </a:r>
          </a:p>
          <a:p>
            <a:pPr lvl="1"/>
            <a:r>
              <a:rPr lang="en-US" dirty="0">
                <a:sym typeface="Wingdings" pitchFamily="2" charset="2"/>
              </a:rPr>
              <a:t>Split between ingest and query time computation</a:t>
            </a:r>
          </a:p>
          <a:p>
            <a:pPr lvl="1"/>
            <a:r>
              <a:rPr lang="en-US" dirty="0">
                <a:sym typeface="Wingdings" pitchFamily="2" charset="2"/>
              </a:rPr>
              <a:t>Tradeoff between accuracy and latency  how is it evaluated?</a:t>
            </a:r>
          </a:p>
          <a:p>
            <a:pPr lvl="1"/>
            <a:r>
              <a:rPr lang="en-US" dirty="0">
                <a:sym typeface="Wingdings" pitchFamily="2" charset="2"/>
              </a:rPr>
              <a:t>Presentation  many optimizations explored, do they fit together?</a:t>
            </a:r>
          </a:p>
        </p:txBody>
      </p:sp>
    </p:spTree>
    <p:extLst>
      <p:ext uri="{BB962C8B-B14F-4D97-AF65-F5344CB8AC3E}">
        <p14:creationId xmlns:p14="http://schemas.microsoft.com/office/powerpoint/2010/main" val="2629954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08022D0-2CC8-274E-AD52-526883D81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Done!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8B03EB0-CD06-AA42-ACC8-FEF68D24B2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8803989"/>
      </p:ext>
    </p:extLst>
  </p:cSld>
  <p:clrMapOvr>
    <a:masterClrMapping/>
  </p:clrMapOvr>
</p:sld>
</file>

<file path=ppt/theme/theme1.xml><?xml version="1.0" encoding="utf-8"?>
<a:theme xmlns:a="http://schemas.openxmlformats.org/drawingml/2006/main" name="2_Office Theme">
  <a:themeElements>
    <a:clrScheme name="Custom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D9615F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39905</TotalTime>
  <Words>4335</Words>
  <Application>Microsoft Macintosh PowerPoint</Application>
  <PresentationFormat>Widescreen</PresentationFormat>
  <Paragraphs>1357</Paragraphs>
  <Slides>117</Slides>
  <Notes>63</Notes>
  <HiddenSlides>3</HiddenSlides>
  <MMClips>0</MMClips>
  <ScaleCrop>false</ScaleCrop>
  <HeadingPairs>
    <vt:vector size="6" baseType="variant">
      <vt:variant>
        <vt:lpstr>Fonts Used</vt:lpstr>
      </vt:variant>
      <vt:variant>
        <vt:i4>17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117</vt:i4>
      </vt:variant>
    </vt:vector>
  </HeadingPairs>
  <TitlesOfParts>
    <vt:vector size="135" baseType="lpstr">
      <vt:lpstr>Aharoni</vt:lpstr>
      <vt:lpstr>Arial</vt:lpstr>
      <vt:lpstr>Beirut</vt:lpstr>
      <vt:lpstr>Calibri</vt:lpstr>
      <vt:lpstr>Century Gothic</vt:lpstr>
      <vt:lpstr>Consolas</vt:lpstr>
      <vt:lpstr>Futura-BoldOblique</vt:lpstr>
      <vt:lpstr>Gill Sans Light</vt:lpstr>
      <vt:lpstr>Helvetica</vt:lpstr>
      <vt:lpstr>Helvetica Neue</vt:lpstr>
      <vt:lpstr>Helvetica Neue Condensed</vt:lpstr>
      <vt:lpstr>Helvetica Neue Condensed Black</vt:lpstr>
      <vt:lpstr>Helvetica Neue Light</vt:lpstr>
      <vt:lpstr>Helvetica Neue Medium</vt:lpstr>
      <vt:lpstr>HelveticaNeue</vt:lpstr>
      <vt:lpstr>Monaco</vt:lpstr>
      <vt:lpstr>Wingdings</vt:lpstr>
      <vt:lpstr>2_Office Theme</vt:lpstr>
      <vt:lpstr>AI-Systems Prediction Serving</vt:lpstr>
      <vt:lpstr>PowerPoint Presentation</vt:lpstr>
      <vt:lpstr>PowerPoint Presentation</vt:lpstr>
      <vt:lpstr>why is                        challenging?</vt:lpstr>
      <vt:lpstr>Basic Linear Models (Often High Dimensional)</vt:lpstr>
      <vt:lpstr>PowerPoint Presentation</vt:lpstr>
      <vt:lpstr>PowerPoint Presentation</vt:lpstr>
      <vt:lpstr>PowerPoint Presentation</vt:lpstr>
      <vt:lpstr>BERT-Large on a V100 (~$10K)</vt:lpstr>
      <vt:lpstr>PowerPoint Presentation</vt:lpstr>
      <vt:lpstr>Other Challenges?</vt:lpstr>
      <vt:lpstr>Need Robust Predictions</vt:lpstr>
      <vt:lpstr>PowerPoint Presentation</vt:lpstr>
      <vt:lpstr>Pre-materialized Predictions</vt:lpstr>
      <vt:lpstr>Pre-materialized Predictions</vt:lpstr>
      <vt:lpstr>Pre-materialized Predictions</vt:lpstr>
      <vt:lpstr>Pre-materialized Predictions</vt:lpstr>
      <vt:lpstr>Serving Pre-materialized Predictions</vt:lpstr>
      <vt:lpstr>Serving Pre-materialized Predictions</vt:lpstr>
      <vt:lpstr>Serving Pre-materialized Predictions</vt:lpstr>
      <vt:lpstr>PowerPoint Presentation</vt:lpstr>
      <vt:lpstr>PowerPoint Presentation</vt:lpstr>
      <vt:lpstr>PowerPoint Presentation</vt:lpstr>
      <vt:lpstr>Architecture of a Prediction Service</vt:lpstr>
      <vt:lpstr>Architecture of a Prediction Service</vt:lpstr>
      <vt:lpstr>Two Approaches to  Prediction Service Design</vt:lpstr>
      <vt:lpstr>Addressing Feedback by Learning at Different Speeds </vt:lpstr>
      <vt:lpstr>PowerPoint Presentation</vt:lpstr>
      <vt:lpstr>PowerPoint Presentation</vt:lpstr>
      <vt:lpstr>PowerPoint Presentation</vt:lpstr>
      <vt:lpstr>PowerPoint Presentation</vt:lpstr>
      <vt:lpstr>Velox Online Learning for Recommendations (20-News Groups)</vt:lpstr>
      <vt:lpstr>PowerPoint Presentation</vt:lpstr>
      <vt:lpstr>PowerPoint Presentation</vt:lpstr>
      <vt:lpstr>VELOX Architecture</vt:lpstr>
      <vt:lpstr>VELOX Architecture</vt:lpstr>
      <vt:lpstr>VELOX as a Middle Layer Arch?</vt:lpstr>
      <vt:lpstr>Clipper Generalizes Velox Across ML Frameworks</vt:lpstr>
      <vt:lpstr>PowerPoint Presentation</vt:lpstr>
      <vt:lpstr>Clipper Decouples Applications and Models</vt:lpstr>
      <vt:lpstr>Clipper Architecture</vt:lpstr>
      <vt:lpstr>Clipper Architecture</vt:lpstr>
      <vt:lpstr>PowerPoint Presentation</vt:lpstr>
      <vt:lpstr>PowerPoint Presentation</vt:lpstr>
      <vt:lpstr>Container-based Model Deployment</vt:lpstr>
      <vt:lpstr>Container-based Model Deployment</vt:lpstr>
      <vt:lpstr>PowerPoint Presentation</vt:lpstr>
      <vt:lpstr>PowerPoint Presentation</vt:lpstr>
      <vt:lpstr>PowerPoint Presentation</vt:lpstr>
      <vt:lpstr>PowerPoint Presentation</vt:lpstr>
      <vt:lpstr>Batching to Improve Throughput</vt:lpstr>
      <vt:lpstr>Batching to Improve Throughput</vt:lpstr>
      <vt:lpstr>Tensor Flow Conv. Net (GPU)</vt:lpstr>
      <vt:lpstr>Tensor Flow Conv. Net (GPU)</vt:lpstr>
      <vt:lpstr>Tensor Flow Conv. Net (GPU)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Overhead of decoupled architecture</vt:lpstr>
      <vt:lpstr>Clipper Architecture</vt:lpstr>
      <vt:lpstr>PowerPoint Presentation</vt:lpstr>
      <vt:lpstr>Selection Policy: Estimate confidence</vt:lpstr>
      <vt:lpstr>Selection Policy: Estimate confidence</vt:lpstr>
      <vt:lpstr>Selection Policy: Estimate confidence</vt:lpstr>
      <vt:lpstr>PowerPoint Presentation</vt:lpstr>
      <vt:lpstr>Selection policies supported by Clipper</vt:lpstr>
      <vt:lpstr>Online: Compute Predictions at Query Time</vt:lpstr>
      <vt:lpstr>Prediction Pipelines</vt:lpstr>
      <vt:lpstr>PowerPoint Presentation</vt:lpstr>
      <vt:lpstr>PowerPoint Presentation</vt:lpstr>
      <vt:lpstr>PowerPoint Presentation</vt:lpstr>
      <vt:lpstr>PowerPoint Presentation</vt:lpstr>
      <vt:lpstr>Prediction Serving in the Cloud</vt:lpstr>
      <vt:lpstr>Cloud -- Edge</vt:lpstr>
      <vt:lpstr>Example</vt:lpstr>
      <vt:lpstr>Technology</vt:lpstr>
      <vt:lpstr>How does                    work?</vt:lpstr>
      <vt:lpstr>technology challenges</vt:lpstr>
      <vt:lpstr>Reading This Week</vt:lpstr>
      <vt:lpstr>Reading for the Week</vt:lpstr>
      <vt:lpstr>Pretzel: Opening the Black Box of Machine Learning Prediction Serving Systems </vt:lpstr>
      <vt:lpstr>Pretzel: Opening the Black Box of Machine Learning Prediction Serving Systems </vt:lpstr>
      <vt:lpstr>InferLine: Prediction Pipeline Provisioning and Management for Tight Latency Objectives </vt:lpstr>
      <vt:lpstr>InferLine: Prediction Pipeline Provisioning and Management for Tight Latency Objectives </vt:lpstr>
      <vt:lpstr>Technical Ideas in the InferLine Project</vt:lpstr>
      <vt:lpstr>InferLine: Prediction Pipeline Provisioning and Management for Tight Latency Objectives </vt:lpstr>
      <vt:lpstr>Focus: Querying Large Video Datasets with Low Latency and Low Cost </vt:lpstr>
      <vt:lpstr>Focus: Querying Large Video Datasets with Low Latency and Low Cost </vt:lpstr>
      <vt:lpstr>Focus: Querying Large Video Datasets with Low Latency and Low Cost </vt:lpstr>
      <vt:lpstr>Focus: Querying Large Video Datasets with Low Latency and Low Cost </vt:lpstr>
      <vt:lpstr>Focus: Querying Large Video Datasets with Low Latency and Low Cost </vt:lpstr>
      <vt:lpstr>Focus: Querying Large Video Datasets with Low Latency and Low Cost </vt:lpstr>
      <vt:lpstr>Focus: Querying Large Video Datasets with Low Latency and Low Cost </vt:lpstr>
      <vt:lpstr>Focus: Querying Large Video Datasets with Low Latency and Low Cost </vt:lpstr>
      <vt:lpstr>Done!</vt:lpstr>
      <vt:lpstr>Cascaded Predictions</vt:lpstr>
      <vt:lpstr>PowerPoint Presentation</vt:lpstr>
      <vt:lpstr>PowerPoint Presentation</vt:lpstr>
      <vt:lpstr>PowerPoint Presentation</vt:lpstr>
      <vt:lpstr>PowerPoint Presentation</vt:lpstr>
      <vt:lpstr>SkipNet Performance</vt:lpstr>
      <vt:lpstr>PowerPoint Presentation</vt:lpstr>
      <vt:lpstr>for fast and accurate inference</vt:lpstr>
      <vt:lpstr>for fast and accurate inference</vt:lpstr>
      <vt:lpstr>Task Aware Feature Embeddings  [CVPR’19]</vt:lpstr>
      <vt:lpstr>Task Aware Feature Embeddings  [CVPR’19]</vt:lpstr>
      <vt:lpstr>PowerPoint Presentation</vt:lpstr>
      <vt:lpstr>PowerPoint Presentation</vt:lpstr>
      <vt:lpstr>PowerPoint Presentation</vt:lpstr>
      <vt:lpstr>PowerPoint Presentation</vt:lpstr>
      <vt:lpstr>Cascading reduces computational cost</vt:lpstr>
      <vt:lpstr>PowerPoint Presentation</vt:lpstr>
      <vt:lpstr>Future Directions for Cascades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Low-Latency Online Prediction Serving System</dc:title>
  <dc:creator>Joseph Gonzalez</dc:creator>
  <cp:lastModifiedBy>Joseph Gonzalez</cp:lastModifiedBy>
  <cp:revision>888</cp:revision>
  <cp:lastPrinted>2019-09-09T20:51:14Z</cp:lastPrinted>
  <dcterms:created xsi:type="dcterms:W3CDTF">2016-06-11T00:34:45Z</dcterms:created>
  <dcterms:modified xsi:type="dcterms:W3CDTF">2019-10-07T19:11:05Z</dcterms:modified>
</cp:coreProperties>
</file>